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5" r:id="rId7"/>
    <p:sldId id="263" r:id="rId8"/>
    <p:sldId id="266" r:id="rId9"/>
    <p:sldId id="264" r:id="rId10"/>
    <p:sldId id="267" r:id="rId11"/>
    <p:sldId id="262" r:id="rId12"/>
    <p:sldId id="258"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D9114-E5D7-4A35-884C-28051D685817}" v="1" dt="2026-04-08T01:14:1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50" d="100"/>
          <a:sy n="50" d="100"/>
        </p:scale>
        <p:origin x="1814" y="8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Guannel" userId="e49d6233-2995-4419-b044-49d88ff48a7f" providerId="ADAL" clId="{3433A1AF-1742-4435-89C8-A6BC50089A26}"/>
    <pc:docChg chg="modSld">
      <pc:chgData name="Gregory Guannel" userId="e49d6233-2995-4419-b044-49d88ff48a7f" providerId="ADAL" clId="{3433A1AF-1742-4435-89C8-A6BC50089A26}" dt="2026-04-08T01:15:39.426" v="19" actId="408"/>
      <pc:docMkLst>
        <pc:docMk/>
      </pc:docMkLst>
      <pc:sldChg chg="addSp modSp mod">
        <pc:chgData name="Gregory Guannel" userId="e49d6233-2995-4419-b044-49d88ff48a7f" providerId="ADAL" clId="{3433A1AF-1742-4435-89C8-A6BC50089A26}" dt="2026-04-08T01:15:39.426" v="19" actId="408"/>
        <pc:sldMkLst>
          <pc:docMk/>
          <pc:sldMk cId="3870373486" sldId="256"/>
        </pc:sldMkLst>
        <pc:picChg chg="add mod">
          <ac:chgData name="Gregory Guannel" userId="e49d6233-2995-4419-b044-49d88ff48a7f" providerId="ADAL" clId="{3433A1AF-1742-4435-89C8-A6BC50089A26}" dt="2026-04-08T01:15:32.209" v="18" actId="14100"/>
          <ac:picMkLst>
            <pc:docMk/>
            <pc:sldMk cId="3870373486" sldId="256"/>
            <ac:picMk id="4" creationId="{F54BF8CA-494D-EC47-79C9-52088E9B7B51}"/>
          </ac:picMkLst>
        </pc:picChg>
        <pc:picChg chg="add mod">
          <ac:chgData name="Gregory Guannel" userId="e49d6233-2995-4419-b044-49d88ff48a7f" providerId="ADAL" clId="{3433A1AF-1742-4435-89C8-A6BC50089A26}" dt="2026-04-08T01:14:57.710" v="5" actId="14100"/>
          <ac:picMkLst>
            <pc:docMk/>
            <pc:sldMk cId="3870373486" sldId="256"/>
            <ac:picMk id="5" creationId="{394791EE-A7D8-5B55-9B7B-F4CC5899567C}"/>
          </ac:picMkLst>
        </pc:picChg>
        <pc:picChg chg="add mod">
          <ac:chgData name="Gregory Guannel" userId="e49d6233-2995-4419-b044-49d88ff48a7f" providerId="ADAL" clId="{3433A1AF-1742-4435-89C8-A6BC50089A26}" dt="2026-04-08T01:15:39.426" v="19" actId="408"/>
          <ac:picMkLst>
            <pc:docMk/>
            <pc:sldMk cId="3870373486" sldId="256"/>
            <ac:picMk id="6" creationId="{F199E5A8-466F-E039-6B73-846C0BD442A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CE64-F7A6-CADE-5729-36426D553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8C0260-7330-C495-D1E2-DE23671AE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E0CAAA-D4D6-D4A6-CB6C-BDB43643F94E}"/>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5" name="Footer Placeholder 4">
            <a:extLst>
              <a:ext uri="{FF2B5EF4-FFF2-40B4-BE49-F238E27FC236}">
                <a16:creationId xmlns:a16="http://schemas.microsoft.com/office/drawing/2014/main" id="{61C1E04C-1DEB-282A-C635-C6F1BB89F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B344-2AEE-ABC4-D61B-F1D91FE909CD}"/>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119408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205C-0373-3C28-1EE1-00E1AF56E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59B4DD-19D3-314E-D906-17F440D2E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AD996-F765-06DA-90FF-09C7B31D8D9D}"/>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5" name="Footer Placeholder 4">
            <a:extLst>
              <a:ext uri="{FF2B5EF4-FFF2-40B4-BE49-F238E27FC236}">
                <a16:creationId xmlns:a16="http://schemas.microsoft.com/office/drawing/2014/main" id="{5020030E-EC7B-F8FA-A782-9A4AEB38D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510B0-0E12-EE8B-336D-D9376220C5FC}"/>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320946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064EA-2088-92F6-EF33-310D12228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77DBB-A42F-3786-F4CF-6A4172E3C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FF5C2-25C2-0408-18BA-BEBC78FF1239}"/>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5" name="Footer Placeholder 4">
            <a:extLst>
              <a:ext uri="{FF2B5EF4-FFF2-40B4-BE49-F238E27FC236}">
                <a16:creationId xmlns:a16="http://schemas.microsoft.com/office/drawing/2014/main" id="{12F317CF-E227-817B-0A1E-F3E764DD1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EE03C-4D17-AEE3-4BE2-587DA4D20C86}"/>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252976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E83A-FC06-6FCA-756E-58D333A90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2604D-3E76-0118-BB3A-379C5BED9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4F5B3-0EC9-F704-C2CE-941B46CB3EF0}"/>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5" name="Footer Placeholder 4">
            <a:extLst>
              <a:ext uri="{FF2B5EF4-FFF2-40B4-BE49-F238E27FC236}">
                <a16:creationId xmlns:a16="http://schemas.microsoft.com/office/drawing/2014/main" id="{3D8BC99B-74CB-CBD9-7E9E-09DDBA962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976B-7852-40C7-FA5A-9B87AD083E49}"/>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333574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8C23-AFED-2F86-DEBC-92F265345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7B39AE-D291-7184-05BE-DE40BE157D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3ED461-0476-1A5B-C0FA-ED2090BA5EA6}"/>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5" name="Footer Placeholder 4">
            <a:extLst>
              <a:ext uri="{FF2B5EF4-FFF2-40B4-BE49-F238E27FC236}">
                <a16:creationId xmlns:a16="http://schemas.microsoft.com/office/drawing/2014/main" id="{BFFA066C-5F6E-B382-C72B-C5F9448CD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E3769-37B2-59DF-8625-A69A81970025}"/>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155769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B70C-FCA9-F79C-F7A6-E2A99F1CB2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0FA32-BDEF-5B5F-AF58-DED3D0A32F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E76AB-728E-EF98-F30C-04905AAEB0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2C5E3-EB1C-8749-DE41-991E6C6D96BA}"/>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6" name="Footer Placeholder 5">
            <a:extLst>
              <a:ext uri="{FF2B5EF4-FFF2-40B4-BE49-F238E27FC236}">
                <a16:creationId xmlns:a16="http://schemas.microsoft.com/office/drawing/2014/main" id="{1333C37E-36A2-2D0F-0BF9-963137A66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7E0C1-4D4D-5F8A-61B8-317C5870DB68}"/>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16015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384F-EDFC-3E08-7216-CFA7CC159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256A0-D1FB-72CF-1240-5534A2B95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CEC3F4-3197-930C-7769-C135D807B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034E4-DD51-A604-6E07-874A92FDB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09B9F9-6D7A-BF4B-603E-8FEE21A65C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F2B91-907E-EA4A-045D-D9F02766A7B7}"/>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8" name="Footer Placeholder 7">
            <a:extLst>
              <a:ext uri="{FF2B5EF4-FFF2-40B4-BE49-F238E27FC236}">
                <a16:creationId xmlns:a16="http://schemas.microsoft.com/office/drawing/2014/main" id="{024F03FA-50BB-89DD-ECFE-3789107087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07465F-F87B-3E95-4DAD-52D4589C6AEA}"/>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226902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500E-23B5-931D-419A-81AD78EC42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AB73D2-B007-14B9-4DC3-A08DE2DE1F18}"/>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4" name="Footer Placeholder 3">
            <a:extLst>
              <a:ext uri="{FF2B5EF4-FFF2-40B4-BE49-F238E27FC236}">
                <a16:creationId xmlns:a16="http://schemas.microsoft.com/office/drawing/2014/main" id="{C5E83E8E-85CE-D3C9-ED8E-C20DB1C385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D1FB3F-C2E3-EE33-AE34-A49E6BEEFEE9}"/>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128422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E21ED-8C74-1454-F850-199F30922AE7}"/>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3" name="Footer Placeholder 2">
            <a:extLst>
              <a:ext uri="{FF2B5EF4-FFF2-40B4-BE49-F238E27FC236}">
                <a16:creationId xmlns:a16="http://schemas.microsoft.com/office/drawing/2014/main" id="{2BBFF137-D7EA-2524-907B-3AA1F48968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0DC10-982C-997C-7E1B-DFB680AFEDE7}"/>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174567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C892-8D22-25CB-1713-246336797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8A30C-D670-938E-A4A9-AC40EB4F6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AB6041-FE5A-3C04-86E2-073B74923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F613D-C660-5F60-6E92-D4D37CB6D799}"/>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6" name="Footer Placeholder 5">
            <a:extLst>
              <a:ext uri="{FF2B5EF4-FFF2-40B4-BE49-F238E27FC236}">
                <a16:creationId xmlns:a16="http://schemas.microsoft.com/office/drawing/2014/main" id="{CF5D9B9C-50A8-488D-7E7D-3E9B640B5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D3975-08F1-1ECC-45C0-61190C29920E}"/>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298635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0AAA-037C-6C8C-7750-FB71AB5EC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B6B520-800B-E994-B35C-3492B1F6C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365F90-4BCD-04D7-3D4C-0377C3C9C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92722-6E26-697A-FBA4-16B09E6BD07E}"/>
              </a:ext>
            </a:extLst>
          </p:cNvPr>
          <p:cNvSpPr>
            <a:spLocks noGrp="1"/>
          </p:cNvSpPr>
          <p:nvPr>
            <p:ph type="dt" sz="half" idx="10"/>
          </p:nvPr>
        </p:nvSpPr>
        <p:spPr/>
        <p:txBody>
          <a:bodyPr/>
          <a:lstStyle/>
          <a:p>
            <a:fld id="{1760B5A8-6644-47A3-8480-61038F5DDE56}" type="datetimeFigureOut">
              <a:rPr lang="en-US" smtClean="0"/>
              <a:t>4/7/2026</a:t>
            </a:fld>
            <a:endParaRPr lang="en-US"/>
          </a:p>
        </p:txBody>
      </p:sp>
      <p:sp>
        <p:nvSpPr>
          <p:cNvPr id="6" name="Footer Placeholder 5">
            <a:extLst>
              <a:ext uri="{FF2B5EF4-FFF2-40B4-BE49-F238E27FC236}">
                <a16:creationId xmlns:a16="http://schemas.microsoft.com/office/drawing/2014/main" id="{20254CF3-28CF-A617-60A0-738A71BE7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9D06B-6686-70F8-2991-1A903233C24A}"/>
              </a:ext>
            </a:extLst>
          </p:cNvPr>
          <p:cNvSpPr>
            <a:spLocks noGrp="1"/>
          </p:cNvSpPr>
          <p:nvPr>
            <p:ph type="sldNum" sz="quarter" idx="12"/>
          </p:nvPr>
        </p:nvSpPr>
        <p:spPr/>
        <p:txBody>
          <a:bodyPr/>
          <a:lstStyle/>
          <a:p>
            <a:fld id="{522C4328-4079-4DC0-BDD7-4ADF1BAC16AC}" type="slidenum">
              <a:rPr lang="en-US" smtClean="0"/>
              <a:t>‹#›</a:t>
            </a:fld>
            <a:endParaRPr lang="en-US"/>
          </a:p>
        </p:txBody>
      </p:sp>
    </p:spTree>
    <p:extLst>
      <p:ext uri="{BB962C8B-B14F-4D97-AF65-F5344CB8AC3E}">
        <p14:creationId xmlns:p14="http://schemas.microsoft.com/office/powerpoint/2010/main" val="313144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6134C-A157-588D-6D9C-7EF0A8620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041922-D26B-0AAA-FB55-00E6FAFD1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AD26C-C72C-FC3A-90F7-7457FFE4E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60B5A8-6644-47A3-8480-61038F5DDE56}" type="datetimeFigureOut">
              <a:rPr lang="en-US" smtClean="0"/>
              <a:t>4/7/2026</a:t>
            </a:fld>
            <a:endParaRPr lang="en-US"/>
          </a:p>
        </p:txBody>
      </p:sp>
      <p:sp>
        <p:nvSpPr>
          <p:cNvPr id="5" name="Footer Placeholder 4">
            <a:extLst>
              <a:ext uri="{FF2B5EF4-FFF2-40B4-BE49-F238E27FC236}">
                <a16:creationId xmlns:a16="http://schemas.microsoft.com/office/drawing/2014/main" id="{F7C4B703-4760-9EDE-F4F3-757C92966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469EE8-3FD6-083E-AB89-0AE4137D1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2C4328-4079-4DC0-BDD7-4ADF1BAC16AC}" type="slidenum">
              <a:rPr lang="en-US" smtClean="0"/>
              <a:t>‹#›</a:t>
            </a:fld>
            <a:endParaRPr lang="en-US"/>
          </a:p>
        </p:txBody>
      </p:sp>
    </p:spTree>
    <p:extLst>
      <p:ext uri="{BB962C8B-B14F-4D97-AF65-F5344CB8AC3E}">
        <p14:creationId xmlns:p14="http://schemas.microsoft.com/office/powerpoint/2010/main" val="1214746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EB0C-82A0-2640-3907-2D76FA59DE55}"/>
              </a:ext>
            </a:extLst>
          </p:cNvPr>
          <p:cNvSpPr>
            <a:spLocks noGrp="1"/>
          </p:cNvSpPr>
          <p:nvPr>
            <p:ph type="ctrTitle"/>
          </p:nvPr>
        </p:nvSpPr>
        <p:spPr/>
        <p:txBody>
          <a:bodyPr/>
          <a:lstStyle/>
          <a:p>
            <a:r>
              <a:rPr lang="en-US" dirty="0"/>
              <a:t>Cell Phone Signal Quality in the USVI 2023-2024</a:t>
            </a:r>
          </a:p>
        </p:txBody>
      </p:sp>
      <p:sp>
        <p:nvSpPr>
          <p:cNvPr id="3" name="Subtitle 2">
            <a:extLst>
              <a:ext uri="{FF2B5EF4-FFF2-40B4-BE49-F238E27FC236}">
                <a16:creationId xmlns:a16="http://schemas.microsoft.com/office/drawing/2014/main" id="{B3646B94-A94A-01E4-A92B-48F34BAA84A5}"/>
              </a:ext>
            </a:extLst>
          </p:cNvPr>
          <p:cNvSpPr>
            <a:spLocks noGrp="1"/>
          </p:cNvSpPr>
          <p:nvPr>
            <p:ph type="subTitle" idx="1"/>
          </p:nvPr>
        </p:nvSpPr>
        <p:spPr/>
        <p:txBody>
          <a:bodyPr/>
          <a:lstStyle/>
          <a:p>
            <a:r>
              <a:rPr lang="en-US" dirty="0"/>
              <a:t>Gregory Guannel, Ph.D.</a:t>
            </a:r>
          </a:p>
          <a:p>
            <a:r>
              <a:rPr lang="en-US" dirty="0" err="1"/>
              <a:t>Asimian</a:t>
            </a:r>
            <a:r>
              <a:rPr lang="en-US" dirty="0"/>
              <a:t> Edmead (former UVI Student now at WAPA)</a:t>
            </a:r>
          </a:p>
        </p:txBody>
      </p:sp>
      <p:pic>
        <p:nvPicPr>
          <p:cNvPr id="4" name="Picture 3" descr="A black text on a white background&#10;&#10;Description automatically generated">
            <a:extLst>
              <a:ext uri="{FF2B5EF4-FFF2-40B4-BE49-F238E27FC236}">
                <a16:creationId xmlns:a16="http://schemas.microsoft.com/office/drawing/2014/main" id="{F54BF8CA-494D-EC47-79C9-52088E9B7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680" y="5670764"/>
            <a:ext cx="3581400" cy="1077217"/>
          </a:xfrm>
          <a:prstGeom prst="rect">
            <a:avLst/>
          </a:prstGeom>
        </p:spPr>
      </p:pic>
      <p:pic>
        <p:nvPicPr>
          <p:cNvPr id="5" name="Picture 4" descr="A logo of a university&#10;&#10;Description automatically generated">
            <a:extLst>
              <a:ext uri="{FF2B5EF4-FFF2-40B4-BE49-F238E27FC236}">
                <a16:creationId xmlns:a16="http://schemas.microsoft.com/office/drawing/2014/main" id="{394791EE-A7D8-5B55-9B7B-F4CC58995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41" y="5668121"/>
            <a:ext cx="1079860" cy="1079860"/>
          </a:xfrm>
          <a:prstGeom prst="rect">
            <a:avLst/>
          </a:prstGeom>
        </p:spPr>
      </p:pic>
      <p:pic>
        <p:nvPicPr>
          <p:cNvPr id="6" name="Picture 5" descr="A black and grey logo&#10;&#10;Description automatically generated">
            <a:extLst>
              <a:ext uri="{FF2B5EF4-FFF2-40B4-BE49-F238E27FC236}">
                <a16:creationId xmlns:a16="http://schemas.microsoft.com/office/drawing/2014/main" id="{F199E5A8-466F-E039-6B73-846C0BD44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549" y="5668987"/>
            <a:ext cx="3313183" cy="1078994"/>
          </a:xfrm>
          <a:prstGeom prst="rect">
            <a:avLst/>
          </a:prstGeom>
          <a:solidFill>
            <a:schemeClr val="bg1"/>
          </a:solidFill>
        </p:spPr>
      </p:pic>
    </p:spTree>
    <p:extLst>
      <p:ext uri="{BB962C8B-B14F-4D97-AF65-F5344CB8AC3E}">
        <p14:creationId xmlns:p14="http://schemas.microsoft.com/office/powerpoint/2010/main" val="387037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83AE9-60C7-AD02-53A8-8925CC719F7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18712F0-FCB4-299A-8CA1-B820BA35A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55" y="239414"/>
            <a:ext cx="9358341" cy="5681850"/>
          </a:xfrm>
          <a:prstGeom prst="rect">
            <a:avLst/>
          </a:prstGeom>
        </p:spPr>
      </p:pic>
      <p:sp>
        <p:nvSpPr>
          <p:cNvPr id="2" name="TextBox 1">
            <a:extLst>
              <a:ext uri="{FF2B5EF4-FFF2-40B4-BE49-F238E27FC236}">
                <a16:creationId xmlns:a16="http://schemas.microsoft.com/office/drawing/2014/main" id="{66495E8D-D548-2D0C-C42A-1531963750C6}"/>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8" name="TextBox 7">
            <a:extLst>
              <a:ext uri="{FF2B5EF4-FFF2-40B4-BE49-F238E27FC236}">
                <a16:creationId xmlns:a16="http://schemas.microsoft.com/office/drawing/2014/main" id="{4F893914-93FC-8A4C-6232-F13D77AC2668}"/>
              </a:ext>
            </a:extLst>
          </p:cNvPr>
          <p:cNvSpPr txBox="1"/>
          <p:nvPr/>
        </p:nvSpPr>
        <p:spPr>
          <a:xfrm>
            <a:off x="185193" y="6088558"/>
            <a:ext cx="12006807" cy="523220"/>
          </a:xfrm>
          <a:prstGeom prst="rect">
            <a:avLst/>
          </a:prstGeom>
          <a:noFill/>
        </p:spPr>
        <p:txBody>
          <a:bodyPr wrap="square">
            <a:spAutoFit/>
          </a:bodyPr>
          <a:lstStyle/>
          <a:p>
            <a:pPr>
              <a:spcAft>
                <a:spcPts val="600"/>
              </a:spcAft>
            </a:pPr>
            <a:r>
              <a:rPr lang="en-US" sz="2800" dirty="0"/>
              <a:t>There is not too much variability in the quality of the signal</a:t>
            </a:r>
          </a:p>
        </p:txBody>
      </p:sp>
    </p:spTree>
    <p:extLst>
      <p:ext uri="{BB962C8B-B14F-4D97-AF65-F5344CB8AC3E}">
        <p14:creationId xmlns:p14="http://schemas.microsoft.com/office/powerpoint/2010/main" val="326271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5DB4F-14A1-A72E-0EC2-A4F2B23449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2C5E49-0070-965A-0392-BABBDD721633}"/>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8" name="TextBox 7">
            <a:extLst>
              <a:ext uri="{FF2B5EF4-FFF2-40B4-BE49-F238E27FC236}">
                <a16:creationId xmlns:a16="http://schemas.microsoft.com/office/drawing/2014/main" id="{2E50FB32-26E2-B433-8559-01D3CEB8CEF9}"/>
              </a:ext>
            </a:extLst>
          </p:cNvPr>
          <p:cNvSpPr txBox="1"/>
          <p:nvPr/>
        </p:nvSpPr>
        <p:spPr>
          <a:xfrm>
            <a:off x="92596" y="5042118"/>
            <a:ext cx="12006807" cy="1815882"/>
          </a:xfrm>
          <a:prstGeom prst="rect">
            <a:avLst/>
          </a:prstGeom>
          <a:noFill/>
        </p:spPr>
        <p:txBody>
          <a:bodyPr wrap="square">
            <a:spAutoFit/>
          </a:bodyPr>
          <a:lstStyle/>
          <a:p>
            <a:pPr>
              <a:spcAft>
                <a:spcPts val="600"/>
              </a:spcAft>
            </a:pPr>
            <a:r>
              <a:rPr lang="en-US" sz="2800" dirty="0"/>
              <a:t>This plot summarizes the results collected over many months. The box represents most of the values measured and the vertical lines represent where overall minimum and maximum are. Overall, there is variability but some networks have better quality signals than others. </a:t>
            </a:r>
          </a:p>
        </p:txBody>
      </p:sp>
      <p:pic>
        <p:nvPicPr>
          <p:cNvPr id="10" name="Picture 9">
            <a:extLst>
              <a:ext uri="{FF2B5EF4-FFF2-40B4-BE49-F238E27FC236}">
                <a16:creationId xmlns:a16="http://schemas.microsoft.com/office/drawing/2014/main" id="{F4E93CB5-46DE-4351-3418-4D516667C02C}"/>
              </a:ext>
            </a:extLst>
          </p:cNvPr>
          <p:cNvPicPr>
            <a:picLocks noChangeAspect="1"/>
          </p:cNvPicPr>
          <p:nvPr/>
        </p:nvPicPr>
        <p:blipFill>
          <a:blip r:embed="rId2"/>
          <a:stretch>
            <a:fillRect/>
          </a:stretch>
        </p:blipFill>
        <p:spPr>
          <a:xfrm>
            <a:off x="3494314" y="105103"/>
            <a:ext cx="8605089" cy="4931828"/>
          </a:xfrm>
          <a:prstGeom prst="rect">
            <a:avLst/>
          </a:prstGeom>
          <a:solidFill>
            <a:schemeClr val="bg1"/>
          </a:solidFill>
        </p:spPr>
      </p:pic>
    </p:spTree>
    <p:extLst>
      <p:ext uri="{BB962C8B-B14F-4D97-AF65-F5344CB8AC3E}">
        <p14:creationId xmlns:p14="http://schemas.microsoft.com/office/powerpoint/2010/main" val="287670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387197-DBCD-53D7-64DB-CF975AEC6F48}"/>
              </a:ext>
            </a:extLst>
          </p:cNvPr>
          <p:cNvPicPr>
            <a:picLocks noChangeAspect="1"/>
          </p:cNvPicPr>
          <p:nvPr/>
        </p:nvPicPr>
        <p:blipFill>
          <a:blip r:embed="rId2"/>
          <a:srcRect r="39376"/>
          <a:stretch/>
        </p:blipFill>
        <p:spPr>
          <a:xfrm>
            <a:off x="245041" y="891698"/>
            <a:ext cx="4871676" cy="4520180"/>
          </a:xfrm>
          <a:prstGeom prst="rect">
            <a:avLst/>
          </a:prstGeom>
          <a:solidFill>
            <a:schemeClr val="bg1"/>
          </a:solidFill>
        </p:spPr>
      </p:pic>
      <p:pic>
        <p:nvPicPr>
          <p:cNvPr id="5" name="Picture 4">
            <a:extLst>
              <a:ext uri="{FF2B5EF4-FFF2-40B4-BE49-F238E27FC236}">
                <a16:creationId xmlns:a16="http://schemas.microsoft.com/office/drawing/2014/main" id="{999787F0-46B9-50D5-5E5D-374FE5E7339A}"/>
              </a:ext>
            </a:extLst>
          </p:cNvPr>
          <p:cNvPicPr>
            <a:picLocks noChangeAspect="1"/>
          </p:cNvPicPr>
          <p:nvPr/>
        </p:nvPicPr>
        <p:blipFill>
          <a:blip r:embed="rId3"/>
          <a:stretch>
            <a:fillRect/>
          </a:stretch>
        </p:blipFill>
        <p:spPr>
          <a:xfrm>
            <a:off x="5397954" y="891698"/>
            <a:ext cx="6296109" cy="4520180"/>
          </a:xfrm>
          <a:prstGeom prst="rect">
            <a:avLst/>
          </a:prstGeom>
          <a:solidFill>
            <a:schemeClr val="bg1"/>
          </a:solidFill>
        </p:spPr>
      </p:pic>
      <p:sp>
        <p:nvSpPr>
          <p:cNvPr id="6" name="TextBox 5">
            <a:extLst>
              <a:ext uri="{FF2B5EF4-FFF2-40B4-BE49-F238E27FC236}">
                <a16:creationId xmlns:a16="http://schemas.microsoft.com/office/drawing/2014/main" id="{27C0C1D3-6D06-6C47-3B54-ED93C53D1979}"/>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7" name="TextBox 6">
            <a:extLst>
              <a:ext uri="{FF2B5EF4-FFF2-40B4-BE49-F238E27FC236}">
                <a16:creationId xmlns:a16="http://schemas.microsoft.com/office/drawing/2014/main" id="{9E5F0A03-9909-478C-50C3-3C2A98096A75}"/>
              </a:ext>
            </a:extLst>
          </p:cNvPr>
          <p:cNvSpPr txBox="1"/>
          <p:nvPr/>
        </p:nvSpPr>
        <p:spPr>
          <a:xfrm>
            <a:off x="92596" y="5473005"/>
            <a:ext cx="12006807" cy="1384995"/>
          </a:xfrm>
          <a:prstGeom prst="rect">
            <a:avLst/>
          </a:prstGeom>
          <a:noFill/>
        </p:spPr>
        <p:txBody>
          <a:bodyPr wrap="square">
            <a:spAutoFit/>
          </a:bodyPr>
          <a:lstStyle/>
          <a:p>
            <a:pPr>
              <a:spcAft>
                <a:spcPts val="600"/>
              </a:spcAft>
            </a:pPr>
            <a:r>
              <a:rPr lang="en-US" sz="2800" dirty="0"/>
              <a:t>This shows results measured at 1 location through time. The ranking observed through space is still valid. The oscillations show a lot of interference – calls can drop or quality goes down.</a:t>
            </a:r>
          </a:p>
        </p:txBody>
      </p:sp>
    </p:spTree>
    <p:extLst>
      <p:ext uri="{BB962C8B-B14F-4D97-AF65-F5344CB8AC3E}">
        <p14:creationId xmlns:p14="http://schemas.microsoft.com/office/powerpoint/2010/main" val="398378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13D84AF-58A7-E43F-5EF0-04CFAFBA3559}"/>
              </a:ext>
            </a:extLst>
          </p:cNvPr>
          <p:cNvSpPr txBox="1"/>
          <p:nvPr/>
        </p:nvSpPr>
        <p:spPr>
          <a:xfrm>
            <a:off x="210933" y="1423196"/>
            <a:ext cx="11770134" cy="3970318"/>
          </a:xfrm>
          <a:prstGeom prst="rect">
            <a:avLst/>
          </a:prstGeom>
          <a:noFill/>
        </p:spPr>
        <p:txBody>
          <a:bodyPr wrap="square" rtlCol="0">
            <a:spAutoFit/>
          </a:bodyPr>
          <a:lstStyle/>
          <a:p>
            <a:r>
              <a:rPr lang="en-US" sz="2800" dirty="0">
                <a:effectLst/>
              </a:rPr>
              <a:t>In 2023-2024 Viya seems to have better service than T-Mobile. AT&amp;T/Liberty seems to have the least performing service. </a:t>
            </a:r>
          </a:p>
          <a:p>
            <a:endParaRPr lang="en-US" sz="2800" dirty="0">
              <a:effectLst/>
            </a:endParaRPr>
          </a:p>
          <a:p>
            <a:r>
              <a:rPr lang="en-US" sz="2800" dirty="0">
                <a:effectLst/>
              </a:rPr>
              <a:t>Next steps:</a:t>
            </a:r>
          </a:p>
          <a:p>
            <a:pPr marL="800100" lvl="1" indent="-342900">
              <a:buFontTx/>
              <a:buChar char="-"/>
            </a:pPr>
            <a:r>
              <a:rPr lang="en-US" sz="2800" dirty="0">
                <a:effectLst/>
              </a:rPr>
              <a:t>Impact of weather patterns</a:t>
            </a:r>
          </a:p>
          <a:p>
            <a:pPr marL="800100" lvl="1" indent="-342900">
              <a:buFontTx/>
              <a:buChar char="-"/>
            </a:pPr>
            <a:r>
              <a:rPr lang="en-US" sz="2800" dirty="0">
                <a:effectLst/>
              </a:rPr>
              <a:t>Run the same route multiple times</a:t>
            </a:r>
          </a:p>
          <a:p>
            <a:pPr marL="800100" lvl="1" indent="-342900">
              <a:buFontTx/>
              <a:buChar char="-"/>
            </a:pPr>
            <a:r>
              <a:rPr lang="en-US" sz="2800" dirty="0">
                <a:effectLst/>
              </a:rPr>
              <a:t>Acquire data in more isolated regions, repeatedly</a:t>
            </a:r>
            <a:endParaRPr lang="en-US" sz="2800" dirty="0"/>
          </a:p>
          <a:p>
            <a:pPr marL="800100" lvl="1" indent="-342900">
              <a:buFontTx/>
              <a:buChar char="-"/>
            </a:pPr>
            <a:r>
              <a:rPr lang="en-US" sz="2800" dirty="0">
                <a:effectLst/>
              </a:rPr>
              <a:t>Investigate why calls routes to Puerto-Rico by looking at which antennas are within range</a:t>
            </a:r>
          </a:p>
        </p:txBody>
      </p:sp>
      <p:sp>
        <p:nvSpPr>
          <p:cNvPr id="12" name="TextBox 11">
            <a:extLst>
              <a:ext uri="{FF2B5EF4-FFF2-40B4-BE49-F238E27FC236}">
                <a16:creationId xmlns:a16="http://schemas.microsoft.com/office/drawing/2014/main" id="{B063FEF0-5E57-760D-B188-0DC1352E6DC5}"/>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Summary</a:t>
            </a:r>
          </a:p>
        </p:txBody>
      </p:sp>
    </p:spTree>
    <p:extLst>
      <p:ext uri="{BB962C8B-B14F-4D97-AF65-F5344CB8AC3E}">
        <p14:creationId xmlns:p14="http://schemas.microsoft.com/office/powerpoint/2010/main" val="416464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3DAC3-967C-C192-D29C-43D95D7EDF6A}"/>
              </a:ext>
            </a:extLst>
          </p:cNvPr>
          <p:cNvSpPr txBox="1"/>
          <p:nvPr/>
        </p:nvSpPr>
        <p:spPr>
          <a:xfrm flipH="1">
            <a:off x="210206" y="105103"/>
            <a:ext cx="7168055" cy="830997"/>
          </a:xfrm>
          <a:prstGeom prst="rect">
            <a:avLst/>
          </a:prstGeom>
          <a:noFill/>
        </p:spPr>
        <p:txBody>
          <a:bodyPr wrap="square" rtlCol="0">
            <a:spAutoFit/>
          </a:bodyPr>
          <a:lstStyle/>
          <a:p>
            <a:r>
              <a:rPr lang="en-US" sz="4800" dirty="0">
                <a:latin typeface="+mj-lt"/>
              </a:rPr>
              <a:t>How do cell phones work?</a:t>
            </a:r>
          </a:p>
        </p:txBody>
      </p:sp>
      <p:sp>
        <p:nvSpPr>
          <p:cNvPr id="8" name="TextBox 7">
            <a:extLst>
              <a:ext uri="{FF2B5EF4-FFF2-40B4-BE49-F238E27FC236}">
                <a16:creationId xmlns:a16="http://schemas.microsoft.com/office/drawing/2014/main" id="{6804B1BD-CCEE-991D-B62E-6037852A80B2}"/>
              </a:ext>
            </a:extLst>
          </p:cNvPr>
          <p:cNvSpPr txBox="1"/>
          <p:nvPr/>
        </p:nvSpPr>
        <p:spPr>
          <a:xfrm>
            <a:off x="0" y="1850520"/>
            <a:ext cx="6678718" cy="3339376"/>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800" dirty="0"/>
              <a:t>Your phone sends a signal to the nearest cell tower (antenna)</a:t>
            </a:r>
          </a:p>
          <a:p>
            <a:pPr marL="457200" indent="-457200">
              <a:spcAft>
                <a:spcPts val="600"/>
              </a:spcAft>
              <a:buFont typeface="Arial" panose="020B0604020202020204" pitchFamily="34" charset="0"/>
              <a:buChar char="•"/>
            </a:pPr>
            <a:r>
              <a:rPr lang="en-US" sz="2800" dirty="0"/>
              <a:t>The tower connects your call or data to the network (internet / phone system)</a:t>
            </a:r>
          </a:p>
          <a:p>
            <a:pPr marL="457200" indent="-457200">
              <a:spcAft>
                <a:spcPts val="600"/>
              </a:spcAft>
              <a:buFont typeface="Arial" panose="020B0604020202020204" pitchFamily="34" charset="0"/>
              <a:buChar char="•"/>
            </a:pPr>
            <a:r>
              <a:rPr lang="en-US" sz="2800" dirty="0"/>
              <a:t>The network sends it to another tower near the other person</a:t>
            </a:r>
          </a:p>
          <a:p>
            <a:pPr marL="457200" indent="-457200">
              <a:spcAft>
                <a:spcPts val="600"/>
              </a:spcAft>
              <a:buFont typeface="Arial" panose="020B0604020202020204" pitchFamily="34" charset="0"/>
              <a:buChar char="•"/>
            </a:pPr>
            <a:r>
              <a:rPr lang="en-US" sz="2800" dirty="0"/>
              <a:t>That tower sends it to their phone</a:t>
            </a:r>
          </a:p>
        </p:txBody>
      </p:sp>
      <p:pic>
        <p:nvPicPr>
          <p:cNvPr id="11" name="Picture 10">
            <a:extLst>
              <a:ext uri="{FF2B5EF4-FFF2-40B4-BE49-F238E27FC236}">
                <a16:creationId xmlns:a16="http://schemas.microsoft.com/office/drawing/2014/main" id="{48857518-F24E-DE47-BAE9-24454EA86738}"/>
              </a:ext>
            </a:extLst>
          </p:cNvPr>
          <p:cNvPicPr>
            <a:picLocks noChangeAspect="1"/>
          </p:cNvPicPr>
          <p:nvPr/>
        </p:nvPicPr>
        <p:blipFill>
          <a:blip r:embed="rId2"/>
          <a:stretch>
            <a:fillRect/>
          </a:stretch>
        </p:blipFill>
        <p:spPr>
          <a:xfrm>
            <a:off x="6950347" y="1737077"/>
            <a:ext cx="5119471" cy="3383846"/>
          </a:xfrm>
          <a:prstGeom prst="rect">
            <a:avLst/>
          </a:prstGeom>
        </p:spPr>
      </p:pic>
      <p:sp>
        <p:nvSpPr>
          <p:cNvPr id="12" name="TextBox 11">
            <a:extLst>
              <a:ext uri="{FF2B5EF4-FFF2-40B4-BE49-F238E27FC236}">
                <a16:creationId xmlns:a16="http://schemas.microsoft.com/office/drawing/2014/main" id="{8B042C5B-5DAD-649D-DF34-C8AD9D04A9FC}"/>
              </a:ext>
            </a:extLst>
          </p:cNvPr>
          <p:cNvSpPr txBox="1"/>
          <p:nvPr/>
        </p:nvSpPr>
        <p:spPr>
          <a:xfrm>
            <a:off x="6950346" y="4712677"/>
            <a:ext cx="1666115" cy="276999"/>
          </a:xfrm>
          <a:prstGeom prst="rect">
            <a:avLst/>
          </a:prstGeom>
          <a:noFill/>
        </p:spPr>
        <p:txBody>
          <a:bodyPr wrap="square" rtlCol="0">
            <a:spAutoFit/>
          </a:bodyPr>
          <a:lstStyle/>
          <a:p>
            <a:r>
              <a:rPr lang="en-US" sz="1200" b="1" dirty="0" err="1"/>
              <a:t>Prasum</a:t>
            </a:r>
            <a:r>
              <a:rPr lang="en-US" sz="1200" b="1" dirty="0"/>
              <a:t> Barua</a:t>
            </a:r>
          </a:p>
        </p:txBody>
      </p:sp>
    </p:spTree>
    <p:extLst>
      <p:ext uri="{BB962C8B-B14F-4D97-AF65-F5344CB8AC3E}">
        <p14:creationId xmlns:p14="http://schemas.microsoft.com/office/powerpoint/2010/main" val="14804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FC9F5-0797-5866-884C-69D998E655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552766-C89B-4187-5B45-6E62BBB6D8CA}"/>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What Drives Quality of Service?</a:t>
            </a:r>
          </a:p>
        </p:txBody>
      </p:sp>
      <p:sp>
        <p:nvSpPr>
          <p:cNvPr id="8" name="TextBox 7">
            <a:extLst>
              <a:ext uri="{FF2B5EF4-FFF2-40B4-BE49-F238E27FC236}">
                <a16:creationId xmlns:a16="http://schemas.microsoft.com/office/drawing/2014/main" id="{0B28487A-967E-6467-DC7C-C21E040D7802}"/>
              </a:ext>
            </a:extLst>
          </p:cNvPr>
          <p:cNvSpPr txBox="1"/>
          <p:nvPr/>
        </p:nvSpPr>
        <p:spPr>
          <a:xfrm>
            <a:off x="91408" y="1428287"/>
            <a:ext cx="9398977" cy="4832092"/>
          </a:xfrm>
          <a:prstGeom prst="rect">
            <a:avLst/>
          </a:prstGeom>
          <a:noFill/>
        </p:spPr>
        <p:txBody>
          <a:bodyPr wrap="square">
            <a:spAutoFit/>
          </a:bodyPr>
          <a:lstStyle/>
          <a:p>
            <a:r>
              <a:rPr lang="en-US" sz="2800" b="1" dirty="0"/>
              <a:t>1. Signal strength (how strong the connection is)</a:t>
            </a:r>
          </a:p>
          <a:p>
            <a:pPr marL="519113"/>
            <a:r>
              <a:rPr lang="en-US" sz="2800" dirty="0"/>
              <a:t>Depends on: </a:t>
            </a:r>
          </a:p>
          <a:p>
            <a:pPr marL="1371600" lvl="1" indent="-342900">
              <a:buFont typeface="Arial" panose="020B0604020202020204" pitchFamily="34" charset="0"/>
              <a:buChar char="•"/>
            </a:pPr>
            <a:r>
              <a:rPr lang="en-US" sz="2800" dirty="0"/>
              <a:t>distance to tower </a:t>
            </a:r>
          </a:p>
          <a:p>
            <a:pPr marL="1371600" lvl="1" indent="-342900">
              <a:buFont typeface="Arial" panose="020B0604020202020204" pitchFamily="34" charset="0"/>
              <a:buChar char="•"/>
            </a:pPr>
            <a:r>
              <a:rPr lang="en-US" sz="2800" dirty="0"/>
              <a:t>obstacles (buildings, hills, trees)</a:t>
            </a:r>
          </a:p>
          <a:p>
            <a:pPr marL="1371600" lvl="1" indent="-342900">
              <a:buFont typeface="Arial" panose="020B0604020202020204" pitchFamily="34" charset="0"/>
              <a:buChar char="•"/>
            </a:pPr>
            <a:endParaRPr lang="en-US" sz="2800" dirty="0"/>
          </a:p>
          <a:p>
            <a:r>
              <a:rPr lang="en-US" sz="2800" b="1" dirty="0"/>
              <a:t>2. Interference (how “noisy” the signal is)</a:t>
            </a:r>
          </a:p>
          <a:p>
            <a:pPr marL="571500" indent="-114300"/>
            <a:r>
              <a:rPr lang="en-US" sz="2800" dirty="0"/>
              <a:t>Caused by: </a:t>
            </a:r>
          </a:p>
          <a:p>
            <a:pPr marL="1371600" lvl="1" indent="-342900">
              <a:buFont typeface="Arial" panose="020B0604020202020204" pitchFamily="34" charset="0"/>
              <a:buChar char="•"/>
            </a:pPr>
            <a:r>
              <a:rPr lang="en-US" sz="2800" dirty="0"/>
              <a:t>too many users </a:t>
            </a:r>
          </a:p>
          <a:p>
            <a:pPr marL="1371600" lvl="1" indent="-342900">
              <a:buFont typeface="Arial" panose="020B0604020202020204" pitchFamily="34" charset="0"/>
              <a:buChar char="•"/>
            </a:pPr>
            <a:r>
              <a:rPr lang="en-US" sz="2800" dirty="0"/>
              <a:t>nearby towers </a:t>
            </a:r>
          </a:p>
          <a:p>
            <a:pPr marL="1371600" lvl="1" indent="-342900">
              <a:buFont typeface="Arial" panose="020B0604020202020204" pitchFamily="34" charset="0"/>
              <a:buChar char="•"/>
            </a:pPr>
            <a:r>
              <a:rPr lang="en-US" sz="2800" dirty="0"/>
              <a:t>signals bouncing off terrain (water, hills)</a:t>
            </a:r>
          </a:p>
          <a:p>
            <a:pPr marL="1371600" lvl="1" indent="-342900">
              <a:buFont typeface="Arial" panose="020B0604020202020204" pitchFamily="34" charset="0"/>
              <a:buChar char="•"/>
            </a:pPr>
            <a:endParaRPr lang="en-US" sz="2800" dirty="0"/>
          </a:p>
        </p:txBody>
      </p:sp>
      <p:pic>
        <p:nvPicPr>
          <p:cNvPr id="2050" name="Picture 2" descr="Why Mobile Phone Owners Need to Know What dBm Is and What It Measures">
            <a:extLst>
              <a:ext uri="{FF2B5EF4-FFF2-40B4-BE49-F238E27FC236}">
                <a16:creationId xmlns:a16="http://schemas.microsoft.com/office/drawing/2014/main" id="{A062A49E-67F8-1FD7-493C-7835FACF5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111" y="1627544"/>
            <a:ext cx="3731172" cy="1801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or Mobile Phone Signal: Causes &amp; Fixes | NetCov">
            <a:extLst>
              <a:ext uri="{FF2B5EF4-FFF2-40B4-BE49-F238E27FC236}">
                <a16:creationId xmlns:a16="http://schemas.microsoft.com/office/drawing/2014/main" id="{7CEFBB8C-33EA-BC48-96A8-01E2AE69B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874" y="3844333"/>
            <a:ext cx="3802409" cy="2138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236D3C-B100-26D6-2E47-D59AFF51DA13}"/>
              </a:ext>
            </a:extLst>
          </p:cNvPr>
          <p:cNvSpPr txBox="1"/>
          <p:nvPr/>
        </p:nvSpPr>
        <p:spPr>
          <a:xfrm>
            <a:off x="8118786" y="5750946"/>
            <a:ext cx="2680137" cy="307777"/>
          </a:xfrm>
          <a:prstGeom prst="rect">
            <a:avLst/>
          </a:prstGeom>
          <a:noFill/>
        </p:spPr>
        <p:txBody>
          <a:bodyPr wrap="square" rtlCol="0">
            <a:spAutoFit/>
          </a:bodyPr>
          <a:lstStyle/>
          <a:p>
            <a:r>
              <a:rPr lang="en-US" sz="1400" b="1" dirty="0"/>
              <a:t>Mobile Signal Booster</a:t>
            </a:r>
          </a:p>
        </p:txBody>
      </p:sp>
      <p:sp>
        <p:nvSpPr>
          <p:cNvPr id="4" name="TextBox 3">
            <a:extLst>
              <a:ext uri="{FF2B5EF4-FFF2-40B4-BE49-F238E27FC236}">
                <a16:creationId xmlns:a16="http://schemas.microsoft.com/office/drawing/2014/main" id="{532E98BC-74FD-D57B-B953-4F879308BB35}"/>
              </a:ext>
            </a:extLst>
          </p:cNvPr>
          <p:cNvSpPr txBox="1"/>
          <p:nvPr/>
        </p:nvSpPr>
        <p:spPr>
          <a:xfrm>
            <a:off x="8168874" y="3136574"/>
            <a:ext cx="2680137" cy="307777"/>
          </a:xfrm>
          <a:prstGeom prst="rect">
            <a:avLst/>
          </a:prstGeom>
          <a:noFill/>
        </p:spPr>
        <p:txBody>
          <a:bodyPr wrap="square" rtlCol="0">
            <a:spAutoFit/>
          </a:bodyPr>
          <a:lstStyle/>
          <a:p>
            <a:r>
              <a:rPr lang="en-US" sz="1400" b="1" dirty="0">
                <a:solidFill>
                  <a:schemeClr val="bg1"/>
                </a:solidFill>
              </a:rPr>
              <a:t>Mobile Signal Booster</a:t>
            </a:r>
          </a:p>
        </p:txBody>
      </p:sp>
    </p:spTree>
    <p:extLst>
      <p:ext uri="{BB962C8B-B14F-4D97-AF65-F5344CB8AC3E}">
        <p14:creationId xmlns:p14="http://schemas.microsoft.com/office/powerpoint/2010/main" val="66854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9808C-517D-EEA8-D287-3AC434810C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04CF3E-EB5B-D9C9-39E9-385BCF653136}"/>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What Do We Measure?</a:t>
            </a:r>
          </a:p>
        </p:txBody>
      </p:sp>
      <p:sp>
        <p:nvSpPr>
          <p:cNvPr id="8" name="TextBox 7">
            <a:extLst>
              <a:ext uri="{FF2B5EF4-FFF2-40B4-BE49-F238E27FC236}">
                <a16:creationId xmlns:a16="http://schemas.microsoft.com/office/drawing/2014/main" id="{D6EB6036-F94C-60C4-45FA-DB2236D69BD8}"/>
              </a:ext>
            </a:extLst>
          </p:cNvPr>
          <p:cNvSpPr txBox="1"/>
          <p:nvPr/>
        </p:nvSpPr>
        <p:spPr>
          <a:xfrm>
            <a:off x="185193" y="1194518"/>
            <a:ext cx="12006807" cy="5647700"/>
          </a:xfrm>
          <a:prstGeom prst="rect">
            <a:avLst/>
          </a:prstGeom>
          <a:noFill/>
        </p:spPr>
        <p:txBody>
          <a:bodyPr wrap="square">
            <a:spAutoFit/>
          </a:bodyPr>
          <a:lstStyle/>
          <a:p>
            <a:pPr marL="514350" indent="-514350">
              <a:spcAft>
                <a:spcPts val="600"/>
              </a:spcAft>
              <a:buAutoNum type="arabicPeriod"/>
            </a:pPr>
            <a:r>
              <a:rPr lang="en-US" sz="2800" dirty="0"/>
              <a:t>Use an App designed by student at University of Chicago, now at Notre Dame (2023-2024)</a:t>
            </a:r>
          </a:p>
          <a:p>
            <a:pPr marL="514350" indent="-514350">
              <a:spcAft>
                <a:spcPts val="600"/>
              </a:spcAft>
              <a:buAutoNum type="arabicPeriod"/>
            </a:pPr>
            <a:r>
              <a:rPr lang="en-US" sz="2800" dirty="0"/>
              <a:t>UVI part of research group called </a:t>
            </a:r>
            <a:r>
              <a:rPr lang="en-US" sz="2800" dirty="0" err="1"/>
              <a:t>SpectrumX</a:t>
            </a:r>
            <a:r>
              <a:rPr lang="en-US" sz="2800" dirty="0"/>
              <a:t> that looks at various cell phone telecommunication topics</a:t>
            </a:r>
          </a:p>
          <a:p>
            <a:pPr marL="514350" indent="-514350">
              <a:spcAft>
                <a:spcPts val="600"/>
              </a:spcAft>
              <a:buAutoNum type="arabicPeriod"/>
            </a:pPr>
            <a:r>
              <a:rPr lang="en-US" sz="2800" dirty="0"/>
              <a:t>We measure </a:t>
            </a:r>
            <a:r>
              <a:rPr lang="en-US" sz="2800" b="1" dirty="0"/>
              <a:t>RSRP or Reference Signal Received Power</a:t>
            </a:r>
            <a:r>
              <a:rPr lang="en-US" sz="2800" dirty="0"/>
              <a:t>: how much signal power your phone receives from the tower “</a:t>
            </a:r>
            <a:r>
              <a:rPr lang="en-US" sz="2800" i="1" dirty="0"/>
              <a:t>Do I hear the tower clearly?</a:t>
            </a:r>
            <a:r>
              <a:rPr lang="en-US" sz="2800" dirty="0"/>
              <a:t>”</a:t>
            </a:r>
          </a:p>
          <a:p>
            <a:pPr marL="514350" indent="-514350">
              <a:spcAft>
                <a:spcPts val="600"/>
              </a:spcAft>
              <a:buAutoNum type="arabicPeriod"/>
            </a:pPr>
            <a:r>
              <a:rPr lang="en-US" sz="2800" dirty="0"/>
              <a:t>We measure </a:t>
            </a:r>
            <a:r>
              <a:rPr lang="en-US" sz="2800" b="1" dirty="0"/>
              <a:t>RSRQ or Reference Signal Received Quality</a:t>
            </a:r>
            <a:r>
              <a:rPr lang="en-US" sz="2800" dirty="0"/>
              <a:t>: how clean the signal is, or what is the signal quality relative to interference and noise  “</a:t>
            </a:r>
            <a:r>
              <a:rPr lang="en-US" sz="2800" i="1" dirty="0"/>
              <a:t>Is the signal clear, or is there interference?</a:t>
            </a:r>
            <a:r>
              <a:rPr lang="en-US" sz="2800" dirty="0"/>
              <a:t>”</a:t>
            </a:r>
          </a:p>
          <a:p>
            <a:pPr>
              <a:spcAft>
                <a:spcPts val="600"/>
              </a:spcAft>
            </a:pPr>
            <a:endParaRPr lang="en-US" sz="2800" dirty="0"/>
          </a:p>
          <a:p>
            <a:pPr marL="514350" indent="-514350">
              <a:spcAft>
                <a:spcPts val="600"/>
              </a:spcAft>
              <a:buAutoNum type="arabicPeriod"/>
            </a:pPr>
            <a:endParaRPr lang="en-US" sz="2800" dirty="0"/>
          </a:p>
        </p:txBody>
      </p:sp>
    </p:spTree>
    <p:extLst>
      <p:ext uri="{BB962C8B-B14F-4D97-AF65-F5344CB8AC3E}">
        <p14:creationId xmlns:p14="http://schemas.microsoft.com/office/powerpoint/2010/main" val="122573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42A1B-EDAB-3F46-1659-E0E2555290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9AC0DD-B7C8-D733-ECE9-15F8853FF4AE}"/>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8" name="TextBox 7">
            <a:extLst>
              <a:ext uri="{FF2B5EF4-FFF2-40B4-BE49-F238E27FC236}">
                <a16:creationId xmlns:a16="http://schemas.microsoft.com/office/drawing/2014/main" id="{609CDE00-8582-A595-F7A6-7EC7B0B23E5A}"/>
              </a:ext>
            </a:extLst>
          </p:cNvPr>
          <p:cNvSpPr txBox="1"/>
          <p:nvPr/>
        </p:nvSpPr>
        <p:spPr>
          <a:xfrm>
            <a:off x="185193" y="5925272"/>
            <a:ext cx="12006807" cy="1461939"/>
          </a:xfrm>
          <a:prstGeom prst="rect">
            <a:avLst/>
          </a:prstGeom>
          <a:noFill/>
        </p:spPr>
        <p:txBody>
          <a:bodyPr wrap="square">
            <a:spAutoFit/>
          </a:bodyPr>
          <a:lstStyle/>
          <a:p>
            <a:pPr>
              <a:spcAft>
                <a:spcPts val="600"/>
              </a:spcAft>
            </a:pPr>
            <a:r>
              <a:rPr lang="en-US" sz="2800" dirty="0"/>
              <a:t>On average, VIYA was generally excellent except central part of St. Croix and Christiansted</a:t>
            </a:r>
          </a:p>
          <a:p>
            <a:pPr marL="514350" indent="-514350">
              <a:spcAft>
                <a:spcPts val="600"/>
              </a:spcAft>
              <a:buAutoNum type="arabicPeriod"/>
            </a:pPr>
            <a:endParaRPr lang="en-US" sz="2800" dirty="0"/>
          </a:p>
        </p:txBody>
      </p:sp>
      <p:pic>
        <p:nvPicPr>
          <p:cNvPr id="3" name="Picture 2" descr="A map of the islands&#10;&#10;Description automatically generated">
            <a:extLst>
              <a:ext uri="{FF2B5EF4-FFF2-40B4-BE49-F238E27FC236}">
                <a16:creationId xmlns:a16="http://schemas.microsoft.com/office/drawing/2014/main" id="{5B8437CF-E097-C69E-4DD1-15CD1F8F3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457" y="105103"/>
            <a:ext cx="9358338" cy="5681850"/>
          </a:xfrm>
          <a:prstGeom prst="rect">
            <a:avLst/>
          </a:prstGeom>
        </p:spPr>
      </p:pic>
    </p:spTree>
    <p:extLst>
      <p:ext uri="{BB962C8B-B14F-4D97-AF65-F5344CB8AC3E}">
        <p14:creationId xmlns:p14="http://schemas.microsoft.com/office/powerpoint/2010/main" val="309672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3A67B-638F-033E-A500-5F470B7B746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8523094-30F6-D449-9BC2-C66C9CD18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458" y="105103"/>
            <a:ext cx="9358337" cy="5681848"/>
          </a:xfrm>
          <a:prstGeom prst="rect">
            <a:avLst/>
          </a:prstGeom>
        </p:spPr>
      </p:pic>
      <p:sp>
        <p:nvSpPr>
          <p:cNvPr id="2" name="TextBox 1">
            <a:extLst>
              <a:ext uri="{FF2B5EF4-FFF2-40B4-BE49-F238E27FC236}">
                <a16:creationId xmlns:a16="http://schemas.microsoft.com/office/drawing/2014/main" id="{389C9E65-B6B6-FF59-48C9-631AFE42755D}"/>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8" name="TextBox 7">
            <a:extLst>
              <a:ext uri="{FF2B5EF4-FFF2-40B4-BE49-F238E27FC236}">
                <a16:creationId xmlns:a16="http://schemas.microsoft.com/office/drawing/2014/main" id="{774E921F-7454-FC20-825F-4283D9D4A816}"/>
              </a:ext>
            </a:extLst>
          </p:cNvPr>
          <p:cNvSpPr txBox="1"/>
          <p:nvPr/>
        </p:nvSpPr>
        <p:spPr>
          <a:xfrm>
            <a:off x="92596" y="5786951"/>
            <a:ext cx="12006807" cy="1461939"/>
          </a:xfrm>
          <a:prstGeom prst="rect">
            <a:avLst/>
          </a:prstGeom>
          <a:noFill/>
        </p:spPr>
        <p:txBody>
          <a:bodyPr wrap="square">
            <a:spAutoFit/>
          </a:bodyPr>
          <a:lstStyle/>
          <a:p>
            <a:pPr>
              <a:spcAft>
                <a:spcPts val="600"/>
              </a:spcAft>
            </a:pPr>
            <a:r>
              <a:rPr lang="en-US" sz="2800" dirty="0"/>
              <a:t>The signal quality varies a lot in east St. Croix, and parts of St. Thomas and St. John</a:t>
            </a:r>
          </a:p>
          <a:p>
            <a:pPr marL="514350" indent="-514350">
              <a:spcAft>
                <a:spcPts val="600"/>
              </a:spcAft>
              <a:buAutoNum type="arabicPeriod"/>
            </a:pPr>
            <a:endParaRPr lang="en-US" sz="2800" dirty="0"/>
          </a:p>
        </p:txBody>
      </p:sp>
    </p:spTree>
    <p:extLst>
      <p:ext uri="{BB962C8B-B14F-4D97-AF65-F5344CB8AC3E}">
        <p14:creationId xmlns:p14="http://schemas.microsoft.com/office/powerpoint/2010/main" val="375295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4E006-38B7-ADF5-D676-BFCB0212DFBB}"/>
            </a:ext>
          </a:extLst>
        </p:cNvPr>
        <p:cNvGrpSpPr/>
        <p:nvPr/>
      </p:nvGrpSpPr>
      <p:grpSpPr>
        <a:xfrm>
          <a:off x="0" y="0"/>
          <a:ext cx="0" cy="0"/>
          <a:chOff x="0" y="0"/>
          <a:chExt cx="0" cy="0"/>
        </a:xfrm>
      </p:grpSpPr>
      <p:pic>
        <p:nvPicPr>
          <p:cNvPr id="4" name="Picture 3" descr="A map of the islands&#10;&#10;Description automatically generated">
            <a:extLst>
              <a:ext uri="{FF2B5EF4-FFF2-40B4-BE49-F238E27FC236}">
                <a16:creationId xmlns:a16="http://schemas.microsoft.com/office/drawing/2014/main" id="{85B09A85-C5B5-37A5-19D9-FDF49F514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55" y="228528"/>
            <a:ext cx="9358341" cy="5681850"/>
          </a:xfrm>
          <a:prstGeom prst="rect">
            <a:avLst/>
          </a:prstGeom>
        </p:spPr>
      </p:pic>
      <p:sp>
        <p:nvSpPr>
          <p:cNvPr id="2" name="TextBox 1">
            <a:extLst>
              <a:ext uri="{FF2B5EF4-FFF2-40B4-BE49-F238E27FC236}">
                <a16:creationId xmlns:a16="http://schemas.microsoft.com/office/drawing/2014/main" id="{AB0D1864-606D-EEAC-223D-71A1755CB2BB}"/>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8" name="TextBox 7">
            <a:extLst>
              <a:ext uri="{FF2B5EF4-FFF2-40B4-BE49-F238E27FC236}">
                <a16:creationId xmlns:a16="http://schemas.microsoft.com/office/drawing/2014/main" id="{A699B76E-E672-6EC0-EA63-AD91064D9E52}"/>
              </a:ext>
            </a:extLst>
          </p:cNvPr>
          <p:cNvSpPr txBox="1"/>
          <p:nvPr/>
        </p:nvSpPr>
        <p:spPr>
          <a:xfrm>
            <a:off x="185193" y="6088558"/>
            <a:ext cx="12006807" cy="1031051"/>
          </a:xfrm>
          <a:prstGeom prst="rect">
            <a:avLst/>
          </a:prstGeom>
          <a:noFill/>
        </p:spPr>
        <p:txBody>
          <a:bodyPr wrap="square">
            <a:spAutoFit/>
          </a:bodyPr>
          <a:lstStyle/>
          <a:p>
            <a:pPr>
              <a:spcAft>
                <a:spcPts val="600"/>
              </a:spcAft>
            </a:pPr>
            <a:r>
              <a:rPr lang="en-US" sz="2800" dirty="0"/>
              <a:t>T-Mobile is good to fair on most islands</a:t>
            </a:r>
          </a:p>
          <a:p>
            <a:pPr marL="514350" indent="-514350">
              <a:spcAft>
                <a:spcPts val="600"/>
              </a:spcAft>
              <a:buAutoNum type="arabicPeriod"/>
            </a:pPr>
            <a:endParaRPr lang="en-US" sz="2800" dirty="0"/>
          </a:p>
        </p:txBody>
      </p:sp>
    </p:spTree>
    <p:extLst>
      <p:ext uri="{BB962C8B-B14F-4D97-AF65-F5344CB8AC3E}">
        <p14:creationId xmlns:p14="http://schemas.microsoft.com/office/powerpoint/2010/main" val="101086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F45C-56F5-FE08-2FBE-C69A8D4FFF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9185524-11FD-E0D5-CACE-FAA651B7D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55" y="239414"/>
            <a:ext cx="9358341" cy="5681850"/>
          </a:xfrm>
          <a:prstGeom prst="rect">
            <a:avLst/>
          </a:prstGeom>
        </p:spPr>
      </p:pic>
      <p:sp>
        <p:nvSpPr>
          <p:cNvPr id="2" name="TextBox 1">
            <a:extLst>
              <a:ext uri="{FF2B5EF4-FFF2-40B4-BE49-F238E27FC236}">
                <a16:creationId xmlns:a16="http://schemas.microsoft.com/office/drawing/2014/main" id="{6E351798-E4B9-9AE6-924C-658AEE9A9197}"/>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8" name="TextBox 7">
            <a:extLst>
              <a:ext uri="{FF2B5EF4-FFF2-40B4-BE49-F238E27FC236}">
                <a16:creationId xmlns:a16="http://schemas.microsoft.com/office/drawing/2014/main" id="{4DD97F1A-3134-9CEC-527B-DAA1258E6BB9}"/>
              </a:ext>
            </a:extLst>
          </p:cNvPr>
          <p:cNvSpPr txBox="1"/>
          <p:nvPr/>
        </p:nvSpPr>
        <p:spPr>
          <a:xfrm>
            <a:off x="185193" y="6088558"/>
            <a:ext cx="12006807" cy="1031051"/>
          </a:xfrm>
          <a:prstGeom prst="rect">
            <a:avLst/>
          </a:prstGeom>
          <a:noFill/>
        </p:spPr>
        <p:txBody>
          <a:bodyPr wrap="square">
            <a:spAutoFit/>
          </a:bodyPr>
          <a:lstStyle/>
          <a:p>
            <a:pPr>
              <a:spcAft>
                <a:spcPts val="600"/>
              </a:spcAft>
            </a:pPr>
            <a:r>
              <a:rPr lang="en-US" sz="2800" dirty="0"/>
              <a:t>The quality does not vary much, except on parts of St. John</a:t>
            </a:r>
          </a:p>
          <a:p>
            <a:pPr marL="514350" indent="-514350">
              <a:spcAft>
                <a:spcPts val="600"/>
              </a:spcAft>
              <a:buAutoNum type="arabicPeriod"/>
            </a:pPr>
            <a:endParaRPr lang="en-US" sz="2800" dirty="0"/>
          </a:p>
        </p:txBody>
      </p:sp>
    </p:spTree>
    <p:extLst>
      <p:ext uri="{BB962C8B-B14F-4D97-AF65-F5344CB8AC3E}">
        <p14:creationId xmlns:p14="http://schemas.microsoft.com/office/powerpoint/2010/main" val="48912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4ACB-A56B-67BC-9FD7-84C12B84F4D8}"/>
            </a:ext>
          </a:extLst>
        </p:cNvPr>
        <p:cNvGrpSpPr/>
        <p:nvPr/>
      </p:nvGrpSpPr>
      <p:grpSpPr>
        <a:xfrm>
          <a:off x="0" y="0"/>
          <a:ext cx="0" cy="0"/>
          <a:chOff x="0" y="0"/>
          <a:chExt cx="0" cy="0"/>
        </a:xfrm>
      </p:grpSpPr>
      <p:pic>
        <p:nvPicPr>
          <p:cNvPr id="3" name="Picture 2" descr="A map of the islands&#10;&#10;Description automatically generated">
            <a:extLst>
              <a:ext uri="{FF2B5EF4-FFF2-40B4-BE49-F238E27FC236}">
                <a16:creationId xmlns:a16="http://schemas.microsoft.com/office/drawing/2014/main" id="{A898BD0D-4BD9-45AA-BCFD-F190264FA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55" y="239414"/>
            <a:ext cx="9358341" cy="5681850"/>
          </a:xfrm>
          <a:prstGeom prst="rect">
            <a:avLst/>
          </a:prstGeom>
        </p:spPr>
      </p:pic>
      <p:sp>
        <p:nvSpPr>
          <p:cNvPr id="2" name="TextBox 1">
            <a:extLst>
              <a:ext uri="{FF2B5EF4-FFF2-40B4-BE49-F238E27FC236}">
                <a16:creationId xmlns:a16="http://schemas.microsoft.com/office/drawing/2014/main" id="{A4A97B28-D427-660B-779C-B6A4A6BF19AC}"/>
              </a:ext>
            </a:extLst>
          </p:cNvPr>
          <p:cNvSpPr txBox="1"/>
          <p:nvPr/>
        </p:nvSpPr>
        <p:spPr>
          <a:xfrm flipH="1">
            <a:off x="210205" y="105103"/>
            <a:ext cx="9813025" cy="830997"/>
          </a:xfrm>
          <a:prstGeom prst="rect">
            <a:avLst/>
          </a:prstGeom>
          <a:noFill/>
        </p:spPr>
        <p:txBody>
          <a:bodyPr wrap="square" rtlCol="0">
            <a:spAutoFit/>
          </a:bodyPr>
          <a:lstStyle/>
          <a:p>
            <a:r>
              <a:rPr lang="en-US" sz="4800" dirty="0">
                <a:latin typeface="+mj-lt"/>
              </a:rPr>
              <a:t>Results</a:t>
            </a:r>
          </a:p>
        </p:txBody>
      </p:sp>
      <p:sp>
        <p:nvSpPr>
          <p:cNvPr id="8" name="TextBox 7">
            <a:extLst>
              <a:ext uri="{FF2B5EF4-FFF2-40B4-BE49-F238E27FC236}">
                <a16:creationId xmlns:a16="http://schemas.microsoft.com/office/drawing/2014/main" id="{3240DB23-FF46-1A5C-4D60-83D0742EED30}"/>
              </a:ext>
            </a:extLst>
          </p:cNvPr>
          <p:cNvSpPr txBox="1"/>
          <p:nvPr/>
        </p:nvSpPr>
        <p:spPr>
          <a:xfrm>
            <a:off x="185193" y="6088558"/>
            <a:ext cx="12006807" cy="523220"/>
          </a:xfrm>
          <a:prstGeom prst="rect">
            <a:avLst/>
          </a:prstGeom>
          <a:noFill/>
        </p:spPr>
        <p:txBody>
          <a:bodyPr wrap="square">
            <a:spAutoFit/>
          </a:bodyPr>
          <a:lstStyle/>
          <a:p>
            <a:pPr>
              <a:spcAft>
                <a:spcPts val="600"/>
              </a:spcAft>
            </a:pPr>
            <a:r>
              <a:rPr lang="en-US" sz="2800" dirty="0"/>
              <a:t>AT&amp;T/Liberty quality is fair to poor in general</a:t>
            </a:r>
          </a:p>
        </p:txBody>
      </p:sp>
    </p:spTree>
    <p:extLst>
      <p:ext uri="{BB962C8B-B14F-4D97-AF65-F5344CB8AC3E}">
        <p14:creationId xmlns:p14="http://schemas.microsoft.com/office/powerpoint/2010/main" val="1293377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480</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Cell Phone Signal Quality in the USVI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Gregory Guannel</dc:creator>
  <cp:lastModifiedBy>Gregory Guannel</cp:lastModifiedBy>
  <cp:revision>1</cp:revision>
  <dcterms:created xsi:type="dcterms:W3CDTF">2026-04-07T23:58:56Z</dcterms:created>
  <dcterms:modified xsi:type="dcterms:W3CDTF">2026-04-08T01:15:43Z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076c56-7906-4b5b-aa9e-bc6dfecc55b4_Enabled">
    <vt:lpwstr>true</vt:lpwstr>
  </property>
  <property fmtid="{D5CDD505-2E9C-101B-9397-08002B2CF9AE}" pid="3" name="MSIP_Label_da076c56-7906-4b5b-aa9e-bc6dfecc55b4_SetDate">
    <vt:lpwstr>2026-04-08T01:14:01Z</vt:lpwstr>
  </property>
  <property fmtid="{D5CDD505-2E9C-101B-9397-08002B2CF9AE}" pid="4" name="MSIP_Label_da076c56-7906-4b5b-aa9e-bc6dfecc55b4_Method">
    <vt:lpwstr>Standard</vt:lpwstr>
  </property>
  <property fmtid="{D5CDD505-2E9C-101B-9397-08002B2CF9AE}" pid="5" name="MSIP_Label_da076c56-7906-4b5b-aa9e-bc6dfecc55b4_Name">
    <vt:lpwstr>defa4170-0d19-0005-0004-bc88714345d2</vt:lpwstr>
  </property>
  <property fmtid="{D5CDD505-2E9C-101B-9397-08002B2CF9AE}" pid="6" name="MSIP_Label_da076c56-7906-4b5b-aa9e-bc6dfecc55b4_SiteId">
    <vt:lpwstr>2545989e-0855-40fc-8985-8d3bd416e901</vt:lpwstr>
  </property>
  <property fmtid="{D5CDD505-2E9C-101B-9397-08002B2CF9AE}" pid="7" name="MSIP_Label_da076c56-7906-4b5b-aa9e-bc6dfecc55b4_ActionId">
    <vt:lpwstr>685b582b-8c29-4f07-b75e-cd1f2b3394c3</vt:lpwstr>
  </property>
  <property fmtid="{D5CDD505-2E9C-101B-9397-08002B2CF9AE}" pid="8" name="MSIP_Label_da076c56-7906-4b5b-aa9e-bc6dfecc55b4_ContentBits">
    <vt:lpwstr>0</vt:lpwstr>
  </property>
  <property fmtid="{D5CDD505-2E9C-101B-9397-08002B2CF9AE}" pid="9" name="MSIP_Label_da076c56-7906-4b5b-aa9e-bc6dfecc55b4_Tag">
    <vt:lpwstr>10, 3, 0, 1</vt:lpwstr>
  </property>
</Properties>
</file>