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92" r:id="rId5"/>
    <p:sldId id="331" r:id="rId6"/>
    <p:sldId id="334" r:id="rId7"/>
    <p:sldId id="336" r:id="rId8"/>
    <p:sldId id="340" r:id="rId9"/>
    <p:sldId id="341" r:id="rId10"/>
    <p:sldId id="338" r:id="rId11"/>
    <p:sldId id="339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5D01A8-B38B-1A20-EAA5-183120D804C5}" name="Amy Lu" initials="AL" userId="S::alu@csgadvisors.com::e4f23a5c-128e-4f5e-866e-5219e0bab7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3B9"/>
    <a:srgbClr val="E63272"/>
    <a:srgbClr val="11B7D4"/>
    <a:srgbClr val="2D2E92"/>
    <a:srgbClr val="A7B9CD"/>
    <a:srgbClr val="2A2E31"/>
    <a:srgbClr val="0FB7D4"/>
    <a:srgbClr val="E63171"/>
    <a:srgbClr val="244B90"/>
    <a:srgbClr val="030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B5E3A3-2E9C-4185-AAD0-A01487035090}" v="3" dt="2025-03-27T06:00:57.9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6" autoAdjust="0"/>
    <p:restoredTop sz="95411"/>
  </p:normalViewPr>
  <p:slideViewPr>
    <p:cSldViewPr snapToGrid="0">
      <p:cViewPr varScale="1">
        <p:scale>
          <a:sx n="75" d="100"/>
          <a:sy n="75" d="100"/>
        </p:scale>
        <p:origin x="36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84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7B6E6B-D047-774E-A1FB-8D276D0E065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F8BC80-BF71-4E40-96FF-2094862658EA}">
      <dgm:prSet custT="1"/>
      <dgm:spPr>
        <a:solidFill>
          <a:schemeClr val="bg1">
            <a:lumMod val="95000"/>
          </a:schemeClr>
        </a:solidFill>
        <a:ln w="15875">
          <a:solidFill>
            <a:srgbClr val="03006E"/>
          </a:solidFill>
        </a:ln>
      </dgm:spPr>
      <dgm:t>
        <a:bodyPr/>
        <a:lstStyle/>
        <a:p>
          <a:r>
            <a:rPr lang="en-US" sz="2400" b="0" dirty="0">
              <a:solidFill>
                <a:sysClr val="windowText" lastClr="000000"/>
              </a:solidFill>
              <a:latin typeface="Montserrat" pitchFamily="2" charset="77"/>
            </a:rPr>
            <a:t>Overview</a:t>
          </a:r>
        </a:p>
      </dgm:t>
    </dgm:pt>
    <dgm:pt modelId="{6446A7FF-7B6C-C049-91A3-64CBD1759C62}" type="parTrans" cxnId="{01DD4B90-6821-AE40-B7DB-0B4C75E995D4}">
      <dgm:prSet/>
      <dgm:spPr/>
      <dgm:t>
        <a:bodyPr/>
        <a:lstStyle/>
        <a:p>
          <a:endParaRPr lang="en-US" sz="2400" b="0">
            <a:latin typeface="Montserrat" pitchFamily="2" charset="77"/>
          </a:endParaRPr>
        </a:p>
      </dgm:t>
    </dgm:pt>
    <dgm:pt modelId="{5E8DB42A-37AB-4244-8C98-3DC8E29CDB12}" type="sibTrans" cxnId="{01DD4B90-6821-AE40-B7DB-0B4C75E995D4}">
      <dgm:prSet/>
      <dgm:spPr/>
      <dgm:t>
        <a:bodyPr/>
        <a:lstStyle/>
        <a:p>
          <a:endParaRPr lang="en-US" sz="2400" b="0">
            <a:latin typeface="Montserrat" pitchFamily="2" charset="77"/>
          </a:endParaRPr>
        </a:p>
      </dgm:t>
    </dgm:pt>
    <dgm:pt modelId="{24CCA6AF-C860-0B41-9840-5D737738A908}">
      <dgm:prSet custT="1"/>
      <dgm:spPr>
        <a:solidFill>
          <a:schemeClr val="bg1">
            <a:lumMod val="95000"/>
          </a:schemeClr>
        </a:solidFill>
        <a:ln w="15875">
          <a:solidFill>
            <a:srgbClr val="03006E"/>
          </a:solidFill>
        </a:ln>
      </dgm:spPr>
      <dgm:t>
        <a:bodyPr/>
        <a:lstStyle/>
        <a:p>
          <a:r>
            <a:rPr lang="en-US" sz="2400" b="0" dirty="0">
              <a:solidFill>
                <a:sysClr val="windowText" lastClr="000000"/>
              </a:solidFill>
              <a:latin typeface="Montserrat" pitchFamily="2" charset="77"/>
            </a:rPr>
            <a:t>Redevelopment Project Status</a:t>
          </a:r>
        </a:p>
      </dgm:t>
    </dgm:pt>
    <dgm:pt modelId="{05565CB8-4D6C-1347-A131-D364DD3B5443}" type="parTrans" cxnId="{024B1721-B4AD-E34C-9E19-4744094066BE}">
      <dgm:prSet/>
      <dgm:spPr/>
      <dgm:t>
        <a:bodyPr/>
        <a:lstStyle/>
        <a:p>
          <a:endParaRPr lang="en-US" sz="2400" b="0">
            <a:latin typeface="Montserrat" pitchFamily="2" charset="77"/>
          </a:endParaRPr>
        </a:p>
      </dgm:t>
    </dgm:pt>
    <dgm:pt modelId="{B7E37AD1-D16C-FD4C-B679-02449C07312F}" type="sibTrans" cxnId="{024B1721-B4AD-E34C-9E19-4744094066BE}">
      <dgm:prSet/>
      <dgm:spPr/>
      <dgm:t>
        <a:bodyPr/>
        <a:lstStyle/>
        <a:p>
          <a:endParaRPr lang="en-US" sz="2400" b="0">
            <a:latin typeface="Montserrat" pitchFamily="2" charset="77"/>
          </a:endParaRPr>
        </a:p>
      </dgm:t>
    </dgm:pt>
    <dgm:pt modelId="{83C7E2ED-46DE-6549-9A0A-81468DDDC047}">
      <dgm:prSet custT="1"/>
      <dgm:spPr>
        <a:solidFill>
          <a:schemeClr val="bg1">
            <a:lumMod val="95000"/>
          </a:schemeClr>
        </a:solidFill>
        <a:ln w="15875">
          <a:solidFill>
            <a:srgbClr val="03006E"/>
          </a:solidFill>
        </a:ln>
      </dgm:spPr>
      <dgm:t>
        <a:bodyPr/>
        <a:lstStyle/>
        <a:p>
          <a:r>
            <a:rPr lang="en-US" sz="2400" b="0" dirty="0">
              <a:solidFill>
                <a:sysClr val="windowText" lastClr="000000"/>
              </a:solidFill>
              <a:latin typeface="Montserrat" pitchFamily="2" charset="77"/>
            </a:rPr>
            <a:t>Strategic Approach</a:t>
          </a:r>
        </a:p>
      </dgm:t>
    </dgm:pt>
    <dgm:pt modelId="{CA8DADD8-DD6F-484A-99D2-DDC8485D7691}" type="parTrans" cxnId="{1D43610A-60FA-8A47-A84B-EA421BD6D473}">
      <dgm:prSet/>
      <dgm:spPr/>
      <dgm:t>
        <a:bodyPr/>
        <a:lstStyle/>
        <a:p>
          <a:endParaRPr lang="en-US" sz="2400" b="0">
            <a:latin typeface="Montserrat" pitchFamily="2" charset="77"/>
          </a:endParaRPr>
        </a:p>
      </dgm:t>
    </dgm:pt>
    <dgm:pt modelId="{3E45ABC0-F4C5-7448-9F4B-F237D90BABBA}" type="sibTrans" cxnId="{1D43610A-60FA-8A47-A84B-EA421BD6D473}">
      <dgm:prSet/>
      <dgm:spPr/>
      <dgm:t>
        <a:bodyPr/>
        <a:lstStyle/>
        <a:p>
          <a:endParaRPr lang="en-US" sz="2400" b="0">
            <a:latin typeface="Montserrat" pitchFamily="2" charset="77"/>
          </a:endParaRPr>
        </a:p>
      </dgm:t>
    </dgm:pt>
    <dgm:pt modelId="{EAA06A2B-3DB3-F145-8EFB-351DF27ACA1E}">
      <dgm:prSet custT="1"/>
      <dgm:spPr>
        <a:solidFill>
          <a:schemeClr val="bg1">
            <a:lumMod val="95000"/>
          </a:schemeClr>
        </a:solidFill>
        <a:ln w="15875">
          <a:solidFill>
            <a:srgbClr val="03006E"/>
          </a:solidFill>
        </a:ln>
      </dgm:spPr>
      <dgm:t>
        <a:bodyPr/>
        <a:lstStyle/>
        <a:p>
          <a:r>
            <a:rPr lang="en-US" sz="2400" b="0" dirty="0">
              <a:solidFill>
                <a:sysClr val="windowText" lastClr="000000"/>
              </a:solidFill>
              <a:latin typeface="Montserrat" pitchFamily="2" charset="77"/>
            </a:rPr>
            <a:t>Williams Delight Homeownership</a:t>
          </a:r>
        </a:p>
      </dgm:t>
    </dgm:pt>
    <dgm:pt modelId="{18E2D5F6-B57C-A946-BBE9-683D7EF7266F}" type="parTrans" cxnId="{4C57D28E-A968-6F48-BB00-8C1681CD4A6B}">
      <dgm:prSet/>
      <dgm:spPr/>
      <dgm:t>
        <a:bodyPr/>
        <a:lstStyle/>
        <a:p>
          <a:endParaRPr lang="en-US" sz="2400" b="0">
            <a:latin typeface="Montserrat" pitchFamily="2" charset="77"/>
          </a:endParaRPr>
        </a:p>
      </dgm:t>
    </dgm:pt>
    <dgm:pt modelId="{C4178620-6C70-204D-990C-1DD6163512CC}" type="sibTrans" cxnId="{4C57D28E-A968-6F48-BB00-8C1681CD4A6B}">
      <dgm:prSet/>
      <dgm:spPr/>
      <dgm:t>
        <a:bodyPr/>
        <a:lstStyle/>
        <a:p>
          <a:endParaRPr lang="en-US" sz="2400" b="0">
            <a:latin typeface="Montserrat" pitchFamily="2" charset="77"/>
          </a:endParaRPr>
        </a:p>
      </dgm:t>
    </dgm:pt>
    <dgm:pt modelId="{B9168D7E-7C78-C447-8799-925B7A68A5E5}">
      <dgm:prSet custT="1"/>
      <dgm:spPr>
        <a:solidFill>
          <a:schemeClr val="bg1">
            <a:lumMod val="95000"/>
          </a:schemeClr>
        </a:solidFill>
        <a:ln w="15875">
          <a:solidFill>
            <a:srgbClr val="03006E"/>
          </a:solidFill>
        </a:ln>
      </dgm:spPr>
      <dgm:t>
        <a:bodyPr/>
        <a:lstStyle/>
        <a:p>
          <a:r>
            <a:rPr lang="en-US" sz="2400" b="0" dirty="0">
              <a:solidFill>
                <a:sysClr val="windowText" lastClr="000000"/>
              </a:solidFill>
              <a:latin typeface="Montserrat" pitchFamily="2" charset="77"/>
            </a:rPr>
            <a:t>Future Vision </a:t>
          </a:r>
        </a:p>
      </dgm:t>
    </dgm:pt>
    <dgm:pt modelId="{769DEDF6-CD22-F14C-9231-18574398E28B}" type="parTrans" cxnId="{691ED883-CBCF-D449-B971-9C8CE626380A}">
      <dgm:prSet/>
      <dgm:spPr/>
      <dgm:t>
        <a:bodyPr/>
        <a:lstStyle/>
        <a:p>
          <a:endParaRPr lang="en-US" sz="2400" b="0">
            <a:latin typeface="Montserrat" pitchFamily="2" charset="77"/>
          </a:endParaRPr>
        </a:p>
      </dgm:t>
    </dgm:pt>
    <dgm:pt modelId="{314B6114-68DA-8C40-8FBB-60ABB06C0F97}" type="sibTrans" cxnId="{691ED883-CBCF-D449-B971-9C8CE626380A}">
      <dgm:prSet/>
      <dgm:spPr/>
      <dgm:t>
        <a:bodyPr/>
        <a:lstStyle/>
        <a:p>
          <a:endParaRPr lang="en-US" sz="2400" b="0">
            <a:latin typeface="Montserrat" pitchFamily="2" charset="77"/>
          </a:endParaRPr>
        </a:p>
      </dgm:t>
    </dgm:pt>
    <dgm:pt modelId="{12307371-E375-B049-B5E7-D07A8503FAB4}" type="pres">
      <dgm:prSet presAssocID="{777B6E6B-D047-774E-A1FB-8D276D0E065C}" presName="diagram" presStyleCnt="0">
        <dgm:presLayoutVars>
          <dgm:dir/>
          <dgm:resizeHandles val="exact"/>
        </dgm:presLayoutVars>
      </dgm:prSet>
      <dgm:spPr/>
    </dgm:pt>
    <dgm:pt modelId="{C7C6F212-702F-AA47-9AF3-8CED183016A7}" type="pres">
      <dgm:prSet presAssocID="{A0F8BC80-BF71-4E40-96FF-2094862658EA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51012CE4-086D-1946-A36B-12C8F7EF5193}" type="pres">
      <dgm:prSet presAssocID="{5E8DB42A-37AB-4244-8C98-3DC8E29CDB12}" presName="sibTrans" presStyleCnt="0"/>
      <dgm:spPr/>
    </dgm:pt>
    <dgm:pt modelId="{1D7F637F-5010-6D43-B8BC-8DBD2A85A705}" type="pres">
      <dgm:prSet presAssocID="{83C7E2ED-46DE-6549-9A0A-81468DDDC047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0648B1E0-34D2-ED4F-9382-312B869EA318}" type="pres">
      <dgm:prSet presAssocID="{3E45ABC0-F4C5-7448-9F4B-F237D90BABBA}" presName="sibTrans" presStyleCnt="0"/>
      <dgm:spPr/>
    </dgm:pt>
    <dgm:pt modelId="{E9AE2088-818E-6040-899F-3F4C98AF3982}" type="pres">
      <dgm:prSet presAssocID="{24CCA6AF-C860-0B41-9840-5D737738A908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CDB1A363-6449-B043-8D73-03D6116AF7BD}" type="pres">
      <dgm:prSet presAssocID="{B7E37AD1-D16C-FD4C-B679-02449C07312F}" presName="sibTrans" presStyleCnt="0"/>
      <dgm:spPr/>
    </dgm:pt>
    <dgm:pt modelId="{FFAF3353-516B-3C45-B98E-B673C146122B}" type="pres">
      <dgm:prSet presAssocID="{EAA06A2B-3DB3-F145-8EFB-351DF27ACA1E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82853526-1981-F546-9DAE-DF8A66BC9D84}" type="pres">
      <dgm:prSet presAssocID="{C4178620-6C70-204D-990C-1DD6163512CC}" presName="sibTrans" presStyleCnt="0"/>
      <dgm:spPr/>
    </dgm:pt>
    <dgm:pt modelId="{CD7F3716-4842-3D44-9A97-3F0C9523C6E9}" type="pres">
      <dgm:prSet presAssocID="{B9168D7E-7C78-C447-8799-925B7A68A5E5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1D43610A-60FA-8A47-A84B-EA421BD6D473}" srcId="{777B6E6B-D047-774E-A1FB-8D276D0E065C}" destId="{83C7E2ED-46DE-6549-9A0A-81468DDDC047}" srcOrd="1" destOrd="0" parTransId="{CA8DADD8-DD6F-484A-99D2-DDC8485D7691}" sibTransId="{3E45ABC0-F4C5-7448-9F4B-F237D90BABBA}"/>
    <dgm:cxn modelId="{024B1721-B4AD-E34C-9E19-4744094066BE}" srcId="{777B6E6B-D047-774E-A1FB-8D276D0E065C}" destId="{24CCA6AF-C860-0B41-9840-5D737738A908}" srcOrd="2" destOrd="0" parTransId="{05565CB8-4D6C-1347-A131-D364DD3B5443}" sibTransId="{B7E37AD1-D16C-FD4C-B679-02449C07312F}"/>
    <dgm:cxn modelId="{1E60D629-87EC-124C-9A29-352A2C9CF258}" type="presOf" srcId="{B9168D7E-7C78-C447-8799-925B7A68A5E5}" destId="{CD7F3716-4842-3D44-9A97-3F0C9523C6E9}" srcOrd="0" destOrd="0" presId="urn:microsoft.com/office/officeart/2005/8/layout/default"/>
    <dgm:cxn modelId="{5B03184F-9103-C941-B567-7C6F71558BB7}" type="presOf" srcId="{24CCA6AF-C860-0B41-9840-5D737738A908}" destId="{E9AE2088-818E-6040-899F-3F4C98AF3982}" srcOrd="0" destOrd="0" presId="urn:microsoft.com/office/officeart/2005/8/layout/default"/>
    <dgm:cxn modelId="{5C301A53-E702-6240-BE14-828F5C7219E1}" type="presOf" srcId="{777B6E6B-D047-774E-A1FB-8D276D0E065C}" destId="{12307371-E375-B049-B5E7-D07A8503FAB4}" srcOrd="0" destOrd="0" presId="urn:microsoft.com/office/officeart/2005/8/layout/default"/>
    <dgm:cxn modelId="{691ED883-CBCF-D449-B971-9C8CE626380A}" srcId="{777B6E6B-D047-774E-A1FB-8D276D0E065C}" destId="{B9168D7E-7C78-C447-8799-925B7A68A5E5}" srcOrd="4" destOrd="0" parTransId="{769DEDF6-CD22-F14C-9231-18574398E28B}" sibTransId="{314B6114-68DA-8C40-8FBB-60ABB06C0F97}"/>
    <dgm:cxn modelId="{4C57D28E-A968-6F48-BB00-8C1681CD4A6B}" srcId="{777B6E6B-D047-774E-A1FB-8D276D0E065C}" destId="{EAA06A2B-3DB3-F145-8EFB-351DF27ACA1E}" srcOrd="3" destOrd="0" parTransId="{18E2D5F6-B57C-A946-BBE9-683D7EF7266F}" sibTransId="{C4178620-6C70-204D-990C-1DD6163512CC}"/>
    <dgm:cxn modelId="{01DD4B90-6821-AE40-B7DB-0B4C75E995D4}" srcId="{777B6E6B-D047-774E-A1FB-8D276D0E065C}" destId="{A0F8BC80-BF71-4E40-96FF-2094862658EA}" srcOrd="0" destOrd="0" parTransId="{6446A7FF-7B6C-C049-91A3-64CBD1759C62}" sibTransId="{5E8DB42A-37AB-4244-8C98-3DC8E29CDB12}"/>
    <dgm:cxn modelId="{13664FA3-491D-EC4D-B401-836766B6905C}" type="presOf" srcId="{83C7E2ED-46DE-6549-9A0A-81468DDDC047}" destId="{1D7F637F-5010-6D43-B8BC-8DBD2A85A705}" srcOrd="0" destOrd="0" presId="urn:microsoft.com/office/officeart/2005/8/layout/default"/>
    <dgm:cxn modelId="{2938CDD6-EC5C-6D4A-9AA9-3F81D80256B6}" type="presOf" srcId="{EAA06A2B-3DB3-F145-8EFB-351DF27ACA1E}" destId="{FFAF3353-516B-3C45-B98E-B673C146122B}" srcOrd="0" destOrd="0" presId="urn:microsoft.com/office/officeart/2005/8/layout/default"/>
    <dgm:cxn modelId="{BE932FF6-B014-3C42-A4D3-B7B4AFF94BB9}" type="presOf" srcId="{A0F8BC80-BF71-4E40-96FF-2094862658EA}" destId="{C7C6F212-702F-AA47-9AF3-8CED183016A7}" srcOrd="0" destOrd="0" presId="urn:microsoft.com/office/officeart/2005/8/layout/default"/>
    <dgm:cxn modelId="{7AECA03A-F61D-9E48-844D-FD52D811D362}" type="presParOf" srcId="{12307371-E375-B049-B5E7-D07A8503FAB4}" destId="{C7C6F212-702F-AA47-9AF3-8CED183016A7}" srcOrd="0" destOrd="0" presId="urn:microsoft.com/office/officeart/2005/8/layout/default"/>
    <dgm:cxn modelId="{CA34C420-9EBF-0042-BC05-29E9C82A3728}" type="presParOf" srcId="{12307371-E375-B049-B5E7-D07A8503FAB4}" destId="{51012CE4-086D-1946-A36B-12C8F7EF5193}" srcOrd="1" destOrd="0" presId="urn:microsoft.com/office/officeart/2005/8/layout/default"/>
    <dgm:cxn modelId="{7CF1A65E-640C-6345-BC14-8D081BA0291C}" type="presParOf" srcId="{12307371-E375-B049-B5E7-D07A8503FAB4}" destId="{1D7F637F-5010-6D43-B8BC-8DBD2A85A705}" srcOrd="2" destOrd="0" presId="urn:microsoft.com/office/officeart/2005/8/layout/default"/>
    <dgm:cxn modelId="{342D25AB-E2C5-C940-A347-69F699F1C709}" type="presParOf" srcId="{12307371-E375-B049-B5E7-D07A8503FAB4}" destId="{0648B1E0-34D2-ED4F-9382-312B869EA318}" srcOrd="3" destOrd="0" presId="urn:microsoft.com/office/officeart/2005/8/layout/default"/>
    <dgm:cxn modelId="{5C2E705F-6BFD-6241-853B-79D03899C778}" type="presParOf" srcId="{12307371-E375-B049-B5E7-D07A8503FAB4}" destId="{E9AE2088-818E-6040-899F-3F4C98AF3982}" srcOrd="4" destOrd="0" presId="urn:microsoft.com/office/officeart/2005/8/layout/default"/>
    <dgm:cxn modelId="{AF797465-CA27-F84E-A40A-CED65D7061D6}" type="presParOf" srcId="{12307371-E375-B049-B5E7-D07A8503FAB4}" destId="{CDB1A363-6449-B043-8D73-03D6116AF7BD}" srcOrd="5" destOrd="0" presId="urn:microsoft.com/office/officeart/2005/8/layout/default"/>
    <dgm:cxn modelId="{EFEE1021-E871-CF43-8CA1-1005D6221906}" type="presParOf" srcId="{12307371-E375-B049-B5E7-D07A8503FAB4}" destId="{FFAF3353-516B-3C45-B98E-B673C146122B}" srcOrd="6" destOrd="0" presId="urn:microsoft.com/office/officeart/2005/8/layout/default"/>
    <dgm:cxn modelId="{B7F1266E-BD10-CE4F-8878-E5AF53F525AA}" type="presParOf" srcId="{12307371-E375-B049-B5E7-D07A8503FAB4}" destId="{82853526-1981-F546-9DAE-DF8A66BC9D84}" srcOrd="7" destOrd="0" presId="urn:microsoft.com/office/officeart/2005/8/layout/default"/>
    <dgm:cxn modelId="{377507FE-A460-2949-BF00-B80C22E99CAF}" type="presParOf" srcId="{12307371-E375-B049-B5E7-D07A8503FAB4}" destId="{CD7F3716-4842-3D44-9A97-3F0C9523C6E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6F212-702F-AA47-9AF3-8CED183016A7}">
      <dsp:nvSpPr>
        <dsp:cNvPr id="0" name=""/>
        <dsp:cNvSpPr/>
      </dsp:nvSpPr>
      <dsp:spPr>
        <a:xfrm>
          <a:off x="0" y="356409"/>
          <a:ext cx="3000374" cy="1800225"/>
        </a:xfrm>
        <a:prstGeom prst="roundRect">
          <a:avLst/>
        </a:prstGeom>
        <a:solidFill>
          <a:schemeClr val="bg1">
            <a:lumMod val="95000"/>
          </a:schemeClr>
        </a:solidFill>
        <a:ln w="15875" cap="flat" cmpd="sng" algn="in">
          <a:solidFill>
            <a:srgbClr val="03006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ysClr val="windowText" lastClr="000000"/>
              </a:solidFill>
              <a:latin typeface="Montserrat" pitchFamily="2" charset="77"/>
            </a:rPr>
            <a:t>Overview</a:t>
          </a:r>
        </a:p>
      </dsp:txBody>
      <dsp:txXfrm>
        <a:off x="87880" y="444289"/>
        <a:ext cx="2824614" cy="1624465"/>
      </dsp:txXfrm>
    </dsp:sp>
    <dsp:sp modelId="{1D7F637F-5010-6D43-B8BC-8DBD2A85A705}">
      <dsp:nvSpPr>
        <dsp:cNvPr id="0" name=""/>
        <dsp:cNvSpPr/>
      </dsp:nvSpPr>
      <dsp:spPr>
        <a:xfrm>
          <a:off x="3300412" y="356409"/>
          <a:ext cx="3000374" cy="1800225"/>
        </a:xfrm>
        <a:prstGeom prst="roundRect">
          <a:avLst/>
        </a:prstGeom>
        <a:solidFill>
          <a:schemeClr val="bg1">
            <a:lumMod val="95000"/>
          </a:schemeClr>
        </a:solidFill>
        <a:ln w="15875" cap="flat" cmpd="sng" algn="in">
          <a:solidFill>
            <a:srgbClr val="03006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ysClr val="windowText" lastClr="000000"/>
              </a:solidFill>
              <a:latin typeface="Montserrat" pitchFamily="2" charset="77"/>
            </a:rPr>
            <a:t>Strategic Approach</a:t>
          </a:r>
        </a:p>
      </dsp:txBody>
      <dsp:txXfrm>
        <a:off x="3388292" y="444289"/>
        <a:ext cx="2824614" cy="1624465"/>
      </dsp:txXfrm>
    </dsp:sp>
    <dsp:sp modelId="{E9AE2088-818E-6040-899F-3F4C98AF3982}">
      <dsp:nvSpPr>
        <dsp:cNvPr id="0" name=""/>
        <dsp:cNvSpPr/>
      </dsp:nvSpPr>
      <dsp:spPr>
        <a:xfrm>
          <a:off x="6600824" y="356409"/>
          <a:ext cx="3000374" cy="1800225"/>
        </a:xfrm>
        <a:prstGeom prst="roundRect">
          <a:avLst/>
        </a:prstGeom>
        <a:solidFill>
          <a:schemeClr val="bg1">
            <a:lumMod val="95000"/>
          </a:schemeClr>
        </a:solidFill>
        <a:ln w="15875" cap="flat" cmpd="sng" algn="in">
          <a:solidFill>
            <a:srgbClr val="03006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ysClr val="windowText" lastClr="000000"/>
              </a:solidFill>
              <a:latin typeface="Montserrat" pitchFamily="2" charset="77"/>
            </a:rPr>
            <a:t>Redevelopment Project Status</a:t>
          </a:r>
        </a:p>
      </dsp:txBody>
      <dsp:txXfrm>
        <a:off x="6688704" y="444289"/>
        <a:ext cx="2824614" cy="1624465"/>
      </dsp:txXfrm>
    </dsp:sp>
    <dsp:sp modelId="{FFAF3353-516B-3C45-B98E-B673C146122B}">
      <dsp:nvSpPr>
        <dsp:cNvPr id="0" name=""/>
        <dsp:cNvSpPr/>
      </dsp:nvSpPr>
      <dsp:spPr>
        <a:xfrm>
          <a:off x="1650206" y="2456671"/>
          <a:ext cx="3000374" cy="1800225"/>
        </a:xfrm>
        <a:prstGeom prst="roundRect">
          <a:avLst/>
        </a:prstGeom>
        <a:solidFill>
          <a:schemeClr val="bg1">
            <a:lumMod val="95000"/>
          </a:schemeClr>
        </a:solidFill>
        <a:ln w="15875" cap="flat" cmpd="sng" algn="in">
          <a:solidFill>
            <a:srgbClr val="03006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ysClr val="windowText" lastClr="000000"/>
              </a:solidFill>
              <a:latin typeface="Montserrat" pitchFamily="2" charset="77"/>
            </a:rPr>
            <a:t>Williams Delight Homeownership</a:t>
          </a:r>
        </a:p>
      </dsp:txBody>
      <dsp:txXfrm>
        <a:off x="1738086" y="2544551"/>
        <a:ext cx="2824614" cy="1624465"/>
      </dsp:txXfrm>
    </dsp:sp>
    <dsp:sp modelId="{CD7F3716-4842-3D44-9A97-3F0C9523C6E9}">
      <dsp:nvSpPr>
        <dsp:cNvPr id="0" name=""/>
        <dsp:cNvSpPr/>
      </dsp:nvSpPr>
      <dsp:spPr>
        <a:xfrm>
          <a:off x="4950618" y="2456671"/>
          <a:ext cx="3000374" cy="1800225"/>
        </a:xfrm>
        <a:prstGeom prst="roundRect">
          <a:avLst/>
        </a:prstGeom>
        <a:solidFill>
          <a:schemeClr val="bg1">
            <a:lumMod val="95000"/>
          </a:schemeClr>
        </a:solidFill>
        <a:ln w="15875" cap="flat" cmpd="sng" algn="in">
          <a:solidFill>
            <a:srgbClr val="03006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ysClr val="windowText" lastClr="000000"/>
              </a:solidFill>
              <a:latin typeface="Montserrat" pitchFamily="2" charset="77"/>
            </a:rPr>
            <a:t>Future Vision </a:t>
          </a:r>
        </a:p>
      </dsp:txBody>
      <dsp:txXfrm>
        <a:off x="5038498" y="2544551"/>
        <a:ext cx="2824614" cy="1624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7B4A60-F01F-5CE9-CFFF-E0FEC3B306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83DE2-E272-88F5-555E-0F4CDD0060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45A35-4EB2-4F38-8C6A-3B082E10FEA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33AB6-3240-D671-E961-4E1ECDF93E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0A148-41FE-EF63-6954-474E5F3591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D56F1-CF51-419E-9774-11AE8CF38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56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3C8B1-CFC4-CD43-82BA-E1C283E16D8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07423-F30A-DB43-A5C5-9EFFC58D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9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B0661-C371-7341-1C15-F7E080378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ACF3DD-C5E5-ED32-D6D1-9F3BC3CC8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720C64-8557-A026-C37F-A4154102F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E528E-BD64-7517-5A4C-2346C6956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07423-F30A-DB43-A5C5-9EFFC58DE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07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18767-0243-772B-E9E9-6A83C4266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BB30BD-588B-B301-B494-F0C930B8F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2ABF00-AF67-E39E-8F44-0CD7B6494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8DEC6-1837-F5F2-E584-D22E153AB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07423-F30A-DB43-A5C5-9EFFC58DE8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42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137D6-24E3-1836-AAC1-30C3F8078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71420-E522-16B4-491D-3C3D2C333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5755A-ABE2-1141-7BEE-7388E828F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56F45-A2AA-2694-56DB-B8861FC64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07423-F30A-DB43-A5C5-9EFFC58DE8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06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0CD8B-9EB2-0E80-6461-728BE6F31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D3EB3E-D88A-BA12-4ED5-2161DAD2B2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EEA75-CB5B-96EF-19EF-BF4AA69C15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6F03B-89CA-ACD1-87BF-6E7C66B46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07423-F30A-DB43-A5C5-9EFFC58DE8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73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B0284-4FB2-A0D6-FAAF-06FEA79D5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F1F98B-4C75-9F11-D2B5-6980E325E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61A0C-AD98-E7C9-6B52-920F865D7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CFF3B-852D-8B87-A964-92DB3B8198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07423-F30A-DB43-A5C5-9EFFC58DE8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98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A0E99-5CB7-71AF-AA07-E1EEFEC6C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A51ABB-2AF5-AC0B-D3B4-060184720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8D74F2-95D2-5AE4-D186-56C1242905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8B02A-2450-BC38-602D-35BEEB59F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07423-F30A-DB43-A5C5-9EFFC58DE8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18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7AB53-B7BF-D662-F493-48C4E05B1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C495DB-5093-DB17-DFD9-96943F24A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75BF41-1DB0-1277-630C-2D5FB9F78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E0BF4-9F56-7EFE-23D7-893204E5F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07423-F30A-DB43-A5C5-9EFFC58DE8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74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F0D54-3271-CA78-2EBA-3E484129F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C344B1-D041-426B-1A30-0CE6601B8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8F47D-B7D9-3AB8-287C-F39937246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D6C31-389D-3C07-E245-1D0113074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07423-F30A-DB43-A5C5-9EFFC58DE8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1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2CCD7-8B63-833E-16EA-E75BF88F7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0058CA-7AE6-C810-87E8-C6628EADA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48247B-FB41-54BB-C79A-887FE0A97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5B3E3-8C0F-21FC-9F53-8CED93894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07423-F30A-DB43-A5C5-9EFFC58DE8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0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ark at Gleisdreieck Berlin">
            <a:extLst>
              <a:ext uri="{FF2B5EF4-FFF2-40B4-BE49-F238E27FC236}">
                <a16:creationId xmlns:a16="http://schemas.microsoft.com/office/drawing/2014/main" id="{14319B9D-FDAB-F289-BE9A-6E4AD65890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3818" cy="68580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DA1E449-FD42-46B7-D1B6-26D81C1AB967}"/>
              </a:ext>
            </a:extLst>
          </p:cNvPr>
          <p:cNvSpPr/>
          <p:nvPr/>
        </p:nvSpPr>
        <p:spPr>
          <a:xfrm>
            <a:off x="-1819" y="0"/>
            <a:ext cx="12192000" cy="6858000"/>
          </a:xfrm>
          <a:prstGeom prst="rect">
            <a:avLst/>
          </a:prstGeom>
          <a:solidFill>
            <a:srgbClr val="2D2E92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88454"/>
            <a:ext cx="12190181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4140495"/>
            <a:ext cx="6831673" cy="902021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15" descr="A close-up of a logo&#10;&#10;Description automatically generated">
            <a:extLst>
              <a:ext uri="{FF2B5EF4-FFF2-40B4-BE49-F238E27FC236}">
                <a16:creationId xmlns:a16="http://schemas.microsoft.com/office/drawing/2014/main" id="{2BF8827D-BF9F-0D84-B01A-FE7B39B869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635" y="5670260"/>
            <a:ext cx="3627694" cy="902021"/>
          </a:xfrm>
          <a:prstGeom prst="rect">
            <a:avLst/>
          </a:prstGeom>
        </p:spPr>
      </p:pic>
      <p:sp>
        <p:nvSpPr>
          <p:cNvPr id="20" name="Rectangle 19" title="Side bar">
            <a:extLst>
              <a:ext uri="{FF2B5EF4-FFF2-40B4-BE49-F238E27FC236}">
                <a16:creationId xmlns:a16="http://schemas.microsoft.com/office/drawing/2014/main" id="{633065F1-3D82-2C8B-EA86-BDA4C6A3EDFF}"/>
              </a:ext>
            </a:extLst>
          </p:cNvPr>
          <p:cNvSpPr/>
          <p:nvPr/>
        </p:nvSpPr>
        <p:spPr>
          <a:xfrm rot="5400000">
            <a:off x="5955751" y="-5953935"/>
            <a:ext cx="282318" cy="12190182"/>
          </a:xfrm>
          <a:prstGeom prst="rect">
            <a:avLst/>
          </a:prstGeom>
          <a:gradFill>
            <a:gsLst>
              <a:gs pos="0">
                <a:srgbClr val="0FB7D4"/>
              </a:gs>
              <a:gs pos="100000">
                <a:srgbClr val="E6317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 title="Side bar">
            <a:extLst>
              <a:ext uri="{FF2B5EF4-FFF2-40B4-BE49-F238E27FC236}">
                <a16:creationId xmlns:a16="http://schemas.microsoft.com/office/drawing/2014/main" id="{C4E0D317-4F65-15DD-D6C4-E1B57DB2B7F8}"/>
              </a:ext>
            </a:extLst>
          </p:cNvPr>
          <p:cNvSpPr/>
          <p:nvPr/>
        </p:nvSpPr>
        <p:spPr>
          <a:xfrm rot="10800000" flipH="1">
            <a:off x="0" y="6206836"/>
            <a:ext cx="249382" cy="644238"/>
          </a:xfrm>
          <a:prstGeom prst="rect">
            <a:avLst/>
          </a:prstGeom>
          <a:gradFill>
            <a:gsLst>
              <a:gs pos="0">
                <a:srgbClr val="0FB7D4"/>
              </a:gs>
              <a:gs pos="100000">
                <a:srgbClr val="E6317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97EE2A0-1805-DC98-F49D-31AFEA5A3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680" y="63897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3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ck Arc 1">
            <a:extLst>
              <a:ext uri="{FF2B5EF4-FFF2-40B4-BE49-F238E27FC236}">
                <a16:creationId xmlns:a16="http://schemas.microsoft.com/office/drawing/2014/main" id="{B8DA0CD9-7C6C-304C-3FCC-DB8C092343B2}"/>
              </a:ext>
            </a:extLst>
          </p:cNvPr>
          <p:cNvSpPr/>
          <p:nvPr/>
        </p:nvSpPr>
        <p:spPr>
          <a:xfrm rot="5400000">
            <a:off x="-2062264" y="54704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E848F77F-99D6-A2A1-9C74-E30D83C221A1}"/>
              </a:ext>
            </a:extLst>
          </p:cNvPr>
          <p:cNvSpPr/>
          <p:nvPr/>
        </p:nvSpPr>
        <p:spPr>
          <a:xfrm rot="5400000">
            <a:off x="7790380" y="-2007560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37F1CE-174A-C827-F99F-C358294F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rgbClr val="70C9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6EB34-7E88-3560-5429-02D0B7B6B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60" y="6313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0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037F1CE-174A-C827-F99F-C358294F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rgbClr val="70C9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F7C00D29-CB18-5AC4-76AB-AF81E4D47C66}"/>
              </a:ext>
            </a:extLst>
          </p:cNvPr>
          <p:cNvSpPr/>
          <p:nvPr/>
        </p:nvSpPr>
        <p:spPr>
          <a:xfrm rot="5400000">
            <a:off x="-1535791" y="2733472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C4B45811-9324-712D-8102-473DAFFFF976}"/>
              </a:ext>
            </a:extLst>
          </p:cNvPr>
          <p:cNvSpPr/>
          <p:nvPr/>
        </p:nvSpPr>
        <p:spPr>
          <a:xfrm rot="16200000">
            <a:off x="10129736" y="0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BDE8AC-30F0-91F2-4436-7D1525487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60" y="6313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99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CDE6DB-7128-E0B7-FDF8-55B64D33F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rgbClr val="70C9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A3C8B7E-EB25-489C-AD9B-059FD90DA9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8360" y="6313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8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5B2F6D-0137-9233-29FF-6B63BC577241}"/>
              </a:ext>
            </a:extLst>
          </p:cNvPr>
          <p:cNvSpPr/>
          <p:nvPr userDrawn="1"/>
        </p:nvSpPr>
        <p:spPr>
          <a:xfrm>
            <a:off x="8786191" y="5141843"/>
            <a:ext cx="3405809" cy="1724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174" y="331304"/>
            <a:ext cx="9912626" cy="1840396"/>
          </a:xfrm>
        </p:spPr>
        <p:txBody>
          <a:bodyPr/>
          <a:lstStyle>
            <a:lvl1pPr>
              <a:defRPr>
                <a:solidFill>
                  <a:srgbClr val="70C9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AEDDEE9-C3E9-A74E-9D66-485BDF260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60" y="6313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erial view of Parc de Lausanne Quebec">
            <a:extLst>
              <a:ext uri="{FF2B5EF4-FFF2-40B4-BE49-F238E27FC236}">
                <a16:creationId xmlns:a16="http://schemas.microsoft.com/office/drawing/2014/main" id="{B36564D2-AC0D-0773-454B-42ED38171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0" y="8164"/>
            <a:ext cx="1523999" cy="6858000"/>
          </a:xfrm>
          <a:prstGeom prst="rect">
            <a:avLst/>
          </a:prstGeom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AC277093-D2A4-6455-9F76-60368649B7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987" y="5784730"/>
            <a:ext cx="1743108" cy="13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2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A608EA-8DCE-B704-5385-F3F517490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60" y="6313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0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3D pie chart graphic">
            <a:extLst>
              <a:ext uri="{FF2B5EF4-FFF2-40B4-BE49-F238E27FC236}">
                <a16:creationId xmlns:a16="http://schemas.microsoft.com/office/drawing/2014/main" id="{14319B9D-FDAB-F289-BE9A-6E4AD65890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3818" cy="68510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DA1E449-FD42-46B7-D1B6-26D81C1AB967}"/>
              </a:ext>
            </a:extLst>
          </p:cNvPr>
          <p:cNvSpPr/>
          <p:nvPr/>
        </p:nvSpPr>
        <p:spPr>
          <a:xfrm>
            <a:off x="-1819" y="6925"/>
            <a:ext cx="12192000" cy="6851075"/>
          </a:xfrm>
          <a:prstGeom prst="rect">
            <a:avLst/>
          </a:prstGeom>
          <a:solidFill>
            <a:srgbClr val="2D2E92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88454"/>
            <a:ext cx="12190181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4140495"/>
            <a:ext cx="6831673" cy="902021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Rectangle 19" title="Side bar">
            <a:extLst>
              <a:ext uri="{FF2B5EF4-FFF2-40B4-BE49-F238E27FC236}">
                <a16:creationId xmlns:a16="http://schemas.microsoft.com/office/drawing/2014/main" id="{633065F1-3D82-2C8B-EA86-BDA4C6A3EDFF}"/>
              </a:ext>
            </a:extLst>
          </p:cNvPr>
          <p:cNvSpPr/>
          <p:nvPr/>
        </p:nvSpPr>
        <p:spPr>
          <a:xfrm rot="5400000">
            <a:off x="5955751" y="-5953935"/>
            <a:ext cx="282318" cy="12190182"/>
          </a:xfrm>
          <a:prstGeom prst="rect">
            <a:avLst/>
          </a:prstGeom>
          <a:gradFill>
            <a:gsLst>
              <a:gs pos="0">
                <a:srgbClr val="0FB7D4"/>
              </a:gs>
              <a:gs pos="100000">
                <a:srgbClr val="E6317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D6C681CC-ECBD-9364-37B9-1954DCDEFA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171" y="6247803"/>
            <a:ext cx="1692347" cy="4208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85602E6-2E08-1B98-3FCC-D9323EF15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680" y="63897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5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Red building">
            <a:extLst>
              <a:ext uri="{FF2B5EF4-FFF2-40B4-BE49-F238E27FC236}">
                <a16:creationId xmlns:a16="http://schemas.microsoft.com/office/drawing/2014/main" id="{14319B9D-FDAB-F289-BE9A-6E4AD65890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3818" cy="68510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DA1E449-FD42-46B7-D1B6-26D81C1AB967}"/>
              </a:ext>
            </a:extLst>
          </p:cNvPr>
          <p:cNvSpPr/>
          <p:nvPr/>
        </p:nvSpPr>
        <p:spPr>
          <a:xfrm>
            <a:off x="-1819" y="6925"/>
            <a:ext cx="12192000" cy="6851075"/>
          </a:xfrm>
          <a:prstGeom prst="rect">
            <a:avLst/>
          </a:prstGeom>
          <a:solidFill>
            <a:srgbClr val="2D2E92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88454"/>
            <a:ext cx="12190181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4140495"/>
            <a:ext cx="6831673" cy="902021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Rectangle 19" title="Side bar">
            <a:extLst>
              <a:ext uri="{FF2B5EF4-FFF2-40B4-BE49-F238E27FC236}">
                <a16:creationId xmlns:a16="http://schemas.microsoft.com/office/drawing/2014/main" id="{633065F1-3D82-2C8B-EA86-BDA4C6A3EDFF}"/>
              </a:ext>
            </a:extLst>
          </p:cNvPr>
          <p:cNvSpPr/>
          <p:nvPr/>
        </p:nvSpPr>
        <p:spPr>
          <a:xfrm rot="5400000">
            <a:off x="5955751" y="-5953935"/>
            <a:ext cx="282318" cy="12190182"/>
          </a:xfrm>
          <a:prstGeom prst="rect">
            <a:avLst/>
          </a:prstGeom>
          <a:gradFill>
            <a:gsLst>
              <a:gs pos="0">
                <a:srgbClr val="0FB7D4"/>
              </a:gs>
              <a:gs pos="100000">
                <a:srgbClr val="E6317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D6C681CC-ECBD-9364-37B9-1954DCDEFA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171" y="6247803"/>
            <a:ext cx="1692347" cy="4208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CC49AC-A645-1E26-0C23-015EFA7B8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680" y="63897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3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shot of apartment building">
            <a:extLst>
              <a:ext uri="{FF2B5EF4-FFF2-40B4-BE49-F238E27FC236}">
                <a16:creationId xmlns:a16="http://schemas.microsoft.com/office/drawing/2014/main" id="{7F444416-062E-B1D8-61C1-03E40654D0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C9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A76F730-157E-D294-84A2-A2CF5B99E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60" y="6313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2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y in a doorknob">
            <a:extLst>
              <a:ext uri="{FF2B5EF4-FFF2-40B4-BE49-F238E27FC236}">
                <a16:creationId xmlns:a16="http://schemas.microsoft.com/office/drawing/2014/main" id="{7F444416-062E-B1D8-61C1-03E40654D0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C9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DAF1472-07BB-1727-816E-24425988F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60" y="6313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16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ld couple preparing dinner">
            <a:extLst>
              <a:ext uri="{FF2B5EF4-FFF2-40B4-BE49-F238E27FC236}">
                <a16:creationId xmlns:a16="http://schemas.microsoft.com/office/drawing/2014/main" id="{7F444416-062E-B1D8-61C1-03E40654D0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C9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CEE350F-80D9-A150-EA67-67E7E85E6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60" y="6313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4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C9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70C9DC"/>
              </a:buClr>
              <a:defRPr/>
            </a:lvl1pPr>
            <a:lvl2pPr>
              <a:buClr>
                <a:srgbClr val="70C9DC"/>
              </a:buClr>
              <a:defRPr/>
            </a:lvl2pPr>
            <a:lvl3pPr>
              <a:buClr>
                <a:srgbClr val="70C9DC"/>
              </a:buClr>
              <a:defRPr/>
            </a:lvl3pPr>
            <a:lvl4pPr>
              <a:buClr>
                <a:srgbClr val="70C9DC"/>
              </a:buClr>
              <a:defRPr/>
            </a:lvl4pPr>
            <a:lvl5pPr>
              <a:buClr>
                <a:srgbClr val="70C9DC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F2F237-CCA6-6097-E482-2A3728A8B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60" y="6313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1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3384-9773-3CB6-8FFD-ECF6B1418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C9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 descr="Low angle shot of apartment building">
            <a:extLst>
              <a:ext uri="{FF2B5EF4-FFF2-40B4-BE49-F238E27FC236}">
                <a16:creationId xmlns:a16="http://schemas.microsoft.com/office/drawing/2014/main" id="{DC3E9D7E-E66E-ADF8-939D-DBD9B71339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374"/>
            <a:ext cx="12192000" cy="6896374"/>
          </a:xfrm>
          <a:prstGeom prst="rect">
            <a:avLst/>
          </a:prstGeom>
        </p:spPr>
      </p:pic>
      <p:sp>
        <p:nvSpPr>
          <p:cNvPr id="6" name="Block Arc 5">
            <a:extLst>
              <a:ext uri="{FF2B5EF4-FFF2-40B4-BE49-F238E27FC236}">
                <a16:creationId xmlns:a16="http://schemas.microsoft.com/office/drawing/2014/main" id="{C965DF12-75A4-BED9-F3E0-7C89CAE9B972}"/>
              </a:ext>
            </a:extLst>
          </p:cNvPr>
          <p:cNvSpPr/>
          <p:nvPr/>
        </p:nvSpPr>
        <p:spPr>
          <a:xfrm rot="5400000">
            <a:off x="-870773" y="5128014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4289E28-457E-2D4C-3B81-F8AF12268507}"/>
              </a:ext>
            </a:extLst>
          </p:cNvPr>
          <p:cNvSpPr/>
          <p:nvPr/>
        </p:nvSpPr>
        <p:spPr>
          <a:xfrm rot="16200000">
            <a:off x="10447467" y="-111486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7B35C7-79F3-EDAD-804B-636BF38B8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60" y="6313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46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C9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buClr>
                <a:srgbClr val="70C9DC"/>
              </a:buClr>
              <a:defRPr baseline="0">
                <a:solidFill>
                  <a:schemeClr val="tx2"/>
                </a:solidFill>
              </a:defRPr>
            </a:lvl1pPr>
            <a:lvl2pPr>
              <a:buClr>
                <a:srgbClr val="70C9DC"/>
              </a:buClr>
              <a:defRPr baseline="0">
                <a:solidFill>
                  <a:schemeClr val="tx2"/>
                </a:solidFill>
              </a:defRPr>
            </a:lvl2pPr>
            <a:lvl3pPr>
              <a:buClr>
                <a:srgbClr val="70C9DC"/>
              </a:buClr>
              <a:defRPr baseline="0">
                <a:solidFill>
                  <a:schemeClr val="tx2"/>
                </a:solidFill>
              </a:defRPr>
            </a:lvl3pPr>
            <a:lvl4pPr>
              <a:buClr>
                <a:srgbClr val="70C9DC"/>
              </a:buClr>
              <a:defRPr baseline="0">
                <a:solidFill>
                  <a:schemeClr val="tx2"/>
                </a:solidFill>
              </a:defRPr>
            </a:lvl4pPr>
            <a:lvl5pPr>
              <a:buClr>
                <a:srgbClr val="70C9DC"/>
              </a:buCl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buClr>
                <a:srgbClr val="70C9DC"/>
              </a:buClr>
              <a:defRPr>
                <a:solidFill>
                  <a:schemeClr val="tx2"/>
                </a:solidFill>
              </a:defRPr>
            </a:lvl1pPr>
            <a:lvl2pPr>
              <a:buClr>
                <a:srgbClr val="70C9DC"/>
              </a:buClr>
              <a:defRPr>
                <a:solidFill>
                  <a:schemeClr val="tx2"/>
                </a:solidFill>
              </a:defRPr>
            </a:lvl2pPr>
            <a:lvl3pPr>
              <a:buClr>
                <a:srgbClr val="70C9DC"/>
              </a:buClr>
              <a:defRPr>
                <a:solidFill>
                  <a:schemeClr val="tx2"/>
                </a:solidFill>
              </a:defRPr>
            </a:lvl3pPr>
            <a:lvl4pPr>
              <a:buClr>
                <a:srgbClr val="70C9DC"/>
              </a:buClr>
              <a:defRPr>
                <a:solidFill>
                  <a:schemeClr val="tx2"/>
                </a:solidFill>
              </a:defRPr>
            </a:lvl4pPr>
            <a:lvl5pPr>
              <a:buClr>
                <a:srgbClr val="70C9DC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447B5154-DCD0-A135-9F5A-A4E9F65921EF}"/>
              </a:ext>
            </a:extLst>
          </p:cNvPr>
          <p:cNvSpPr/>
          <p:nvPr/>
        </p:nvSpPr>
        <p:spPr>
          <a:xfrm rot="16200000">
            <a:off x="10054232" y="-2043407"/>
            <a:ext cx="4835990" cy="4835990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D327C106-FB87-BDEA-6D0C-CF641BA085B9}"/>
              </a:ext>
            </a:extLst>
          </p:cNvPr>
          <p:cNvSpPr/>
          <p:nvPr/>
        </p:nvSpPr>
        <p:spPr>
          <a:xfrm>
            <a:off x="-904714" y="5805370"/>
            <a:ext cx="4835990" cy="4835990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392C20-08D9-4194-8144-79C827D2B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60" y="6313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5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 title="Side bar">
            <a:extLst>
              <a:ext uri="{FF2B5EF4-FFF2-40B4-BE49-F238E27FC236}">
                <a16:creationId xmlns:a16="http://schemas.microsoft.com/office/drawing/2014/main" id="{5632D29E-4455-B09C-A9CA-1E12653ECCE6}"/>
              </a:ext>
            </a:extLst>
          </p:cNvPr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gradFill>
            <a:gsLst>
              <a:gs pos="0">
                <a:srgbClr val="0FB7D4"/>
              </a:gs>
              <a:gs pos="100000">
                <a:srgbClr val="E6317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054F31F1-490D-2D5F-7A10-CF5E5523484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975" y="5784730"/>
            <a:ext cx="1743108" cy="134694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E74E3-0D33-5B3E-EB6A-73D264BA9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60" y="63131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7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b="1" i="0" kern="1200" baseline="0">
          <a:solidFill>
            <a:srgbClr val="70C9DC"/>
          </a:solidFill>
          <a:latin typeface="Montserrat Black" pitchFamily="2" charset="77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Clr>
          <a:schemeClr val="accent1"/>
        </a:buClr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Montserrat" pitchFamily="2" charset="77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chemeClr val="accent1"/>
        </a:buClr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Montserrat" pitchFamily="2" charset="77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chemeClr val="accent1"/>
        </a:buClr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Montserrat" pitchFamily="2" charset="77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chemeClr val="accent1"/>
        </a:buClr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Montserrat" pitchFamily="2" charset="77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chemeClr val="accent1"/>
        </a:buClr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Montserrat" pitchFamily="2" charset="77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55AF0-1FB7-6690-E5E3-8727F6BD2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using Choice Voucher Program (HCVP) - Virgin Islands Housing Authority">
            <a:extLst>
              <a:ext uri="{FF2B5EF4-FFF2-40B4-BE49-F238E27FC236}">
                <a16:creationId xmlns:a16="http://schemas.microsoft.com/office/drawing/2014/main" id="{CB08908D-3EFD-F4AB-7BAF-00EDE014C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8" r="29988"/>
          <a:stretch/>
        </p:blipFill>
        <p:spPr bwMode="auto">
          <a:xfrm>
            <a:off x="24670" y="155717"/>
            <a:ext cx="12192000" cy="66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C7D0AF-7923-B312-E71D-D79DAD79E7F0}"/>
              </a:ext>
            </a:extLst>
          </p:cNvPr>
          <p:cNvSpPr/>
          <p:nvPr/>
        </p:nvSpPr>
        <p:spPr>
          <a:xfrm>
            <a:off x="24215" y="119453"/>
            <a:ext cx="12192000" cy="6774811"/>
          </a:xfrm>
          <a:prstGeom prst="rect">
            <a:avLst/>
          </a:prstGeom>
          <a:solidFill>
            <a:srgbClr val="2D2E92">
              <a:alpha val="68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 title="Side bar">
            <a:extLst>
              <a:ext uri="{FF2B5EF4-FFF2-40B4-BE49-F238E27FC236}">
                <a16:creationId xmlns:a16="http://schemas.microsoft.com/office/drawing/2014/main" id="{0A72AE33-EB79-0DD7-DC69-D25FF2364E83}"/>
              </a:ext>
            </a:extLst>
          </p:cNvPr>
          <p:cNvSpPr/>
          <p:nvPr/>
        </p:nvSpPr>
        <p:spPr>
          <a:xfrm rot="10800000" flipH="1">
            <a:off x="-1818" y="6327317"/>
            <a:ext cx="213427" cy="442257"/>
          </a:xfrm>
          <a:prstGeom prst="rect">
            <a:avLst/>
          </a:prstGeom>
          <a:gradFill>
            <a:gsLst>
              <a:gs pos="0">
                <a:srgbClr val="0FB7D4"/>
              </a:gs>
              <a:gs pos="100000">
                <a:srgbClr val="E6317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90B2945-AEDC-F0A9-2CE0-88CBEBC5BB87}"/>
              </a:ext>
            </a:extLst>
          </p:cNvPr>
          <p:cNvSpPr/>
          <p:nvPr/>
        </p:nvSpPr>
        <p:spPr>
          <a:xfrm>
            <a:off x="521924" y="6390838"/>
            <a:ext cx="294707" cy="294707"/>
          </a:xfrm>
          <a:prstGeom prst="ellips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9472153-6BB1-E830-BF74-E68D2F01CFAD}"/>
              </a:ext>
            </a:extLst>
          </p:cNvPr>
          <p:cNvSpPr/>
          <p:nvPr/>
        </p:nvSpPr>
        <p:spPr>
          <a:xfrm>
            <a:off x="999622" y="6390838"/>
            <a:ext cx="294707" cy="294707"/>
          </a:xfrm>
          <a:prstGeom prst="ellipse">
            <a:avLst/>
          </a:prstGeom>
          <a:solidFill>
            <a:srgbClr val="0FB7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23E91E7-6D32-7C94-EC99-AF65DAFC6229}"/>
              </a:ext>
            </a:extLst>
          </p:cNvPr>
          <p:cNvSpPr/>
          <p:nvPr/>
        </p:nvSpPr>
        <p:spPr>
          <a:xfrm>
            <a:off x="1477320" y="6390838"/>
            <a:ext cx="294707" cy="294707"/>
          </a:xfrm>
          <a:prstGeom prst="ellipse">
            <a:avLst/>
          </a:prstGeom>
          <a:solidFill>
            <a:srgbClr val="E63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F95D1-C90F-AC8F-6A9B-60D43E07C3D6}"/>
              </a:ext>
            </a:extLst>
          </p:cNvPr>
          <p:cNvSpPr txBox="1"/>
          <p:nvPr/>
        </p:nvSpPr>
        <p:spPr>
          <a:xfrm>
            <a:off x="1649345" y="3847456"/>
            <a:ext cx="8942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Virgin Islands Housing Authority</a:t>
            </a: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D4C5E7-AE65-40E5-FF73-9A47AFF2C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80" y="1788454"/>
            <a:ext cx="12190181" cy="2098226"/>
          </a:xfrm>
        </p:spPr>
        <p:txBody>
          <a:bodyPr/>
          <a:lstStyle/>
          <a:p>
            <a:r>
              <a:rPr lang="en-US" sz="4800" dirty="0"/>
              <a:t>Affordable housing strategy &amp; Revitalization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A092AB-BCD9-BD7E-F68C-2423981FE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8009" y="5178969"/>
            <a:ext cx="16383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CBDD0C-8683-F2E9-51E0-ECA1D2C4B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567" y="6058610"/>
            <a:ext cx="2033063" cy="537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921121-C845-FD42-30D0-1B7DB61970BC}"/>
              </a:ext>
            </a:extLst>
          </p:cNvPr>
          <p:cNvGrpSpPr/>
          <p:nvPr/>
        </p:nvGrpSpPr>
        <p:grpSpPr>
          <a:xfrm rot="5400000">
            <a:off x="5500266" y="-5327998"/>
            <a:ext cx="1240811" cy="12190181"/>
            <a:chOff x="-66746" y="158831"/>
            <a:chExt cx="712062" cy="66937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2086686-182A-B179-D2E6-2E35A659768D}"/>
                </a:ext>
              </a:extLst>
            </p:cNvPr>
            <p:cNvSpPr/>
            <p:nvPr/>
          </p:nvSpPr>
          <p:spPr>
            <a:xfrm>
              <a:off x="-41753" y="158831"/>
              <a:ext cx="609600" cy="6693761"/>
            </a:xfrm>
            <a:prstGeom prst="rect">
              <a:avLst/>
            </a:prstGeom>
            <a:gradFill flip="none" rotWithShape="1">
              <a:gsLst>
                <a:gs pos="0">
                  <a:srgbClr val="11B7D4">
                    <a:alpha val="50000"/>
                  </a:srgbClr>
                </a:gs>
                <a:gs pos="49000">
                  <a:srgbClr val="AB93B9">
                    <a:alpha val="50000"/>
                  </a:srgbClr>
                </a:gs>
                <a:gs pos="99000">
                  <a:srgbClr val="E63272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lt1">
                    <a:alpha val="55000"/>
                  </a:schemeClr>
                </a:solidFill>
              </a:endParaRPr>
            </a:p>
          </p:txBody>
        </p:sp>
        <p:sp>
          <p:nvSpPr>
            <p:cNvPr id="8" name="Title 3">
              <a:extLst>
                <a:ext uri="{FF2B5EF4-FFF2-40B4-BE49-F238E27FC236}">
                  <a16:creationId xmlns:a16="http://schemas.microsoft.com/office/drawing/2014/main" id="{23162F01-CA1F-FE05-9A9B-ACD91C63F4F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2992136" y="3165969"/>
              <a:ext cx="6562842" cy="7120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89000"/>
                </a:lnSpc>
                <a:spcBef>
                  <a:spcPct val="0"/>
                </a:spcBef>
                <a:buNone/>
                <a:defRPr sz="4400" b="1" i="0" kern="1200" baseline="0">
                  <a:solidFill>
                    <a:srgbClr val="70C9DC"/>
                  </a:solidFill>
                  <a:latin typeface="Montserrat Black" pitchFamily="2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spc="2000" dirty="0">
                  <a:solidFill>
                    <a:schemeClr val="bg1">
                      <a:alpha val="75000"/>
                    </a:schemeClr>
                  </a:solidFill>
                </a:rPr>
                <a:t>REFRESH</a:t>
              </a:r>
            </a:p>
          </p:txBody>
        </p:sp>
      </p:grpSp>
      <p:sp>
        <p:nvSpPr>
          <p:cNvPr id="10" name="Rectangle 9" title="Side bar">
            <a:extLst>
              <a:ext uri="{FF2B5EF4-FFF2-40B4-BE49-F238E27FC236}">
                <a16:creationId xmlns:a16="http://schemas.microsoft.com/office/drawing/2014/main" id="{47001C84-6C34-4346-918F-76F32989D0F5}"/>
              </a:ext>
            </a:extLst>
          </p:cNvPr>
          <p:cNvSpPr/>
          <p:nvPr/>
        </p:nvSpPr>
        <p:spPr>
          <a:xfrm rot="5400000">
            <a:off x="6019769" y="-5976547"/>
            <a:ext cx="200892" cy="12192000"/>
          </a:xfrm>
          <a:prstGeom prst="rect">
            <a:avLst/>
          </a:prstGeom>
          <a:gradFill>
            <a:gsLst>
              <a:gs pos="0">
                <a:srgbClr val="0FB7D4"/>
              </a:gs>
              <a:gs pos="100000">
                <a:srgbClr val="E6317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/>
          </a:p>
        </p:txBody>
      </p:sp>
      <p:sp>
        <p:nvSpPr>
          <p:cNvPr id="11" name="Rectangle 10" title="Side bar">
            <a:extLst>
              <a:ext uri="{FF2B5EF4-FFF2-40B4-BE49-F238E27FC236}">
                <a16:creationId xmlns:a16="http://schemas.microsoft.com/office/drawing/2014/main" id="{0CAA2216-E0A5-2F16-F05A-46D656F20789}"/>
              </a:ext>
            </a:extLst>
          </p:cNvPr>
          <p:cNvSpPr/>
          <p:nvPr/>
        </p:nvSpPr>
        <p:spPr>
          <a:xfrm rot="5400000">
            <a:off x="6020224" y="-4772707"/>
            <a:ext cx="200892" cy="12192000"/>
          </a:xfrm>
          <a:prstGeom prst="rect">
            <a:avLst/>
          </a:prstGeom>
          <a:gradFill>
            <a:gsLst>
              <a:gs pos="0">
                <a:srgbClr val="0FB7D4"/>
              </a:gs>
              <a:gs pos="100000">
                <a:srgbClr val="E6317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FEE65B-12DD-14ED-6F41-EB2BF3AAD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0BABD3-67E3-5FBA-B760-E2B66CAD7AF2}"/>
              </a:ext>
            </a:extLst>
          </p:cNvPr>
          <p:cNvSpPr txBox="1"/>
          <p:nvPr/>
        </p:nvSpPr>
        <p:spPr>
          <a:xfrm>
            <a:off x="2980282" y="4301992"/>
            <a:ext cx="4740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St. Thomas/St. John </a:t>
            </a:r>
            <a:endParaRPr lang="en-US" sz="2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526DAF-7D8D-6A30-DB71-75074F32300E}"/>
              </a:ext>
            </a:extLst>
          </p:cNvPr>
          <p:cNvSpPr txBox="1"/>
          <p:nvPr/>
        </p:nvSpPr>
        <p:spPr>
          <a:xfrm>
            <a:off x="5289152" y="4309121"/>
            <a:ext cx="4618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St. Croix</a:t>
            </a:r>
            <a:endParaRPr lang="en-US" sz="20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8912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52305-3F97-6BB9-B8DE-F068C9242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B120-554A-1376-69B2-18671900F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81" y="520810"/>
            <a:ext cx="9601200" cy="6832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Agenda</a:t>
            </a:r>
            <a:endParaRPr lang="en-US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518750-FF78-8599-1C36-2E95713374A1}"/>
              </a:ext>
            </a:extLst>
          </p:cNvPr>
          <p:cNvSpPr/>
          <p:nvPr/>
        </p:nvSpPr>
        <p:spPr>
          <a:xfrm>
            <a:off x="10382956" y="191990"/>
            <a:ext cx="294707" cy="294707"/>
          </a:xfrm>
          <a:prstGeom prst="ellips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959D4A-6ACE-C89E-F5EF-1515D534A636}"/>
              </a:ext>
            </a:extLst>
          </p:cNvPr>
          <p:cNvSpPr/>
          <p:nvPr/>
        </p:nvSpPr>
        <p:spPr>
          <a:xfrm>
            <a:off x="10916074" y="191990"/>
            <a:ext cx="294707" cy="294707"/>
          </a:xfrm>
          <a:prstGeom prst="ellipse">
            <a:avLst/>
          </a:prstGeom>
          <a:solidFill>
            <a:srgbClr val="0FB7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922B46-7F88-DEDC-F713-5518DE2B9C02}"/>
              </a:ext>
            </a:extLst>
          </p:cNvPr>
          <p:cNvSpPr/>
          <p:nvPr/>
        </p:nvSpPr>
        <p:spPr>
          <a:xfrm>
            <a:off x="11449192" y="191990"/>
            <a:ext cx="294707" cy="294707"/>
          </a:xfrm>
          <a:prstGeom prst="ellipse">
            <a:avLst/>
          </a:prstGeom>
          <a:solidFill>
            <a:srgbClr val="E63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458E517-99BA-079B-47A8-8430B74BB8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3032229"/>
              </p:ext>
            </p:extLst>
          </p:nvPr>
        </p:nvGraphicFramePr>
        <p:xfrm>
          <a:off x="1295400" y="1238141"/>
          <a:ext cx="9601200" cy="4613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A5210DB1-D256-04F4-C767-35D9367AA8AC}"/>
              </a:ext>
            </a:extLst>
          </p:cNvPr>
          <p:cNvGrpSpPr/>
          <p:nvPr/>
        </p:nvGrpSpPr>
        <p:grpSpPr>
          <a:xfrm>
            <a:off x="-50800" y="0"/>
            <a:ext cx="712062" cy="6858000"/>
            <a:chOff x="-92984" y="0"/>
            <a:chExt cx="712062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F8959A0-60AA-56E3-6266-207497B76EAA}"/>
                </a:ext>
              </a:extLst>
            </p:cNvPr>
            <p:cNvSpPr/>
            <p:nvPr/>
          </p:nvSpPr>
          <p:spPr>
            <a:xfrm>
              <a:off x="-41753" y="0"/>
              <a:ext cx="609600" cy="6858000"/>
            </a:xfrm>
            <a:prstGeom prst="rect">
              <a:avLst/>
            </a:prstGeom>
            <a:gradFill flip="none" rotWithShape="1">
              <a:gsLst>
                <a:gs pos="0">
                  <a:srgbClr val="11B7D4">
                    <a:alpha val="25000"/>
                  </a:srgbClr>
                </a:gs>
                <a:gs pos="50000">
                  <a:srgbClr val="AB93B9">
                    <a:alpha val="25000"/>
                  </a:srgbClr>
                </a:gs>
                <a:gs pos="100000">
                  <a:srgbClr val="E63272">
                    <a:alpha val="2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50">
                <a:solidFill>
                  <a:schemeClr val="lt1">
                    <a:alpha val="55000"/>
                  </a:schemeClr>
                </a:solidFill>
              </a:endParaRPr>
            </a:p>
          </p:txBody>
        </p:sp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6837A5C1-2479-9C31-5456-4ABA1AC610C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3024218" y="3072969"/>
              <a:ext cx="6574530" cy="7120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89000"/>
                </a:lnSpc>
                <a:spcBef>
                  <a:spcPct val="0"/>
                </a:spcBef>
                <a:buNone/>
                <a:defRPr sz="4400" b="1" i="0" kern="1200" baseline="0">
                  <a:solidFill>
                    <a:srgbClr val="70C9DC"/>
                  </a:solidFill>
                  <a:latin typeface="Montserrat Black" pitchFamily="2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 spc="2000" dirty="0">
                  <a:solidFill>
                    <a:schemeClr val="bg1">
                      <a:alpha val="75000"/>
                    </a:schemeClr>
                  </a:solidFill>
                </a:rPr>
                <a:t>REFRESH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0642678-7D32-5DE0-37FC-BCB102142B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215" y="6057000"/>
            <a:ext cx="1181183" cy="65926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101C85-4C37-CD66-9643-63DD7754F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53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0C433-51DC-AC8C-FF84-A3B5FFC1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10A5A-0ED9-C094-1F99-5E8CA78C8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81" y="520810"/>
            <a:ext cx="10716918" cy="6832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Montserrat" pitchFamily="2" charset="77"/>
                <a:cs typeface="Times New Roman" panose="02020603050405020304" pitchFamily="18" charset="0"/>
              </a:rPr>
              <a:t>Overview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4A9ADA-16EC-F07E-90FD-5F75681DBD83}"/>
              </a:ext>
            </a:extLst>
          </p:cNvPr>
          <p:cNvSpPr/>
          <p:nvPr/>
        </p:nvSpPr>
        <p:spPr>
          <a:xfrm>
            <a:off x="10382956" y="191990"/>
            <a:ext cx="294707" cy="294707"/>
          </a:xfrm>
          <a:prstGeom prst="ellips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C331A5-031F-5986-C8A2-3FF9CD6BC3C7}"/>
              </a:ext>
            </a:extLst>
          </p:cNvPr>
          <p:cNvSpPr/>
          <p:nvPr/>
        </p:nvSpPr>
        <p:spPr>
          <a:xfrm>
            <a:off x="10916074" y="191990"/>
            <a:ext cx="294707" cy="294707"/>
          </a:xfrm>
          <a:prstGeom prst="ellipse">
            <a:avLst/>
          </a:prstGeom>
          <a:solidFill>
            <a:srgbClr val="0FB7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2A0E80-CE84-4AA0-B100-0ADE651F42C1}"/>
              </a:ext>
            </a:extLst>
          </p:cNvPr>
          <p:cNvSpPr/>
          <p:nvPr/>
        </p:nvSpPr>
        <p:spPr>
          <a:xfrm>
            <a:off x="11449192" y="191990"/>
            <a:ext cx="294707" cy="294707"/>
          </a:xfrm>
          <a:prstGeom prst="ellipse">
            <a:avLst/>
          </a:prstGeom>
          <a:solidFill>
            <a:srgbClr val="E63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97B0D5B2-5A87-E2D5-7F07-32157D4A9B24}"/>
              </a:ext>
            </a:extLst>
          </p:cNvPr>
          <p:cNvSpPr/>
          <p:nvPr/>
        </p:nvSpPr>
        <p:spPr>
          <a:xfrm rot="17100000">
            <a:off x="8141023" y="4795736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EB46A01D-B9C0-3DC5-0EC5-DE63350C34A3}"/>
              </a:ext>
            </a:extLst>
          </p:cNvPr>
          <p:cNvSpPr/>
          <p:nvPr/>
        </p:nvSpPr>
        <p:spPr>
          <a:xfrm rot="9000000">
            <a:off x="9310031" y="-2208745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A8A5C3A-D49F-9A9A-E590-33913281DBD2}"/>
              </a:ext>
            </a:extLst>
          </p:cNvPr>
          <p:cNvSpPr/>
          <p:nvPr/>
        </p:nvSpPr>
        <p:spPr>
          <a:xfrm>
            <a:off x="1233166" y="1036519"/>
            <a:ext cx="10248110" cy="4316568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buSzPts val="1000"/>
              <a:tabLst>
                <a:tab pos="914400" algn="l"/>
              </a:tabLst>
            </a:pPr>
            <a:r>
              <a:rPr lang="en-US" sz="2000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Post-Hurricane Challenges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Over $200 million in deferred capital improvements.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$240 million in additional damages from the 2017 storms.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Limited use of approved recovery funds, emphasizing the need for a refreshed strategy.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endParaRPr lang="en-US" sz="2000" i="1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SzPts val="1000"/>
              <a:tabLst>
                <a:tab pos="914400" algn="l"/>
              </a:tabLst>
            </a:pPr>
            <a:r>
              <a:rPr lang="en-US" sz="2000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VIHA Portfolio Status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22 developments across 12 Asset Management Properties (AMPs).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2,426 units, adjusting to approximately 2,000 units due to demolitions and redevelopment.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Annual target of revitalizing or constructing 300 units.</a:t>
            </a:r>
            <a:endParaRPr lang="en-US" sz="2000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FB0558FD-B733-4D78-7FC0-0F504556E794}"/>
              </a:ext>
            </a:extLst>
          </p:cNvPr>
          <p:cNvSpPr/>
          <p:nvPr/>
        </p:nvSpPr>
        <p:spPr>
          <a:xfrm rot="5400000" flipH="1">
            <a:off x="1113445" y="1413311"/>
            <a:ext cx="244330" cy="235031"/>
          </a:xfrm>
          <a:prstGeom prst="triangl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8F0FCAFB-4769-43E4-47E9-241022F519FE}"/>
              </a:ext>
            </a:extLst>
          </p:cNvPr>
          <p:cNvSpPr/>
          <p:nvPr/>
        </p:nvSpPr>
        <p:spPr>
          <a:xfrm rot="5400000" flipH="1">
            <a:off x="1129487" y="3977787"/>
            <a:ext cx="244330" cy="235031"/>
          </a:xfrm>
          <a:prstGeom prst="triangl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7D5DDE-B9C1-8389-2EB2-E0686D8E32D1}"/>
              </a:ext>
            </a:extLst>
          </p:cNvPr>
          <p:cNvGrpSpPr/>
          <p:nvPr/>
        </p:nvGrpSpPr>
        <p:grpSpPr>
          <a:xfrm>
            <a:off x="-50800" y="0"/>
            <a:ext cx="712062" cy="6858000"/>
            <a:chOff x="-92984" y="0"/>
            <a:chExt cx="712062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67FE02-0FD9-99C0-2CD7-BB711FEB93E4}"/>
                </a:ext>
              </a:extLst>
            </p:cNvPr>
            <p:cNvSpPr/>
            <p:nvPr/>
          </p:nvSpPr>
          <p:spPr>
            <a:xfrm>
              <a:off x="-41753" y="0"/>
              <a:ext cx="609600" cy="6858000"/>
            </a:xfrm>
            <a:prstGeom prst="rect">
              <a:avLst/>
            </a:prstGeom>
            <a:gradFill flip="none" rotWithShape="1">
              <a:gsLst>
                <a:gs pos="0">
                  <a:srgbClr val="11B7D4">
                    <a:alpha val="25000"/>
                  </a:srgbClr>
                </a:gs>
                <a:gs pos="50000">
                  <a:srgbClr val="AB93B9">
                    <a:alpha val="25000"/>
                  </a:srgbClr>
                </a:gs>
                <a:gs pos="100000">
                  <a:srgbClr val="E63272">
                    <a:alpha val="2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50">
                <a:solidFill>
                  <a:schemeClr val="lt1">
                    <a:alpha val="55000"/>
                  </a:schemeClr>
                </a:solidFill>
              </a:endParaRPr>
            </a:p>
          </p:txBody>
        </p:sp>
        <p:sp>
          <p:nvSpPr>
            <p:cNvPr id="7" name="Title 3">
              <a:extLst>
                <a:ext uri="{FF2B5EF4-FFF2-40B4-BE49-F238E27FC236}">
                  <a16:creationId xmlns:a16="http://schemas.microsoft.com/office/drawing/2014/main" id="{EEAA3328-27C0-ECB8-2D6C-DBB80007A74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3024218" y="3072969"/>
              <a:ext cx="6574530" cy="7120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89000"/>
                </a:lnSpc>
                <a:spcBef>
                  <a:spcPct val="0"/>
                </a:spcBef>
                <a:buNone/>
                <a:defRPr sz="4400" b="1" i="0" kern="1200" baseline="0">
                  <a:solidFill>
                    <a:srgbClr val="70C9DC"/>
                  </a:solidFill>
                  <a:latin typeface="Montserrat Black" pitchFamily="2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 spc="2000" dirty="0">
                  <a:solidFill>
                    <a:schemeClr val="bg1">
                      <a:alpha val="75000"/>
                    </a:schemeClr>
                  </a:solidFill>
                </a:rPr>
                <a:t>REFRESH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F931647-BEC5-3BE5-0777-9F66A9633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104" y="6057000"/>
            <a:ext cx="1181183" cy="65926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C729CE-1608-7463-1F9F-F0F942445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37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D363-A8A9-3DC4-3ECD-D67A33D79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F46B-A886-0251-B0CE-00988E698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81" y="520810"/>
            <a:ext cx="10716918" cy="6832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Strategic Approach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741016-8555-57E8-EF16-FF06BB23FA67}"/>
              </a:ext>
            </a:extLst>
          </p:cNvPr>
          <p:cNvSpPr/>
          <p:nvPr/>
        </p:nvSpPr>
        <p:spPr>
          <a:xfrm>
            <a:off x="10382956" y="191990"/>
            <a:ext cx="294707" cy="294707"/>
          </a:xfrm>
          <a:prstGeom prst="ellips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412E0F8-CC34-F7CB-CD2D-2C172585B626}"/>
              </a:ext>
            </a:extLst>
          </p:cNvPr>
          <p:cNvSpPr/>
          <p:nvPr/>
        </p:nvSpPr>
        <p:spPr>
          <a:xfrm>
            <a:off x="10916074" y="191990"/>
            <a:ext cx="294707" cy="294707"/>
          </a:xfrm>
          <a:prstGeom prst="ellipse">
            <a:avLst/>
          </a:prstGeom>
          <a:solidFill>
            <a:srgbClr val="0FB7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9DC84D-9AF5-E75C-4946-D4E07CAA076B}"/>
              </a:ext>
            </a:extLst>
          </p:cNvPr>
          <p:cNvSpPr/>
          <p:nvPr/>
        </p:nvSpPr>
        <p:spPr>
          <a:xfrm>
            <a:off x="11449192" y="191990"/>
            <a:ext cx="294707" cy="294707"/>
          </a:xfrm>
          <a:prstGeom prst="ellipse">
            <a:avLst/>
          </a:prstGeom>
          <a:solidFill>
            <a:srgbClr val="E63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F1DBDA69-ACB3-53A4-C797-946D5CF44752}"/>
              </a:ext>
            </a:extLst>
          </p:cNvPr>
          <p:cNvSpPr/>
          <p:nvPr/>
        </p:nvSpPr>
        <p:spPr>
          <a:xfrm rot="17100000">
            <a:off x="8141023" y="4795736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C3C2349D-278B-5D8E-42DC-9AC0D861D47D}"/>
              </a:ext>
            </a:extLst>
          </p:cNvPr>
          <p:cNvSpPr/>
          <p:nvPr/>
        </p:nvSpPr>
        <p:spPr>
          <a:xfrm rot="9000000">
            <a:off x="9310031" y="-2208745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D1559D4-FA2E-83ED-423B-E88017AA00B7}"/>
              </a:ext>
            </a:extLst>
          </p:cNvPr>
          <p:cNvSpPr/>
          <p:nvPr/>
        </p:nvSpPr>
        <p:spPr>
          <a:xfrm>
            <a:off x="1318248" y="1270716"/>
            <a:ext cx="8663775" cy="4316568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2000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2020 Strategy</a:t>
            </a:r>
          </a:p>
          <a:p>
            <a:pPr marL="285750" indent="-285750">
              <a:spcAft>
                <a:spcPts val="600"/>
              </a:spcAft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sz="20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10-year plan to replace aging infrastructure.</a:t>
            </a:r>
          </a:p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endParaRPr lang="en-US" sz="2000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endParaRPr lang="en-US" sz="2000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2000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Revised Approach</a:t>
            </a:r>
          </a:p>
          <a:p>
            <a:pPr marL="285750" indent="-285750">
              <a:spcAft>
                <a:spcPts val="600"/>
              </a:spcAft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sz="20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Shortened to 3-4 years due to high construction &amp; insurance costs.</a:t>
            </a:r>
          </a:p>
          <a:p>
            <a:pPr marL="285750" indent="-285750">
              <a:spcAft>
                <a:spcPts val="600"/>
              </a:spcAft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sz="20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Prioritizing FEMA funds for disaster-related damages.</a:t>
            </a:r>
          </a:p>
          <a:p>
            <a:pPr marL="285750" indent="-285750">
              <a:spcAft>
                <a:spcPts val="600"/>
              </a:spcAft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sz="20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Use of annual capital funds for deferred maintenance.</a:t>
            </a:r>
          </a:p>
          <a:p>
            <a:pPr marL="285750" indent="-285750">
              <a:spcAft>
                <a:spcPts val="600"/>
              </a:spcAft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sz="20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Exploring innovative financing (RAD &amp; Mixed Finance).</a:t>
            </a:r>
          </a:p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endParaRPr lang="en-US" sz="2000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B090E948-9D62-957F-6071-3C729EF792DE}"/>
              </a:ext>
            </a:extLst>
          </p:cNvPr>
          <p:cNvSpPr/>
          <p:nvPr/>
        </p:nvSpPr>
        <p:spPr>
          <a:xfrm rot="5400000" flipH="1">
            <a:off x="1196083" y="1565854"/>
            <a:ext cx="244330" cy="235031"/>
          </a:xfrm>
          <a:prstGeom prst="triangl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906E855-4C9F-30E4-43F3-FD28447C46A1}"/>
              </a:ext>
            </a:extLst>
          </p:cNvPr>
          <p:cNvSpPr/>
          <p:nvPr/>
        </p:nvSpPr>
        <p:spPr>
          <a:xfrm rot="5400000" flipH="1">
            <a:off x="1196083" y="3095471"/>
            <a:ext cx="244330" cy="235031"/>
          </a:xfrm>
          <a:prstGeom prst="triangl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E5397A-DBF6-1269-32B4-534A549A1FAB}"/>
              </a:ext>
            </a:extLst>
          </p:cNvPr>
          <p:cNvGrpSpPr/>
          <p:nvPr/>
        </p:nvGrpSpPr>
        <p:grpSpPr>
          <a:xfrm>
            <a:off x="-50800" y="0"/>
            <a:ext cx="712062" cy="6858000"/>
            <a:chOff x="-92984" y="0"/>
            <a:chExt cx="71206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FB4B33-3126-87C2-FDAD-83C5B1F77CAD}"/>
                </a:ext>
              </a:extLst>
            </p:cNvPr>
            <p:cNvSpPr/>
            <p:nvPr/>
          </p:nvSpPr>
          <p:spPr>
            <a:xfrm>
              <a:off x="-41753" y="0"/>
              <a:ext cx="609600" cy="6858000"/>
            </a:xfrm>
            <a:prstGeom prst="rect">
              <a:avLst/>
            </a:prstGeom>
            <a:gradFill flip="none" rotWithShape="1">
              <a:gsLst>
                <a:gs pos="0">
                  <a:srgbClr val="11B7D4">
                    <a:alpha val="25000"/>
                  </a:srgbClr>
                </a:gs>
                <a:gs pos="50000">
                  <a:srgbClr val="AB93B9">
                    <a:alpha val="25000"/>
                  </a:srgbClr>
                </a:gs>
                <a:gs pos="100000">
                  <a:srgbClr val="E63272">
                    <a:alpha val="2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50">
                <a:solidFill>
                  <a:schemeClr val="lt1">
                    <a:alpha val="55000"/>
                  </a:schemeClr>
                </a:solidFill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28EE89B9-C5BF-BF7E-6AA7-AD9FE23F7FD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3024218" y="3072969"/>
              <a:ext cx="6574530" cy="7120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89000"/>
                </a:lnSpc>
                <a:spcBef>
                  <a:spcPct val="0"/>
                </a:spcBef>
                <a:buNone/>
                <a:defRPr sz="4400" b="1" i="0" kern="1200" baseline="0">
                  <a:solidFill>
                    <a:srgbClr val="70C9DC"/>
                  </a:solidFill>
                  <a:latin typeface="Montserrat Black" pitchFamily="2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 spc="2000" dirty="0">
                  <a:solidFill>
                    <a:schemeClr val="bg1">
                      <a:alpha val="75000"/>
                    </a:schemeClr>
                  </a:solidFill>
                </a:rPr>
                <a:t>REFRESH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8D4DDF5-F951-3DA7-8004-8A4169DF2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104" y="6057000"/>
            <a:ext cx="1181183" cy="659265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9171526-1E4B-AB56-9226-6B773509A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26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B87F8-593E-8716-0A3A-1F4354BBB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F8050-0766-CC8A-DF66-A6A0099FD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81" y="520810"/>
            <a:ext cx="10716918" cy="6832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Strategic Approach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E6DFBD-99B9-2EA7-0BDD-A9398B00580B}"/>
              </a:ext>
            </a:extLst>
          </p:cNvPr>
          <p:cNvSpPr/>
          <p:nvPr/>
        </p:nvSpPr>
        <p:spPr>
          <a:xfrm>
            <a:off x="10382956" y="191990"/>
            <a:ext cx="294707" cy="294707"/>
          </a:xfrm>
          <a:prstGeom prst="ellips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282C64D-6981-BF0C-DFB6-23E72C975CFA}"/>
              </a:ext>
            </a:extLst>
          </p:cNvPr>
          <p:cNvSpPr/>
          <p:nvPr/>
        </p:nvSpPr>
        <p:spPr>
          <a:xfrm>
            <a:off x="10916074" y="191990"/>
            <a:ext cx="294707" cy="294707"/>
          </a:xfrm>
          <a:prstGeom prst="ellipse">
            <a:avLst/>
          </a:prstGeom>
          <a:solidFill>
            <a:srgbClr val="0FB7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C9990E-B1A0-136E-8DCC-D25CA6748683}"/>
              </a:ext>
            </a:extLst>
          </p:cNvPr>
          <p:cNvSpPr/>
          <p:nvPr/>
        </p:nvSpPr>
        <p:spPr>
          <a:xfrm>
            <a:off x="11449192" y="191990"/>
            <a:ext cx="294707" cy="294707"/>
          </a:xfrm>
          <a:prstGeom prst="ellipse">
            <a:avLst/>
          </a:prstGeom>
          <a:solidFill>
            <a:srgbClr val="E63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06A44669-EE57-FCF5-1DD6-1D92A1E3F7C7}"/>
              </a:ext>
            </a:extLst>
          </p:cNvPr>
          <p:cNvSpPr/>
          <p:nvPr/>
        </p:nvSpPr>
        <p:spPr>
          <a:xfrm rot="17100000">
            <a:off x="8141023" y="4795736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5CFBD407-9780-DE75-3837-A3B3488BBED8}"/>
              </a:ext>
            </a:extLst>
          </p:cNvPr>
          <p:cNvSpPr/>
          <p:nvPr/>
        </p:nvSpPr>
        <p:spPr>
          <a:xfrm rot="9000000">
            <a:off x="9310031" y="-2208745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1DC6246-F655-8846-CA08-5273226BCC14}"/>
              </a:ext>
            </a:extLst>
          </p:cNvPr>
          <p:cNvSpPr/>
          <p:nvPr/>
        </p:nvSpPr>
        <p:spPr>
          <a:xfrm>
            <a:off x="1201082" y="1036520"/>
            <a:ext cx="10248110" cy="2690092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buSzPts val="1000"/>
              <a:tabLst>
                <a:tab pos="914400" algn="l"/>
              </a:tabLst>
            </a:pPr>
            <a:r>
              <a:rPr lang="en-US" sz="2000" i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Physical Improvements &amp; FEMA Funding</a:t>
            </a:r>
          </a:p>
          <a:p>
            <a:pPr marL="285750" indent="-285750" algn="just"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Communities Impacted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Estate Bovoni Apartments, Oswald Harris Court, Paul M. Pearson Gardens, H. H. Bergs Home &amp; Additions, Lucinda Millin Home, Michael J. Kirwan Terrace, Knolls at Contant, Joseph E. James Terrace, Mount Pleasant, Marley Homes &amp; Additions and the partial redevelopment of John F. Kennedy Terrace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Improvement Focus: 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Roofs, exterior doors/windows, and painting.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FEMA Funding: 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$100 - $120 million allocated.</a:t>
            </a:r>
          </a:p>
          <a:p>
            <a:pPr algn="ctr">
              <a:lnSpc>
                <a:spcPct val="150000"/>
              </a:lnSpc>
              <a:buSzPts val="1000"/>
              <a:tabLst>
                <a:tab pos="914400" algn="l"/>
              </a:tabLst>
            </a:pPr>
            <a:endParaRPr lang="en-US" sz="2000" i="1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SzPts val="1000"/>
              <a:tabLst>
                <a:tab pos="914400" algn="l"/>
              </a:tabLst>
            </a:pPr>
            <a:r>
              <a:rPr lang="en-US" sz="2000" i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HUD Capital Fund Program Projects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Capital Fund Renovations: </a:t>
            </a:r>
            <a:r>
              <a:rPr lang="en-US" dirty="0" err="1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Aureo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Diaz Heights &amp; Candido Guadalupe Terrace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CDBG-MIT Applications: 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Alphonso "Piggy" Gerard and Stoney Ground.</a:t>
            </a:r>
          </a:p>
          <a:p>
            <a:pPr>
              <a:lnSpc>
                <a:spcPct val="150000"/>
              </a:lnSpc>
              <a:buSzPts val="1000"/>
              <a:tabLst>
                <a:tab pos="914400" algn="l"/>
              </a:tabLst>
            </a:pPr>
            <a:endParaRPr lang="en-US" sz="400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Partial demolition of John F. Kennedy Terrace, new units to be developed  at Ludvig Harrigan Court, Nicasio Nico Apartments, and Land Swap parcels for Ralph </a:t>
            </a:r>
            <a:r>
              <a:rPr lang="en-US" dirty="0" err="1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deChabert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Place.</a:t>
            </a:r>
          </a:p>
          <a:p>
            <a:pPr algn="ctr">
              <a:lnSpc>
                <a:spcPct val="150000"/>
              </a:lnSpc>
              <a:buSzPts val="1000"/>
              <a:tabLst>
                <a:tab pos="914400" algn="l"/>
              </a:tabLst>
            </a:pPr>
            <a:endParaRPr lang="en-US" sz="2000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24C1D99A-7A1D-718C-3790-D5A0D4A05B8C}"/>
              </a:ext>
            </a:extLst>
          </p:cNvPr>
          <p:cNvSpPr/>
          <p:nvPr/>
        </p:nvSpPr>
        <p:spPr>
          <a:xfrm rot="5400000" flipH="1">
            <a:off x="1145529" y="1413311"/>
            <a:ext cx="244330" cy="235031"/>
          </a:xfrm>
          <a:prstGeom prst="triangl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F311C61D-470E-53AD-903B-825F1B00567B}"/>
              </a:ext>
            </a:extLst>
          </p:cNvPr>
          <p:cNvSpPr/>
          <p:nvPr/>
        </p:nvSpPr>
        <p:spPr>
          <a:xfrm rot="5400000" flipH="1">
            <a:off x="1145528" y="4214736"/>
            <a:ext cx="244330" cy="235031"/>
          </a:xfrm>
          <a:prstGeom prst="triangl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A1A7BC-57B5-4A53-3857-8497B46B24B0}"/>
              </a:ext>
            </a:extLst>
          </p:cNvPr>
          <p:cNvGrpSpPr/>
          <p:nvPr/>
        </p:nvGrpSpPr>
        <p:grpSpPr>
          <a:xfrm>
            <a:off x="-50800" y="0"/>
            <a:ext cx="712062" cy="6858000"/>
            <a:chOff x="-92984" y="0"/>
            <a:chExt cx="71206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29BB47-8259-9F5D-BBA7-47BFBFBDD18C}"/>
                </a:ext>
              </a:extLst>
            </p:cNvPr>
            <p:cNvSpPr/>
            <p:nvPr/>
          </p:nvSpPr>
          <p:spPr>
            <a:xfrm>
              <a:off x="-41753" y="0"/>
              <a:ext cx="609600" cy="6858000"/>
            </a:xfrm>
            <a:prstGeom prst="rect">
              <a:avLst/>
            </a:prstGeom>
            <a:gradFill flip="none" rotWithShape="1">
              <a:gsLst>
                <a:gs pos="0">
                  <a:srgbClr val="11B7D4">
                    <a:alpha val="25000"/>
                  </a:srgbClr>
                </a:gs>
                <a:gs pos="50000">
                  <a:srgbClr val="AB93B9">
                    <a:alpha val="25000"/>
                  </a:srgbClr>
                </a:gs>
                <a:gs pos="100000">
                  <a:srgbClr val="E63272">
                    <a:alpha val="2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50">
                <a:solidFill>
                  <a:schemeClr val="lt1">
                    <a:alpha val="55000"/>
                  </a:schemeClr>
                </a:solidFill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EA89D807-5BDB-C86E-6B38-0ECF1903776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3024218" y="3072969"/>
              <a:ext cx="6574530" cy="7120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89000"/>
                </a:lnSpc>
                <a:spcBef>
                  <a:spcPct val="0"/>
                </a:spcBef>
                <a:buNone/>
                <a:defRPr sz="4400" b="1" i="0" kern="1200" baseline="0">
                  <a:solidFill>
                    <a:srgbClr val="70C9DC"/>
                  </a:solidFill>
                  <a:latin typeface="Montserrat Black" pitchFamily="2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 spc="2000" dirty="0">
                  <a:solidFill>
                    <a:schemeClr val="bg1">
                      <a:alpha val="75000"/>
                    </a:schemeClr>
                  </a:solidFill>
                </a:rPr>
                <a:t>REFRESH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0D38E3C-F455-5C28-1FE3-9C69BCB0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104" y="6057000"/>
            <a:ext cx="1181183" cy="659265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EF80F18-93F9-B244-61CD-306997478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4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2999F-E7C7-C6F0-E636-57D9E14AB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284EE-04F2-01FF-554C-CCEDF7EF6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81" y="520810"/>
            <a:ext cx="10716918" cy="6832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Redevelopment Project Status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775231-2EB1-2BF2-C8C1-629CE367238F}"/>
              </a:ext>
            </a:extLst>
          </p:cNvPr>
          <p:cNvSpPr/>
          <p:nvPr/>
        </p:nvSpPr>
        <p:spPr>
          <a:xfrm>
            <a:off x="10382956" y="191990"/>
            <a:ext cx="294707" cy="294707"/>
          </a:xfrm>
          <a:prstGeom prst="ellips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F05B54-594F-FF83-3E54-C3DD54D9285F}"/>
              </a:ext>
            </a:extLst>
          </p:cNvPr>
          <p:cNvSpPr/>
          <p:nvPr/>
        </p:nvSpPr>
        <p:spPr>
          <a:xfrm>
            <a:off x="10916074" y="191990"/>
            <a:ext cx="294707" cy="294707"/>
          </a:xfrm>
          <a:prstGeom prst="ellipse">
            <a:avLst/>
          </a:prstGeom>
          <a:solidFill>
            <a:srgbClr val="0FB7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5220BF-FDF3-F951-18E9-05750F98F77B}"/>
              </a:ext>
            </a:extLst>
          </p:cNvPr>
          <p:cNvSpPr/>
          <p:nvPr/>
        </p:nvSpPr>
        <p:spPr>
          <a:xfrm>
            <a:off x="11449192" y="191990"/>
            <a:ext cx="294707" cy="294707"/>
          </a:xfrm>
          <a:prstGeom prst="ellipse">
            <a:avLst/>
          </a:prstGeom>
          <a:solidFill>
            <a:srgbClr val="E63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3106ED67-1D40-550E-6A6F-B72983D81C55}"/>
              </a:ext>
            </a:extLst>
          </p:cNvPr>
          <p:cNvSpPr/>
          <p:nvPr/>
        </p:nvSpPr>
        <p:spPr>
          <a:xfrm rot="17100000">
            <a:off x="8141023" y="4795736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5D2ECD2C-CB15-1B54-756B-4105EFEBCC0C}"/>
              </a:ext>
            </a:extLst>
          </p:cNvPr>
          <p:cNvSpPr/>
          <p:nvPr/>
        </p:nvSpPr>
        <p:spPr>
          <a:xfrm rot="9000000">
            <a:off x="9310031" y="-2208745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C5B7C6B-B8DF-E129-12E1-4BAF08F5296C}"/>
              </a:ext>
            </a:extLst>
          </p:cNvPr>
          <p:cNvSpPr/>
          <p:nvPr/>
        </p:nvSpPr>
        <p:spPr>
          <a:xfrm>
            <a:off x="6052791" y="1458692"/>
            <a:ext cx="2695837" cy="237744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2D2E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Estate </a:t>
            </a:r>
            <a:r>
              <a:rPr lang="en-US" sz="1600" b="1" dirty="0" err="1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Donoe</a:t>
            </a:r>
            <a:r>
              <a:rPr lang="en-US" sz="1600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(Tutu I)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Units: 84 (Family)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9% LIHTC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Developer: </a:t>
            </a:r>
            <a:r>
              <a:rPr lang="en-US" sz="1600" dirty="0" err="1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Pennrose</a:t>
            </a:r>
            <a:endParaRPr lang="en-US" sz="1600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Financial Closing: 2025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Completion: 2027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9CB2CF5-9EFB-A5AE-7352-94234101D4CE}"/>
              </a:ext>
            </a:extLst>
          </p:cNvPr>
          <p:cNvSpPr/>
          <p:nvPr/>
        </p:nvSpPr>
        <p:spPr>
          <a:xfrm>
            <a:off x="8840936" y="1456005"/>
            <a:ext cx="2560320" cy="237744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2D2E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Estate Tutu North Senior (Tutu II)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Units: 60 (Senior)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4% LIHTC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Developer: </a:t>
            </a:r>
            <a:r>
              <a:rPr lang="en-US" sz="1600" dirty="0" err="1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Pennrose</a:t>
            </a:r>
            <a:endParaRPr lang="en-US" sz="1600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Financial Closing: 2025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5004307-1763-C79B-2B58-75253B4BBC3D}"/>
              </a:ext>
            </a:extLst>
          </p:cNvPr>
          <p:cNvSpPr/>
          <p:nvPr/>
        </p:nvSpPr>
        <p:spPr>
          <a:xfrm>
            <a:off x="3479811" y="1481905"/>
            <a:ext cx="2468012" cy="237744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2D2E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Hamilton Project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cs typeface="Calibri" panose="020F0502020204030204" pitchFamily="34" charset="0"/>
              </a:rPr>
              <a:t>Units: 106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cs typeface="Calibri" panose="020F0502020204030204" pitchFamily="34" charset="0"/>
              </a:rPr>
              <a:t>4%/9% LIHTC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cs typeface="Calibri" panose="020F0502020204030204" pitchFamily="34" charset="0"/>
              </a:rPr>
              <a:t>Developer: MDG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cs typeface="Calibri" panose="020F0502020204030204" pitchFamily="34" charset="0"/>
              </a:rPr>
              <a:t>Status: Financial Closing in 2024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cs typeface="Calibri" panose="020F0502020204030204" pitchFamily="34" charset="0"/>
              </a:rPr>
              <a:t>Completion: 2026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208512-6C1E-CE12-41BC-CB2A292ACEB5}"/>
              </a:ext>
            </a:extLst>
          </p:cNvPr>
          <p:cNvSpPr/>
          <p:nvPr/>
        </p:nvSpPr>
        <p:spPr>
          <a:xfrm>
            <a:off x="814524" y="1447488"/>
            <a:ext cx="2560320" cy="237744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2D2E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Walter I. M. Hodge Pavilion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Units: 248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9% LIHTC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Developer: MDG</a:t>
            </a:r>
          </a:p>
          <a:p>
            <a:pPr algn="ctr"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Status: Completion 2024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883DBEA-C75A-6222-95B8-06125311CDA7}"/>
              </a:ext>
            </a:extLst>
          </p:cNvPr>
          <p:cNvSpPr/>
          <p:nvPr/>
        </p:nvSpPr>
        <p:spPr>
          <a:xfrm>
            <a:off x="890721" y="4070448"/>
            <a:ext cx="4270223" cy="212819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2D2E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John F. Kennedy (JFK) Partial Demolition &amp; Redevelopment</a:t>
            </a:r>
          </a:p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Status: Section 18 application to be submitted in 2025</a:t>
            </a:r>
          </a:p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Development Plan: 100-unit building to be pursued by VIHA self-development with 4% tax credits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B2F2F21-A252-B9BE-CFC9-B74BA583E675}"/>
              </a:ext>
            </a:extLst>
          </p:cNvPr>
          <p:cNvSpPr/>
          <p:nvPr/>
        </p:nvSpPr>
        <p:spPr>
          <a:xfrm>
            <a:off x="5246275" y="4055006"/>
            <a:ext cx="3157495" cy="21436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2D2E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Alphonso Piggy Gerard Revitalization</a:t>
            </a:r>
          </a:p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Status: Predevelopment</a:t>
            </a:r>
          </a:p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Development Plan: 26-unit rehab to be pursued by VIHA self-development with CDBG-MIT funds.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C36C0CF-1DF4-B240-1F19-4ECE2A5C0DEB}"/>
              </a:ext>
            </a:extLst>
          </p:cNvPr>
          <p:cNvSpPr/>
          <p:nvPr/>
        </p:nvSpPr>
        <p:spPr>
          <a:xfrm>
            <a:off x="8523112" y="4011385"/>
            <a:ext cx="2926080" cy="21436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2D2E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Stoney Ground Redevelopment</a:t>
            </a:r>
          </a:p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Units: 98 (Senior)</a:t>
            </a:r>
          </a:p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Developer: TBD </a:t>
            </a:r>
          </a:p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Development Plan: New construction</a:t>
            </a:r>
          </a:p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endParaRPr lang="en-US" sz="1600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6B8688-B54D-A69F-08F3-8078D25ABD7F}"/>
              </a:ext>
            </a:extLst>
          </p:cNvPr>
          <p:cNvGrpSpPr/>
          <p:nvPr/>
        </p:nvGrpSpPr>
        <p:grpSpPr>
          <a:xfrm>
            <a:off x="-50800" y="0"/>
            <a:ext cx="712062" cy="6858000"/>
            <a:chOff x="-92984" y="0"/>
            <a:chExt cx="712062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69090D-EE57-C4E4-1041-2D74E3861042}"/>
                </a:ext>
              </a:extLst>
            </p:cNvPr>
            <p:cNvSpPr/>
            <p:nvPr/>
          </p:nvSpPr>
          <p:spPr>
            <a:xfrm>
              <a:off x="-41753" y="0"/>
              <a:ext cx="609600" cy="6858000"/>
            </a:xfrm>
            <a:prstGeom prst="rect">
              <a:avLst/>
            </a:prstGeom>
            <a:gradFill flip="none" rotWithShape="1">
              <a:gsLst>
                <a:gs pos="0">
                  <a:srgbClr val="11B7D4">
                    <a:alpha val="25000"/>
                  </a:srgbClr>
                </a:gs>
                <a:gs pos="50000">
                  <a:srgbClr val="AB93B9">
                    <a:alpha val="25000"/>
                  </a:srgbClr>
                </a:gs>
                <a:gs pos="100000">
                  <a:srgbClr val="E63272">
                    <a:alpha val="2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50">
                <a:solidFill>
                  <a:schemeClr val="lt1">
                    <a:alpha val="55000"/>
                  </a:schemeClr>
                </a:solidFill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E2B50674-E6E6-FA64-FBA7-3266FAF9095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3024218" y="3072969"/>
              <a:ext cx="6574530" cy="7120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89000"/>
                </a:lnSpc>
                <a:spcBef>
                  <a:spcPct val="0"/>
                </a:spcBef>
                <a:buNone/>
                <a:defRPr sz="4400" b="1" i="0" kern="1200" baseline="0">
                  <a:solidFill>
                    <a:srgbClr val="70C9DC"/>
                  </a:solidFill>
                  <a:latin typeface="Montserrat Black" pitchFamily="2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 spc="2000" dirty="0">
                  <a:solidFill>
                    <a:schemeClr val="bg1">
                      <a:alpha val="75000"/>
                    </a:schemeClr>
                  </a:solidFill>
                </a:rPr>
                <a:t>REFRESH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0FF04FF-BA17-3158-31FA-51896AB8D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104" y="6057000"/>
            <a:ext cx="1181183" cy="65926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B7D2D1E-4D94-70D8-85E2-456206D43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6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FFC64-F641-A547-0EDA-FB6139DBC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54FB5-E689-6622-8108-D74D8C63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81" y="520810"/>
            <a:ext cx="10716918" cy="6832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Willams Delight Homeownership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FB8D5A-BF19-469D-CCCC-A4A72DF3CD2B}"/>
              </a:ext>
            </a:extLst>
          </p:cNvPr>
          <p:cNvSpPr/>
          <p:nvPr/>
        </p:nvSpPr>
        <p:spPr>
          <a:xfrm>
            <a:off x="10382956" y="191990"/>
            <a:ext cx="294707" cy="294707"/>
          </a:xfrm>
          <a:prstGeom prst="ellips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809C4AA-FCA1-5857-1D59-ECCD5380F5F3}"/>
              </a:ext>
            </a:extLst>
          </p:cNvPr>
          <p:cNvSpPr/>
          <p:nvPr/>
        </p:nvSpPr>
        <p:spPr>
          <a:xfrm>
            <a:off x="10916074" y="191990"/>
            <a:ext cx="294707" cy="294707"/>
          </a:xfrm>
          <a:prstGeom prst="ellipse">
            <a:avLst/>
          </a:prstGeom>
          <a:solidFill>
            <a:srgbClr val="0FB7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8B9677E-7724-31C9-64CE-B302B7F56EB9}"/>
              </a:ext>
            </a:extLst>
          </p:cNvPr>
          <p:cNvSpPr/>
          <p:nvPr/>
        </p:nvSpPr>
        <p:spPr>
          <a:xfrm>
            <a:off x="11449192" y="191990"/>
            <a:ext cx="294707" cy="294707"/>
          </a:xfrm>
          <a:prstGeom prst="ellipse">
            <a:avLst/>
          </a:prstGeom>
          <a:solidFill>
            <a:srgbClr val="E63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D73AE866-0408-F5EC-1F6A-E79AB4055635}"/>
              </a:ext>
            </a:extLst>
          </p:cNvPr>
          <p:cNvSpPr/>
          <p:nvPr/>
        </p:nvSpPr>
        <p:spPr>
          <a:xfrm rot="17100000">
            <a:off x="8141023" y="4795736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C9B9FBD5-AD39-3F94-6BE5-026066CE0ECD}"/>
              </a:ext>
            </a:extLst>
          </p:cNvPr>
          <p:cNvSpPr/>
          <p:nvPr/>
        </p:nvSpPr>
        <p:spPr>
          <a:xfrm rot="9000000">
            <a:off x="9310031" y="-2208745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1A4A45-7456-A85A-10E1-5C95B3629773}"/>
              </a:ext>
            </a:extLst>
          </p:cNvPr>
          <p:cNvSpPr/>
          <p:nvPr/>
        </p:nvSpPr>
        <p:spPr>
          <a:xfrm>
            <a:off x="1318248" y="1128742"/>
            <a:ext cx="10425651" cy="4316568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buSzPts val="1000"/>
              <a:tabLst>
                <a:tab pos="914400" algn="l"/>
              </a:tabLst>
            </a:pPr>
            <a:r>
              <a:rPr lang="en-US" sz="2000" i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Key Statistics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Homeowners: 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44 families have purchased homes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In-Progress Sales: 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7 families closed, 5 families working towards closing 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Down Payments: 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35 families made payments for homeownership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Future Opportunities: 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54 residents still have the chance to purchase homes</a:t>
            </a:r>
          </a:p>
          <a:p>
            <a:pPr>
              <a:lnSpc>
                <a:spcPct val="150000"/>
              </a:lnSpc>
              <a:buSzPts val="1000"/>
              <a:tabLst>
                <a:tab pos="914400" algn="l"/>
              </a:tabLst>
            </a:pPr>
            <a:endParaRPr lang="en-US" sz="2000" b="1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SzPts val="1000"/>
              <a:tabLst>
                <a:tab pos="914400" algn="l"/>
              </a:tabLst>
            </a:pPr>
            <a:r>
              <a:rPr lang="en-US" sz="2000" i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Funding Support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Pts val="1000"/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ARPA Fund Allocation: 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$300,000 for financial assistance ($15,000 per household).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Pts val="1000"/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Awarded Families: 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20 families have received assistance, with continued support through 2025-2026.</a:t>
            </a:r>
          </a:p>
          <a:p>
            <a:pPr algn="ctr">
              <a:spcAft>
                <a:spcPts val="600"/>
              </a:spcAft>
              <a:buSzPts val="1000"/>
              <a:tabLst>
                <a:tab pos="914400" algn="l"/>
              </a:tabLst>
            </a:pPr>
            <a:endParaRPr lang="en-US" sz="2000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EEF7691E-1EDD-9F54-97B9-636174427E53}"/>
              </a:ext>
            </a:extLst>
          </p:cNvPr>
          <p:cNvSpPr/>
          <p:nvPr/>
        </p:nvSpPr>
        <p:spPr>
          <a:xfrm rot="5400000" flipH="1">
            <a:off x="1196083" y="1513591"/>
            <a:ext cx="244330" cy="235031"/>
          </a:xfrm>
          <a:prstGeom prst="triangl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DBA35ADE-45C9-163E-6152-A446259CAF93}"/>
              </a:ext>
            </a:extLst>
          </p:cNvPr>
          <p:cNvSpPr/>
          <p:nvPr/>
        </p:nvSpPr>
        <p:spPr>
          <a:xfrm rot="5400000" flipH="1">
            <a:off x="1196083" y="4076529"/>
            <a:ext cx="244330" cy="235031"/>
          </a:xfrm>
          <a:prstGeom prst="triangl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5E990E-0421-9902-D6ED-54533D4D6655}"/>
              </a:ext>
            </a:extLst>
          </p:cNvPr>
          <p:cNvGrpSpPr/>
          <p:nvPr/>
        </p:nvGrpSpPr>
        <p:grpSpPr>
          <a:xfrm>
            <a:off x="-50800" y="0"/>
            <a:ext cx="712062" cy="6858000"/>
            <a:chOff x="-92984" y="0"/>
            <a:chExt cx="71206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F23014-185F-1FBE-200E-ABC52D6C3D46}"/>
                </a:ext>
              </a:extLst>
            </p:cNvPr>
            <p:cNvSpPr/>
            <p:nvPr/>
          </p:nvSpPr>
          <p:spPr>
            <a:xfrm>
              <a:off x="-41753" y="0"/>
              <a:ext cx="609600" cy="6858000"/>
            </a:xfrm>
            <a:prstGeom prst="rect">
              <a:avLst/>
            </a:prstGeom>
            <a:gradFill flip="none" rotWithShape="1">
              <a:gsLst>
                <a:gs pos="0">
                  <a:srgbClr val="11B7D4">
                    <a:alpha val="25000"/>
                  </a:srgbClr>
                </a:gs>
                <a:gs pos="50000">
                  <a:srgbClr val="AB93B9">
                    <a:alpha val="25000"/>
                  </a:srgbClr>
                </a:gs>
                <a:gs pos="100000">
                  <a:srgbClr val="E63272">
                    <a:alpha val="2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50">
                <a:solidFill>
                  <a:schemeClr val="lt1">
                    <a:alpha val="55000"/>
                  </a:schemeClr>
                </a:solidFill>
              </a:endParaRPr>
            </a:p>
          </p:txBody>
        </p:sp>
        <p:sp>
          <p:nvSpPr>
            <p:cNvPr id="10" name="Title 3">
              <a:extLst>
                <a:ext uri="{FF2B5EF4-FFF2-40B4-BE49-F238E27FC236}">
                  <a16:creationId xmlns:a16="http://schemas.microsoft.com/office/drawing/2014/main" id="{159C452D-C67C-DD05-BA3C-F0FFAE1EEAA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3024218" y="3072969"/>
              <a:ext cx="6574530" cy="7120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89000"/>
                </a:lnSpc>
                <a:spcBef>
                  <a:spcPct val="0"/>
                </a:spcBef>
                <a:buNone/>
                <a:defRPr sz="4400" b="1" i="0" kern="1200" baseline="0">
                  <a:solidFill>
                    <a:srgbClr val="70C9DC"/>
                  </a:solidFill>
                  <a:latin typeface="Montserrat Black" pitchFamily="2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 spc="2000" dirty="0">
                  <a:solidFill>
                    <a:schemeClr val="bg1">
                      <a:alpha val="75000"/>
                    </a:schemeClr>
                  </a:solidFill>
                </a:rPr>
                <a:t>REFRESH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CECDA8E-863F-9AB0-D809-D686C6013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104" y="6057000"/>
            <a:ext cx="1181183" cy="65926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78A50BC-526E-4ECC-3E95-D0A14F1EA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66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464C6-F238-F628-DE81-84EF75605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08DDD-9652-8BCF-0F2A-C231CA9A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81" y="520810"/>
            <a:ext cx="10716918" cy="6832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Future Vision- Refresh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30498F-4695-4259-9618-D708128B3432}"/>
              </a:ext>
            </a:extLst>
          </p:cNvPr>
          <p:cNvSpPr/>
          <p:nvPr/>
        </p:nvSpPr>
        <p:spPr>
          <a:xfrm>
            <a:off x="10382956" y="191990"/>
            <a:ext cx="294707" cy="294707"/>
          </a:xfrm>
          <a:prstGeom prst="ellips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C91C8DC-8A0E-A50A-AC38-46062A84684D}"/>
              </a:ext>
            </a:extLst>
          </p:cNvPr>
          <p:cNvSpPr/>
          <p:nvPr/>
        </p:nvSpPr>
        <p:spPr>
          <a:xfrm>
            <a:off x="10916074" y="191990"/>
            <a:ext cx="294707" cy="294707"/>
          </a:xfrm>
          <a:prstGeom prst="ellipse">
            <a:avLst/>
          </a:prstGeom>
          <a:solidFill>
            <a:srgbClr val="0FB7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D33F04-5035-4AAA-4D04-4B5964AC635F}"/>
              </a:ext>
            </a:extLst>
          </p:cNvPr>
          <p:cNvSpPr/>
          <p:nvPr/>
        </p:nvSpPr>
        <p:spPr>
          <a:xfrm>
            <a:off x="11449192" y="191990"/>
            <a:ext cx="294707" cy="294707"/>
          </a:xfrm>
          <a:prstGeom prst="ellipse">
            <a:avLst/>
          </a:prstGeom>
          <a:solidFill>
            <a:srgbClr val="E631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B193D175-D13F-0E91-533E-A5AA3CD594F6}"/>
              </a:ext>
            </a:extLst>
          </p:cNvPr>
          <p:cNvSpPr/>
          <p:nvPr/>
        </p:nvSpPr>
        <p:spPr>
          <a:xfrm rot="17100000">
            <a:off x="8141023" y="4795736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48792083-C864-EB7F-1FA5-1E21F993C539}"/>
              </a:ext>
            </a:extLst>
          </p:cNvPr>
          <p:cNvSpPr/>
          <p:nvPr/>
        </p:nvSpPr>
        <p:spPr>
          <a:xfrm rot="9000000">
            <a:off x="9310031" y="-2208745"/>
            <a:ext cx="4124528" cy="4124528"/>
          </a:xfrm>
          <a:prstGeom prst="blockArc">
            <a:avLst/>
          </a:prstGeom>
          <a:solidFill>
            <a:srgbClr val="0FB7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394F10B-D730-9476-84BC-754C3AA37F8D}"/>
              </a:ext>
            </a:extLst>
          </p:cNvPr>
          <p:cNvSpPr/>
          <p:nvPr/>
        </p:nvSpPr>
        <p:spPr>
          <a:xfrm>
            <a:off x="1318247" y="1080617"/>
            <a:ext cx="10425652" cy="4316568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buSzPts val="1000"/>
              <a:tabLst>
                <a:tab pos="914400" algn="l"/>
              </a:tabLst>
            </a:pPr>
            <a:r>
              <a:rPr lang="en-US" sz="2000" b="1" i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Key Focus Areas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Infrastructure renewal and revitalization.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Increasing affordable housing availability through redevelopment and new units.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Enhancing community resilience and livability across the Territory.</a:t>
            </a:r>
          </a:p>
          <a:p>
            <a:pPr marL="285750" indent="-285750">
              <a:lnSpc>
                <a:spcPct val="150000"/>
              </a:lnSpc>
              <a:buSzPts val="1000"/>
              <a:buFont typeface="Wingdings" pitchFamily="2" charset="2"/>
              <a:buChar char="Ø"/>
              <a:tabLst>
                <a:tab pos="914400" algn="l"/>
              </a:tabLst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Meeting the growing demand for safe, quality housing for families.</a:t>
            </a:r>
          </a:p>
          <a:p>
            <a:pPr>
              <a:lnSpc>
                <a:spcPct val="150000"/>
              </a:lnSpc>
              <a:buSzPts val="1000"/>
              <a:tabLst>
                <a:tab pos="914400" algn="l"/>
              </a:tabLst>
            </a:pPr>
            <a:endParaRPr lang="en-US" sz="2000" b="1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SzPts val="1000"/>
              <a:tabLst>
                <a:tab pos="914400" algn="l"/>
              </a:tabLst>
            </a:pPr>
            <a:r>
              <a:rPr lang="en-US" sz="2000" b="1" dirty="0">
                <a:solidFill>
                  <a:schemeClr val="tx1"/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Funding Support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Pts val="1000"/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Continuing redevelopment efforts, improving living conditions, and addressing urgent housing needs.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Pts val="1000"/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Collaboration with local and federal partners to support sustainable progress and meet long-term goals of affordable housing availability.</a:t>
            </a:r>
          </a:p>
          <a:p>
            <a:pPr algn="ctr">
              <a:lnSpc>
                <a:spcPct val="150000"/>
              </a:lnSpc>
              <a:buSzPts val="1000"/>
              <a:tabLst>
                <a:tab pos="914400" algn="l"/>
              </a:tabLst>
            </a:pPr>
            <a:endParaRPr lang="en-US" sz="2000" dirty="0">
              <a:solidFill>
                <a:schemeClr val="tx1"/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97B9FE35-ABF6-751B-EC19-CD579CCC9C5A}"/>
              </a:ext>
            </a:extLst>
          </p:cNvPr>
          <p:cNvSpPr/>
          <p:nvPr/>
        </p:nvSpPr>
        <p:spPr>
          <a:xfrm rot="5400000" flipH="1">
            <a:off x="1196083" y="1465465"/>
            <a:ext cx="244330" cy="235031"/>
          </a:xfrm>
          <a:prstGeom prst="triangl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9DB94F54-7108-1EB3-D4C0-AFB47D655381}"/>
              </a:ext>
            </a:extLst>
          </p:cNvPr>
          <p:cNvSpPr/>
          <p:nvPr/>
        </p:nvSpPr>
        <p:spPr>
          <a:xfrm rot="5400000" flipH="1">
            <a:off x="1196082" y="4060487"/>
            <a:ext cx="244330" cy="235031"/>
          </a:xfrm>
          <a:prstGeom prst="triangle">
            <a:avLst/>
          </a:prstGeom>
          <a:solidFill>
            <a:srgbClr val="2D2E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40A662-79F9-D00F-B00C-5DB41D6AA15F}"/>
              </a:ext>
            </a:extLst>
          </p:cNvPr>
          <p:cNvGrpSpPr/>
          <p:nvPr/>
        </p:nvGrpSpPr>
        <p:grpSpPr>
          <a:xfrm>
            <a:off x="-50800" y="0"/>
            <a:ext cx="712062" cy="6858000"/>
            <a:chOff x="-92984" y="0"/>
            <a:chExt cx="71206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4EA9AD-D734-624D-36FA-18A5374C74B9}"/>
                </a:ext>
              </a:extLst>
            </p:cNvPr>
            <p:cNvSpPr/>
            <p:nvPr/>
          </p:nvSpPr>
          <p:spPr>
            <a:xfrm>
              <a:off x="-41753" y="0"/>
              <a:ext cx="609600" cy="6858000"/>
            </a:xfrm>
            <a:prstGeom prst="rect">
              <a:avLst/>
            </a:prstGeom>
            <a:gradFill flip="none" rotWithShape="1">
              <a:gsLst>
                <a:gs pos="0">
                  <a:srgbClr val="11B7D4">
                    <a:alpha val="25000"/>
                  </a:srgbClr>
                </a:gs>
                <a:gs pos="50000">
                  <a:srgbClr val="AB93B9">
                    <a:alpha val="25000"/>
                  </a:srgbClr>
                </a:gs>
                <a:gs pos="100000">
                  <a:srgbClr val="E63272">
                    <a:alpha val="2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50">
                <a:solidFill>
                  <a:schemeClr val="lt1">
                    <a:alpha val="55000"/>
                  </a:schemeClr>
                </a:solidFill>
              </a:endParaRPr>
            </a:p>
          </p:txBody>
        </p:sp>
        <p:sp>
          <p:nvSpPr>
            <p:cNvPr id="10" name="Title 3">
              <a:extLst>
                <a:ext uri="{FF2B5EF4-FFF2-40B4-BE49-F238E27FC236}">
                  <a16:creationId xmlns:a16="http://schemas.microsoft.com/office/drawing/2014/main" id="{BBF58F60-F382-B38E-694D-8CCFCA68866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3024218" y="3072969"/>
              <a:ext cx="6574530" cy="7120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89000"/>
                </a:lnSpc>
                <a:spcBef>
                  <a:spcPct val="0"/>
                </a:spcBef>
                <a:buNone/>
                <a:defRPr sz="4400" b="1" i="0" kern="1200" baseline="0">
                  <a:solidFill>
                    <a:srgbClr val="70C9DC"/>
                  </a:solidFill>
                  <a:latin typeface="Montserrat Black" pitchFamily="2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 spc="2000" dirty="0">
                  <a:solidFill>
                    <a:schemeClr val="bg1">
                      <a:alpha val="75000"/>
                    </a:schemeClr>
                  </a:solidFill>
                </a:rPr>
                <a:t>REFRESH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8D2EEE-F655-5F18-5918-0756AFD7E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104" y="6057000"/>
            <a:ext cx="1181183" cy="65926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439A91D-6082-38B6-0B32-8346D4FA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2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0759F-A61E-A73F-7742-B859DC65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houses with flowers and plants&#10;&#10;AI-generated content may be incorrect.">
            <a:extLst>
              <a:ext uri="{FF2B5EF4-FFF2-40B4-BE49-F238E27FC236}">
                <a16:creationId xmlns:a16="http://schemas.microsoft.com/office/drawing/2014/main" id="{5EF7DB42-5184-6463-1044-EB63ADEA8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678"/>
            <a:ext cx="12192000" cy="6403880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0482AE8A-4384-A893-741F-57BDD41F8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3287" y="6174942"/>
            <a:ext cx="1820548" cy="423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181CE1-EA95-3E25-F097-360EB8ED2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104" y="6057000"/>
            <a:ext cx="1181183" cy="659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258C8E-F924-9840-FD07-3E223DBA07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79" y="622949"/>
            <a:ext cx="11385755" cy="1784691"/>
          </a:xfrm>
        </p:spPr>
        <p:txBody>
          <a:bodyPr/>
          <a:lstStyle/>
          <a:p>
            <a:pPr>
              <a:lnSpc>
                <a:spcPts val="12000"/>
              </a:lnSpc>
            </a:pPr>
            <a:r>
              <a:rPr lang="en-US" sz="12000" b="1" dirty="0">
                <a:solidFill>
                  <a:schemeClr val="bg1"/>
                </a:solidFill>
                <a:latin typeface="Montserrat Black" pitchFamily="2" charset="77"/>
              </a:rPr>
              <a:t>THANK YOU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F6877-F963-377A-91DC-51714B8EB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07209"/>
      </p:ext>
    </p:extLst>
  </p:cSld>
  <p:clrMapOvr>
    <a:masterClrMapping/>
  </p:clrMapOvr>
</p:sld>
</file>

<file path=ppt/theme/theme1.xml><?xml version="1.0" encoding="utf-8"?>
<a:theme xmlns:a="http://schemas.openxmlformats.org/drawingml/2006/main" name="CSG_2025">
  <a:themeElements>
    <a:clrScheme name="CSG Pallet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12B7D3"/>
      </a:accent1>
      <a:accent2>
        <a:srgbClr val="E63473"/>
      </a:accent2>
      <a:accent3>
        <a:srgbClr val="20205F"/>
      </a:accent3>
      <a:accent4>
        <a:srgbClr val="C2DBE7"/>
      </a:accent4>
      <a:accent5>
        <a:srgbClr val="FFEAF6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G_2025" id="{97B34F92-B9EF-0648-BF87-1EA9383795F5}" vid="{F06C7AF5-32AC-BF40-8610-63CB3937C8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277774E9D8E1449C9F0F64D94D1926" ma:contentTypeVersion="15" ma:contentTypeDescription="Create a new document." ma:contentTypeScope="" ma:versionID="fb6efdc73369e681c2249ed8748ecba5">
  <xsd:schema xmlns:xsd="http://www.w3.org/2001/XMLSchema" xmlns:xs="http://www.w3.org/2001/XMLSchema" xmlns:p="http://schemas.microsoft.com/office/2006/metadata/properties" xmlns:ns2="b27e6124-0142-4a7a-9bbf-42f9ac2f7fa4" xmlns:ns3="b920e95e-4b00-4d85-a82a-20b90f5a702f" targetNamespace="http://schemas.microsoft.com/office/2006/metadata/properties" ma:root="true" ma:fieldsID="521adf6d2b2b61a94efd75a348f8d46a" ns2:_="" ns3:_="">
    <xsd:import namespace="b27e6124-0142-4a7a-9bbf-42f9ac2f7fa4"/>
    <xsd:import namespace="b920e95e-4b00-4d85-a82a-20b90f5a702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7e6124-0142-4a7a-9bbf-42f9ac2f7fa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c1fa6fad-c008-4130-ba91-2fca8b28f2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20e95e-4b00-4d85-a82a-20b90f5a702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618ed06-e6d0-43b7-b70f-da01ca4a2f33}" ma:internalName="TaxCatchAll" ma:showField="CatchAllData" ma:web="b920e95e-4b00-4d85-a82a-20b90f5a70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7e6124-0142-4a7a-9bbf-42f9ac2f7fa4">
      <Terms xmlns="http://schemas.microsoft.com/office/infopath/2007/PartnerControls"/>
    </lcf76f155ced4ddcb4097134ff3c332f>
    <TaxCatchAll xmlns="b920e95e-4b00-4d85-a82a-20b90f5a702f" xsi:nil="true"/>
  </documentManagement>
</p:properties>
</file>

<file path=customXml/itemProps1.xml><?xml version="1.0" encoding="utf-8"?>
<ds:datastoreItem xmlns:ds="http://schemas.openxmlformats.org/officeDocument/2006/customXml" ds:itemID="{F3DE7235-18C5-437B-9894-309A5E2A2D18}">
  <ds:schemaRefs>
    <ds:schemaRef ds:uri="b27e6124-0142-4a7a-9bbf-42f9ac2f7fa4"/>
    <ds:schemaRef ds:uri="b920e95e-4b00-4d85-a82a-20b90f5a70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2D5E5FE-8A63-4523-80DA-460A0E326F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35BE2C-2936-48F5-AD9D-74CDFEE6C3B2}">
  <ds:schemaRefs>
    <ds:schemaRef ds:uri="http://purl.org/dc/terms/"/>
    <ds:schemaRef ds:uri="http://schemas.microsoft.com/office/2006/metadata/properties"/>
    <ds:schemaRef ds:uri="b920e95e-4b00-4d85-a82a-20b90f5a702f"/>
    <ds:schemaRef ds:uri="http://purl.org/dc/elements/1.1/"/>
    <ds:schemaRef ds:uri="http://schemas.microsoft.com/office/2006/documentManagement/types"/>
    <ds:schemaRef ds:uri="http://www.w3.org/XML/1998/namespace"/>
    <ds:schemaRef ds:uri="b27e6124-0142-4a7a-9bbf-42f9ac2f7fa4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CSG_2025</Template>
  <TotalTime>22448</TotalTime>
  <Words>661</Words>
  <Application>Microsoft Office PowerPoint</Application>
  <PresentationFormat>Widescreen</PresentationFormat>
  <Paragraphs>121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Arial</vt:lpstr>
      <vt:lpstr>Franklin Gothic Book</vt:lpstr>
      <vt:lpstr>Montserrat</vt:lpstr>
      <vt:lpstr>Montserrat Black</vt:lpstr>
      <vt:lpstr>Wingdings</vt:lpstr>
      <vt:lpstr>CSG_2025</vt:lpstr>
      <vt:lpstr>Affordable housing strategy &amp; Revitalization plan</vt:lpstr>
      <vt:lpstr>Agenda</vt:lpstr>
      <vt:lpstr>Overview</vt:lpstr>
      <vt:lpstr>Strategic Approach</vt:lpstr>
      <vt:lpstr>Strategic Approach</vt:lpstr>
      <vt:lpstr>Redevelopment Project Status</vt:lpstr>
      <vt:lpstr>Willams Delight Homeownership</vt:lpstr>
      <vt:lpstr>Future Vision- Refresh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JILL O'Connell</dc:creator>
  <cp:lastModifiedBy>Monique Walters</cp:lastModifiedBy>
  <cp:revision>86</cp:revision>
  <dcterms:created xsi:type="dcterms:W3CDTF">2024-11-15T23:50:37Z</dcterms:created>
  <dcterms:modified xsi:type="dcterms:W3CDTF">2025-03-27T16:28:44Z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0x01010028277774E9D8E1449C9F0F64D94D1926</vt:lpwstr>
  </property>
  <property fmtid="{D5CDD505-2E9C-101B-9397-08002B2CF9AE}" pid="3" name="MediaServiceImageTags">
    <vt:lpwstr/>
  </property>
</Properties>
</file>