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4964" y="182880"/>
            <a:ext cx="65340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/>
            </a:pPr>
            <a:r>
              <a:rPr sz="2400" b="1" dirty="0">
                <a:solidFill>
                  <a:srgbClr val="002060"/>
                </a:solidFill>
              </a:rPr>
              <a:t>Elect</a:t>
            </a:r>
            <a:r>
              <a:rPr lang="en-US" sz="2400" b="1" dirty="0">
                <a:solidFill>
                  <a:srgbClr val="002060"/>
                </a:solidFill>
              </a:rPr>
              <a:t>ions </a:t>
            </a:r>
            <a:r>
              <a:rPr sz="2400" b="1" dirty="0">
                <a:solidFill>
                  <a:srgbClr val="002060"/>
                </a:solidFill>
              </a:rPr>
              <a:t>Ballot Processing</a:t>
            </a:r>
            <a:r>
              <a:rPr lang="en-US" sz="2400" b="1" dirty="0">
                <a:solidFill>
                  <a:srgbClr val="002060"/>
                </a:solidFill>
              </a:rPr>
              <a:t> – Electronic Tabulation</a:t>
            </a:r>
          </a:p>
          <a:p>
            <a:pPr algn="ctr">
              <a:defRPr sz="2800"/>
            </a:pPr>
            <a:r>
              <a:rPr lang="en-US" sz="2400" b="1" dirty="0">
                <a:solidFill>
                  <a:srgbClr val="002060"/>
                </a:solidFill>
              </a:rPr>
              <a:t>Appendix A</a:t>
            </a:r>
            <a:r>
              <a:rPr sz="24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Oval 2"/>
          <p:cNvSpPr/>
          <p:nvPr/>
        </p:nvSpPr>
        <p:spPr>
          <a:xfrm>
            <a:off x="3331036" y="2334638"/>
            <a:ext cx="2110304" cy="180053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Electronic    Tabulation    </a:t>
            </a:r>
            <a:r>
              <a:rPr dirty="0"/>
              <a:t>Ballot</a:t>
            </a:r>
          </a:p>
          <a:p>
            <a:pPr algn="ctr"/>
            <a:r>
              <a:rPr dirty="0"/>
              <a:t>Processing</a:t>
            </a:r>
          </a:p>
          <a:p>
            <a:pPr algn="ctr"/>
            <a:r>
              <a:rPr dirty="0"/>
              <a:t>Cycle</a:t>
            </a:r>
          </a:p>
        </p:txBody>
      </p:sp>
      <p:sp>
        <p:nvSpPr>
          <p:cNvPr id="15" name="Right Arrow 14"/>
          <p:cNvSpPr/>
          <p:nvPr/>
        </p:nvSpPr>
        <p:spPr>
          <a:xfrm rot="19873524">
            <a:off x="1922128" y="1644289"/>
            <a:ext cx="715547" cy="23367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ight Arrow 22"/>
          <p:cNvSpPr/>
          <p:nvPr/>
        </p:nvSpPr>
        <p:spPr>
          <a:xfrm rot="14194168">
            <a:off x="2134597" y="4406606"/>
            <a:ext cx="774111" cy="2297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ight Arrow 24"/>
          <p:cNvSpPr/>
          <p:nvPr/>
        </p:nvSpPr>
        <p:spPr>
          <a:xfrm rot="8819747">
            <a:off x="5908639" y="4672619"/>
            <a:ext cx="800976" cy="28838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020543-E6A9-F0C1-14CF-664BB956E264}"/>
              </a:ext>
            </a:extLst>
          </p:cNvPr>
          <p:cNvSpPr txBox="1"/>
          <p:nvPr/>
        </p:nvSpPr>
        <p:spPr>
          <a:xfrm>
            <a:off x="680935" y="6024482"/>
            <a:ext cx="7772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Each ballot is tallied collectively — multiple contest vote totals</a:t>
            </a:r>
            <a:endParaRPr lang="en-VI" b="1" dirty="0">
              <a:solidFill>
                <a:srgbClr val="002060"/>
              </a:solidFill>
            </a:endParaRPr>
          </a:p>
        </p:txBody>
      </p:sp>
      <p:sp>
        <p:nvSpPr>
          <p:cNvPr id="20" name="Rounded Rectangle 5">
            <a:extLst>
              <a:ext uri="{FF2B5EF4-FFF2-40B4-BE49-F238E27FC236}">
                <a16:creationId xmlns:a16="http://schemas.microsoft.com/office/drawing/2014/main" id="{645D221A-41B2-794C-EBB0-A8433D7643B1}"/>
              </a:ext>
            </a:extLst>
          </p:cNvPr>
          <p:cNvSpPr/>
          <p:nvPr/>
        </p:nvSpPr>
        <p:spPr>
          <a:xfrm>
            <a:off x="3090437" y="1274593"/>
            <a:ext cx="2760816" cy="896741"/>
          </a:xfrm>
          <a:prstGeom prst="roundRect">
            <a:avLst/>
          </a:prstGeom>
          <a:solidFill>
            <a:srgbClr val="FF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7</a:t>
            </a:r>
            <a:r>
              <a:rPr sz="1600" dirty="0"/>
              <a:t>. Audit </a:t>
            </a:r>
            <a:r>
              <a:rPr lang="en-US" sz="1600" dirty="0"/>
              <a:t>– 30 days after each election</a:t>
            </a:r>
            <a:endParaRPr sz="1600" dirty="0"/>
          </a:p>
        </p:txBody>
      </p:sp>
      <p:sp>
        <p:nvSpPr>
          <p:cNvPr id="24" name="Rounded Rectangle 7">
            <a:extLst>
              <a:ext uri="{FF2B5EF4-FFF2-40B4-BE49-F238E27FC236}">
                <a16:creationId xmlns:a16="http://schemas.microsoft.com/office/drawing/2014/main" id="{1C0278D6-AFF3-193F-F98C-58AD0701E45C}"/>
              </a:ext>
            </a:extLst>
          </p:cNvPr>
          <p:cNvSpPr/>
          <p:nvPr/>
        </p:nvSpPr>
        <p:spPr>
          <a:xfrm>
            <a:off x="543993" y="3248560"/>
            <a:ext cx="2570236" cy="640080"/>
          </a:xfrm>
          <a:prstGeom prst="roundRect">
            <a:avLst/>
          </a:prstGeom>
          <a:solidFill>
            <a:srgbClr val="6600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5</a:t>
            </a:r>
            <a:r>
              <a:rPr sz="1400" dirty="0"/>
              <a:t>. </a:t>
            </a:r>
            <a:r>
              <a:rPr lang="en-US" sz="1600" dirty="0"/>
              <a:t>Elections Official Results</a:t>
            </a:r>
            <a:endParaRPr sz="1600" dirty="0"/>
          </a:p>
        </p:txBody>
      </p:sp>
      <p:sp>
        <p:nvSpPr>
          <p:cNvPr id="33" name="Rounded Rectangle 9">
            <a:extLst>
              <a:ext uri="{FF2B5EF4-FFF2-40B4-BE49-F238E27FC236}">
                <a16:creationId xmlns:a16="http://schemas.microsoft.com/office/drawing/2014/main" id="{12DEE0C3-648B-68AD-FF90-C2017FFFC23E}"/>
              </a:ext>
            </a:extLst>
          </p:cNvPr>
          <p:cNvSpPr/>
          <p:nvPr/>
        </p:nvSpPr>
        <p:spPr>
          <a:xfrm>
            <a:off x="3133683" y="4452546"/>
            <a:ext cx="2659826" cy="704894"/>
          </a:xfrm>
          <a:prstGeom prst="roundRect">
            <a:avLst/>
          </a:prstGeom>
          <a:solidFill>
            <a:srgbClr val="99663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 startAt="4"/>
            </a:pPr>
            <a:r>
              <a:rPr lang="en-US" sz="1600" dirty="0"/>
              <a:t>Absentee &amp; Provisional </a:t>
            </a:r>
          </a:p>
          <a:p>
            <a:r>
              <a:rPr lang="en-US" sz="1600" dirty="0"/>
              <a:t>       Ballots Tabulated</a:t>
            </a:r>
            <a:endParaRPr sz="1600" dirty="0"/>
          </a:p>
        </p:txBody>
      </p:sp>
      <p:sp>
        <p:nvSpPr>
          <p:cNvPr id="34" name="Rounded Rectangle 8">
            <a:extLst>
              <a:ext uri="{FF2B5EF4-FFF2-40B4-BE49-F238E27FC236}">
                <a16:creationId xmlns:a16="http://schemas.microsoft.com/office/drawing/2014/main" id="{551A2056-759F-CF23-F87B-D75CE3574D1A}"/>
              </a:ext>
            </a:extLst>
          </p:cNvPr>
          <p:cNvSpPr/>
          <p:nvPr/>
        </p:nvSpPr>
        <p:spPr>
          <a:xfrm>
            <a:off x="5882037" y="2035760"/>
            <a:ext cx="2792012" cy="713804"/>
          </a:xfrm>
          <a:prstGeom prst="roundRect">
            <a:avLst/>
          </a:prstGeom>
          <a:solidFill>
            <a:srgbClr val="99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1</a:t>
            </a:r>
            <a:r>
              <a:rPr sz="1600" dirty="0"/>
              <a:t>.</a:t>
            </a:r>
            <a:r>
              <a:rPr lang="en-US" sz="1600" dirty="0"/>
              <a:t> Ballot &amp; Activation Card fed into the DS200</a:t>
            </a:r>
            <a:endParaRPr sz="1600" dirty="0"/>
          </a:p>
        </p:txBody>
      </p:sp>
      <p:sp>
        <p:nvSpPr>
          <p:cNvPr id="35" name="Rounded Rectangle 11">
            <a:extLst>
              <a:ext uri="{FF2B5EF4-FFF2-40B4-BE49-F238E27FC236}">
                <a16:creationId xmlns:a16="http://schemas.microsoft.com/office/drawing/2014/main" id="{CC353B35-1EA3-9FDB-0A24-1FF6E6D1F605}"/>
              </a:ext>
            </a:extLst>
          </p:cNvPr>
          <p:cNvSpPr/>
          <p:nvPr/>
        </p:nvSpPr>
        <p:spPr>
          <a:xfrm>
            <a:off x="5940181" y="3775986"/>
            <a:ext cx="2659826" cy="739140"/>
          </a:xfrm>
          <a:prstGeom prst="roundRect">
            <a:avLst/>
          </a:prstGeom>
          <a:solidFill>
            <a:srgbClr val="00663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600" dirty="0"/>
              <a:t>3. </a:t>
            </a:r>
            <a:r>
              <a:rPr lang="en-US" sz="1600" dirty="0"/>
              <a:t> Election Unofficial Results</a:t>
            </a:r>
            <a:endParaRPr sz="1600" dirty="0"/>
          </a:p>
        </p:txBody>
      </p:sp>
      <p:sp>
        <p:nvSpPr>
          <p:cNvPr id="36" name="Rounded Rectangle 10">
            <a:extLst>
              <a:ext uri="{FF2B5EF4-FFF2-40B4-BE49-F238E27FC236}">
                <a16:creationId xmlns:a16="http://schemas.microsoft.com/office/drawing/2014/main" id="{A757F96F-72B4-7443-AB17-217E26F5A279}"/>
              </a:ext>
            </a:extLst>
          </p:cNvPr>
          <p:cNvSpPr/>
          <p:nvPr/>
        </p:nvSpPr>
        <p:spPr>
          <a:xfrm>
            <a:off x="639956" y="2250539"/>
            <a:ext cx="2570236" cy="722750"/>
          </a:xfrm>
          <a:prstGeom prst="roundRect">
            <a:avLst/>
          </a:prstGeom>
          <a:solidFill>
            <a:srgbClr val="FFCC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 6. Certification within </a:t>
            </a:r>
          </a:p>
          <a:p>
            <a:r>
              <a:rPr lang="en-US" sz="1600" dirty="0"/>
              <a:t>        15 days</a:t>
            </a:r>
            <a:endParaRPr sz="1600" dirty="0"/>
          </a:p>
        </p:txBody>
      </p:sp>
      <p:sp>
        <p:nvSpPr>
          <p:cNvPr id="39" name="Rounded Rectangle 13">
            <a:extLst>
              <a:ext uri="{FF2B5EF4-FFF2-40B4-BE49-F238E27FC236}">
                <a16:creationId xmlns:a16="http://schemas.microsoft.com/office/drawing/2014/main" id="{A601E0B3-4D91-186B-CDDF-2A9F3114AA50}"/>
              </a:ext>
            </a:extLst>
          </p:cNvPr>
          <p:cNvSpPr/>
          <p:nvPr/>
        </p:nvSpPr>
        <p:spPr>
          <a:xfrm>
            <a:off x="5894722" y="2862726"/>
            <a:ext cx="2792012" cy="771668"/>
          </a:xfrm>
          <a:prstGeom prst="roundRect">
            <a:avLst/>
          </a:prstGeom>
          <a:solidFill>
            <a:srgbClr val="40404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  2. Tabulation – Collectively</a:t>
            </a:r>
          </a:p>
          <a:p>
            <a:r>
              <a:rPr lang="en-US" sz="1600" dirty="0"/>
              <a:t>       at each Voting Center</a:t>
            </a:r>
            <a:endParaRPr sz="1600" dirty="0"/>
          </a:p>
        </p:txBody>
      </p:sp>
      <p:sp>
        <p:nvSpPr>
          <p:cNvPr id="40" name="Right Arrow 24">
            <a:extLst>
              <a:ext uri="{FF2B5EF4-FFF2-40B4-BE49-F238E27FC236}">
                <a16:creationId xmlns:a16="http://schemas.microsoft.com/office/drawing/2014/main" id="{BC0143BD-0736-5C9B-7A5D-62D7018724BA}"/>
              </a:ext>
            </a:extLst>
          </p:cNvPr>
          <p:cNvSpPr/>
          <p:nvPr/>
        </p:nvSpPr>
        <p:spPr>
          <a:xfrm rot="1049134">
            <a:off x="6190318" y="1581562"/>
            <a:ext cx="743704" cy="28280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A3A06-1042-AE71-29DA-DCEEEC803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AB02AD-6866-5294-3D5F-2105F8D22400}"/>
              </a:ext>
            </a:extLst>
          </p:cNvPr>
          <p:cNvSpPr txBox="1"/>
          <p:nvPr/>
        </p:nvSpPr>
        <p:spPr>
          <a:xfrm>
            <a:off x="1717026" y="182880"/>
            <a:ext cx="570996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/>
            </a:pPr>
            <a:r>
              <a:rPr sz="2400" b="1" dirty="0">
                <a:solidFill>
                  <a:srgbClr val="002060"/>
                </a:solidFill>
              </a:rPr>
              <a:t>Election Ballot Processing</a:t>
            </a:r>
            <a:r>
              <a:rPr lang="en-US" sz="2400" b="1" dirty="0">
                <a:solidFill>
                  <a:srgbClr val="002060"/>
                </a:solidFill>
              </a:rPr>
              <a:t>  - Hand Counting</a:t>
            </a:r>
            <a:r>
              <a:rPr sz="24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59378C2-B3F2-2594-005E-DAD0D368607E}"/>
              </a:ext>
            </a:extLst>
          </p:cNvPr>
          <p:cNvSpPr/>
          <p:nvPr/>
        </p:nvSpPr>
        <p:spPr>
          <a:xfrm>
            <a:off x="3478460" y="2370271"/>
            <a:ext cx="2103120" cy="187098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Hand     Counting    </a:t>
            </a:r>
            <a:r>
              <a:rPr dirty="0"/>
              <a:t>Ballot</a:t>
            </a:r>
          </a:p>
          <a:p>
            <a:pPr algn="ctr"/>
            <a:r>
              <a:rPr dirty="0"/>
              <a:t>Processing</a:t>
            </a:r>
          </a:p>
          <a:p>
            <a:pPr algn="ctr"/>
            <a:r>
              <a:rPr dirty="0"/>
              <a:t>Cycle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BE0FBCA-7BE0-C7B1-B21B-C462AF761EDF}"/>
              </a:ext>
            </a:extLst>
          </p:cNvPr>
          <p:cNvSpPr/>
          <p:nvPr/>
        </p:nvSpPr>
        <p:spPr>
          <a:xfrm>
            <a:off x="3578971" y="915602"/>
            <a:ext cx="2103120" cy="640079"/>
          </a:xfrm>
          <a:prstGeom prst="roundRect">
            <a:avLst/>
          </a:prstGeom>
          <a:solidFill>
            <a:srgbClr val="0066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/>
            </a:pPr>
            <a:r>
              <a:rPr lang="en-US" sz="1600" dirty="0"/>
              <a:t>11. </a:t>
            </a:r>
            <a:r>
              <a:rPr sz="1600" dirty="0"/>
              <a:t>Certification</a:t>
            </a:r>
          </a:p>
        </p:txBody>
      </p:sp>
      <p:sp>
        <p:nvSpPr>
          <p:cNvPr id="15" name="Right Arrow 14">
            <a:extLst>
              <a:ext uri="{FF2B5EF4-FFF2-40B4-BE49-F238E27FC236}">
                <a16:creationId xmlns:a16="http://schemas.microsoft.com/office/drawing/2014/main" id="{BFCEB9BB-872C-A9F0-2910-0F8E9868DB7E}"/>
              </a:ext>
            </a:extLst>
          </p:cNvPr>
          <p:cNvSpPr/>
          <p:nvPr/>
        </p:nvSpPr>
        <p:spPr>
          <a:xfrm rot="20813912">
            <a:off x="2392219" y="1066219"/>
            <a:ext cx="715547" cy="30636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id="{E6AAB4E1-A9AB-3592-1FDA-26BFC5F042DA}"/>
              </a:ext>
            </a:extLst>
          </p:cNvPr>
          <p:cNvSpPr/>
          <p:nvPr/>
        </p:nvSpPr>
        <p:spPr>
          <a:xfrm rot="14194168">
            <a:off x="1526302" y="4806447"/>
            <a:ext cx="734053" cy="3274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22D405ED-EC0B-BDC3-A490-CDA06CEED2FE}"/>
              </a:ext>
            </a:extLst>
          </p:cNvPr>
          <p:cNvSpPr/>
          <p:nvPr/>
        </p:nvSpPr>
        <p:spPr>
          <a:xfrm rot="8819747">
            <a:off x="7535337" y="4695213"/>
            <a:ext cx="800976" cy="3611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41AB31-C764-F8B5-DCBB-E8C4B34B3F41}"/>
              </a:ext>
            </a:extLst>
          </p:cNvPr>
          <p:cNvSpPr txBox="1"/>
          <p:nvPr/>
        </p:nvSpPr>
        <p:spPr>
          <a:xfrm>
            <a:off x="680935" y="6024482"/>
            <a:ext cx="7772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Each contest is tallied independently — one ballot produces multiple vote totals</a:t>
            </a:r>
            <a:endParaRPr lang="en-VI" b="1" dirty="0">
              <a:solidFill>
                <a:srgbClr val="002060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C617AD5-57B0-0D77-C2F7-69C358212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22" y="1522166"/>
            <a:ext cx="2285584" cy="737680"/>
          </a:xfrm>
          <a:prstGeom prst="rect">
            <a:avLst/>
          </a:prstGeom>
        </p:spPr>
      </p:pic>
      <p:sp>
        <p:nvSpPr>
          <p:cNvPr id="20" name="Rounded Rectangle 5">
            <a:extLst>
              <a:ext uri="{FF2B5EF4-FFF2-40B4-BE49-F238E27FC236}">
                <a16:creationId xmlns:a16="http://schemas.microsoft.com/office/drawing/2014/main" id="{39E90ECD-5C85-78DB-1F77-64D22C6236E6}"/>
              </a:ext>
            </a:extLst>
          </p:cNvPr>
          <p:cNvSpPr/>
          <p:nvPr/>
        </p:nvSpPr>
        <p:spPr>
          <a:xfrm>
            <a:off x="1074776" y="2372599"/>
            <a:ext cx="2138270" cy="640080"/>
          </a:xfrm>
          <a:prstGeom prst="roundRect">
            <a:avLst/>
          </a:prstGeom>
          <a:solidFill>
            <a:srgbClr val="FF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600" dirty="0"/>
              <a:t>9. Audit &amp; Verify</a:t>
            </a:r>
          </a:p>
        </p:txBody>
      </p:sp>
      <p:sp>
        <p:nvSpPr>
          <p:cNvPr id="21" name="Rounded Rectangle 6">
            <a:extLst>
              <a:ext uri="{FF2B5EF4-FFF2-40B4-BE49-F238E27FC236}">
                <a16:creationId xmlns:a16="http://schemas.microsoft.com/office/drawing/2014/main" id="{2182677B-BE56-C507-485B-1D9EF7816B01}"/>
              </a:ext>
            </a:extLst>
          </p:cNvPr>
          <p:cNvSpPr/>
          <p:nvPr/>
        </p:nvSpPr>
        <p:spPr>
          <a:xfrm>
            <a:off x="994906" y="3198515"/>
            <a:ext cx="2138270" cy="640080"/>
          </a:xfrm>
          <a:prstGeom prst="roundRect">
            <a:avLst/>
          </a:prstGeom>
          <a:solidFill>
            <a:srgbClr val="CC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600" dirty="0"/>
              <a:t>8. Reconciliation</a:t>
            </a:r>
          </a:p>
        </p:txBody>
      </p:sp>
      <p:sp>
        <p:nvSpPr>
          <p:cNvPr id="24" name="Rounded Rectangle 7">
            <a:extLst>
              <a:ext uri="{FF2B5EF4-FFF2-40B4-BE49-F238E27FC236}">
                <a16:creationId xmlns:a16="http://schemas.microsoft.com/office/drawing/2014/main" id="{EF4068D6-7D40-BB93-63F2-12F31EFBC0B3}"/>
              </a:ext>
            </a:extLst>
          </p:cNvPr>
          <p:cNvSpPr/>
          <p:nvPr/>
        </p:nvSpPr>
        <p:spPr>
          <a:xfrm>
            <a:off x="922416" y="3941620"/>
            <a:ext cx="2210760" cy="640080"/>
          </a:xfrm>
          <a:prstGeom prst="roundRect">
            <a:avLst/>
          </a:prstGeom>
          <a:solidFill>
            <a:srgbClr val="6600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400" dirty="0"/>
              <a:t>7. </a:t>
            </a:r>
            <a:r>
              <a:rPr sz="1600" dirty="0"/>
              <a:t>Precinct Results</a:t>
            </a:r>
          </a:p>
        </p:txBody>
      </p:sp>
      <p:sp>
        <p:nvSpPr>
          <p:cNvPr id="33" name="Rounded Rectangle 9">
            <a:extLst>
              <a:ext uri="{FF2B5EF4-FFF2-40B4-BE49-F238E27FC236}">
                <a16:creationId xmlns:a16="http://schemas.microsoft.com/office/drawing/2014/main" id="{22C1D4A0-CF0D-DEC7-8F69-7C50252CF341}"/>
              </a:ext>
            </a:extLst>
          </p:cNvPr>
          <p:cNvSpPr/>
          <p:nvPr/>
        </p:nvSpPr>
        <p:spPr>
          <a:xfrm>
            <a:off x="2243893" y="5030126"/>
            <a:ext cx="2401047" cy="640080"/>
          </a:xfrm>
          <a:prstGeom prst="roundRect">
            <a:avLst/>
          </a:prstGeom>
          <a:solidFill>
            <a:srgbClr val="99663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6. Independent Talliers</a:t>
            </a:r>
            <a:endParaRPr sz="1600" dirty="0"/>
          </a:p>
        </p:txBody>
      </p:sp>
      <p:sp>
        <p:nvSpPr>
          <p:cNvPr id="34" name="Rounded Rectangle 8">
            <a:extLst>
              <a:ext uri="{FF2B5EF4-FFF2-40B4-BE49-F238E27FC236}">
                <a16:creationId xmlns:a16="http://schemas.microsoft.com/office/drawing/2014/main" id="{BF02313C-AB84-B32D-A73C-05D1EEFB0B60}"/>
              </a:ext>
            </a:extLst>
          </p:cNvPr>
          <p:cNvSpPr/>
          <p:nvPr/>
        </p:nvSpPr>
        <p:spPr>
          <a:xfrm>
            <a:off x="5815214" y="1480674"/>
            <a:ext cx="2792012" cy="713804"/>
          </a:xfrm>
          <a:prstGeom prst="roundRect">
            <a:avLst/>
          </a:prstGeom>
          <a:solidFill>
            <a:srgbClr val="99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1</a:t>
            </a:r>
            <a:r>
              <a:rPr sz="1600" dirty="0"/>
              <a:t>.</a:t>
            </a:r>
            <a:r>
              <a:rPr lang="en-US" sz="1600" dirty="0"/>
              <a:t> Ballot Collected and  Secure</a:t>
            </a:r>
            <a:endParaRPr sz="1600" dirty="0"/>
          </a:p>
        </p:txBody>
      </p:sp>
      <p:sp>
        <p:nvSpPr>
          <p:cNvPr id="35" name="Rounded Rectangle 11">
            <a:extLst>
              <a:ext uri="{FF2B5EF4-FFF2-40B4-BE49-F238E27FC236}">
                <a16:creationId xmlns:a16="http://schemas.microsoft.com/office/drawing/2014/main" id="{D13FC90B-4DF7-09BF-2275-5A64F8DC9AB7}"/>
              </a:ext>
            </a:extLst>
          </p:cNvPr>
          <p:cNvSpPr/>
          <p:nvPr/>
        </p:nvSpPr>
        <p:spPr>
          <a:xfrm>
            <a:off x="5957461" y="3148259"/>
            <a:ext cx="2511453" cy="610618"/>
          </a:xfrm>
          <a:prstGeom prst="roundRect">
            <a:avLst/>
          </a:prstGeom>
          <a:solidFill>
            <a:srgbClr val="00663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      </a:t>
            </a:r>
            <a:r>
              <a:rPr sz="1600" dirty="0"/>
              <a:t>3. Review / Adjudication</a:t>
            </a:r>
          </a:p>
        </p:txBody>
      </p:sp>
      <p:sp>
        <p:nvSpPr>
          <p:cNvPr id="36" name="Rounded Rectangle 10">
            <a:extLst>
              <a:ext uri="{FF2B5EF4-FFF2-40B4-BE49-F238E27FC236}">
                <a16:creationId xmlns:a16="http://schemas.microsoft.com/office/drawing/2014/main" id="{F659C70F-4209-4294-59CC-D19A40BFB95D}"/>
              </a:ext>
            </a:extLst>
          </p:cNvPr>
          <p:cNvSpPr/>
          <p:nvPr/>
        </p:nvSpPr>
        <p:spPr>
          <a:xfrm>
            <a:off x="4903866" y="5000289"/>
            <a:ext cx="2597746" cy="655667"/>
          </a:xfrm>
          <a:prstGeom prst="roundRect">
            <a:avLst/>
          </a:prstGeom>
          <a:solidFill>
            <a:srgbClr val="FFCC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        5. Split into nine (9) Contests </a:t>
            </a:r>
            <a:endParaRPr sz="1400" dirty="0"/>
          </a:p>
        </p:txBody>
      </p:sp>
      <p:sp>
        <p:nvSpPr>
          <p:cNvPr id="38" name="Rounded Rectangle 12">
            <a:extLst>
              <a:ext uri="{FF2B5EF4-FFF2-40B4-BE49-F238E27FC236}">
                <a16:creationId xmlns:a16="http://schemas.microsoft.com/office/drawing/2014/main" id="{7D73E59A-DAB5-6BCB-A153-9850DF38AEB5}"/>
              </a:ext>
            </a:extLst>
          </p:cNvPr>
          <p:cNvSpPr/>
          <p:nvPr/>
        </p:nvSpPr>
        <p:spPr>
          <a:xfrm>
            <a:off x="6024144" y="3887625"/>
            <a:ext cx="2495875" cy="640080"/>
          </a:xfrm>
          <a:prstGeom prst="roundRect">
            <a:avLst/>
          </a:prstGeom>
          <a:solidFill>
            <a:srgbClr val="0099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     4.  Hand Counting </a:t>
            </a:r>
            <a:endParaRPr sz="1600" dirty="0"/>
          </a:p>
        </p:txBody>
      </p:sp>
      <p:sp>
        <p:nvSpPr>
          <p:cNvPr id="39" name="Rounded Rectangle 13">
            <a:extLst>
              <a:ext uri="{FF2B5EF4-FFF2-40B4-BE49-F238E27FC236}">
                <a16:creationId xmlns:a16="http://schemas.microsoft.com/office/drawing/2014/main" id="{EB568707-5E32-D3A1-4391-5125F2E79472}"/>
              </a:ext>
            </a:extLst>
          </p:cNvPr>
          <p:cNvSpPr/>
          <p:nvPr/>
        </p:nvSpPr>
        <p:spPr>
          <a:xfrm>
            <a:off x="5944274" y="2331156"/>
            <a:ext cx="2495874" cy="640080"/>
          </a:xfrm>
          <a:prstGeom prst="roundRect">
            <a:avLst/>
          </a:prstGeom>
          <a:solidFill>
            <a:srgbClr val="40404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          2. Sorting</a:t>
            </a:r>
            <a:endParaRPr sz="1600" dirty="0"/>
          </a:p>
        </p:txBody>
      </p:sp>
      <p:sp>
        <p:nvSpPr>
          <p:cNvPr id="40" name="Right Arrow 24">
            <a:extLst>
              <a:ext uri="{FF2B5EF4-FFF2-40B4-BE49-F238E27FC236}">
                <a16:creationId xmlns:a16="http://schemas.microsoft.com/office/drawing/2014/main" id="{111195D6-BD0B-589A-6376-25CFB0C5C76A}"/>
              </a:ext>
            </a:extLst>
          </p:cNvPr>
          <p:cNvSpPr/>
          <p:nvPr/>
        </p:nvSpPr>
        <p:spPr>
          <a:xfrm rot="1883562">
            <a:off x="6265911" y="1077659"/>
            <a:ext cx="743704" cy="3611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3915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100" y="244652"/>
            <a:ext cx="513525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/>
            </a:pPr>
            <a:r>
              <a:rPr lang="en-US" sz="2400" b="1" dirty="0">
                <a:solidFill>
                  <a:srgbClr val="002060"/>
                </a:solidFill>
              </a:rPr>
              <a:t>One (1)</a:t>
            </a:r>
            <a:r>
              <a:rPr sz="2400" b="1" dirty="0">
                <a:solidFill>
                  <a:srgbClr val="002060"/>
                </a:solidFill>
              </a:rPr>
              <a:t> Ballot → </a:t>
            </a:r>
            <a:r>
              <a:rPr lang="en-US" sz="2400" b="1" dirty="0">
                <a:solidFill>
                  <a:srgbClr val="002060"/>
                </a:solidFill>
              </a:rPr>
              <a:t>Nine (9)</a:t>
            </a:r>
            <a:r>
              <a:rPr sz="2400" b="1" dirty="0">
                <a:solidFill>
                  <a:srgbClr val="002060"/>
                </a:solidFill>
              </a:rPr>
              <a:t> Tally Streams</a:t>
            </a:r>
          </a:p>
        </p:txBody>
      </p:sp>
      <p:sp>
        <p:nvSpPr>
          <p:cNvPr id="3" name="Rectangle 2"/>
          <p:cNvSpPr/>
          <p:nvPr/>
        </p:nvSpPr>
        <p:spPr>
          <a:xfrm>
            <a:off x="2538920" y="3374770"/>
            <a:ext cx="2033080" cy="6575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One (</a:t>
            </a:r>
            <a:r>
              <a:rPr dirty="0"/>
              <a:t>1</a:t>
            </a:r>
            <a:r>
              <a:rPr lang="en-US" dirty="0"/>
              <a:t>)</a:t>
            </a:r>
            <a:r>
              <a:rPr dirty="0"/>
              <a:t> BALLOT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943600" y="719931"/>
            <a:ext cx="2286000" cy="49472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Governor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029200" y="818496"/>
            <a:ext cx="914400" cy="2743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5943600" y="1289310"/>
            <a:ext cx="2286000" cy="62412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Delegate to Congress</a:t>
            </a:r>
            <a:endParaRPr dirty="0"/>
          </a:p>
        </p:txBody>
      </p:sp>
      <p:sp>
        <p:nvSpPr>
          <p:cNvPr id="7" name="Right Arrow 6"/>
          <p:cNvSpPr/>
          <p:nvPr/>
        </p:nvSpPr>
        <p:spPr>
          <a:xfrm>
            <a:off x="5029200" y="1488978"/>
            <a:ext cx="914400" cy="24838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5943600" y="1988083"/>
            <a:ext cx="2286000" cy="58585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Senator At Large</a:t>
            </a:r>
            <a:endParaRPr dirty="0"/>
          </a:p>
        </p:txBody>
      </p:sp>
      <p:sp>
        <p:nvSpPr>
          <p:cNvPr id="9" name="Right Arrow 8"/>
          <p:cNvSpPr/>
          <p:nvPr/>
        </p:nvSpPr>
        <p:spPr>
          <a:xfrm>
            <a:off x="5029200" y="2148840"/>
            <a:ext cx="914400" cy="2743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5943600" y="2665374"/>
            <a:ext cx="2286000" cy="60604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District Senators (7)</a:t>
            </a:r>
            <a:endParaRPr dirty="0"/>
          </a:p>
        </p:txBody>
      </p:sp>
      <p:sp>
        <p:nvSpPr>
          <p:cNvPr id="11" name="Right Arrow 10"/>
          <p:cNvSpPr/>
          <p:nvPr/>
        </p:nvSpPr>
        <p:spPr>
          <a:xfrm>
            <a:off x="5009745" y="3504884"/>
            <a:ext cx="914400" cy="2743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5943600" y="3374770"/>
            <a:ext cx="2286000" cy="5114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Board of Education at Large</a:t>
            </a:r>
            <a:endParaRPr dirty="0"/>
          </a:p>
        </p:txBody>
      </p:sp>
      <p:sp>
        <p:nvSpPr>
          <p:cNvPr id="13" name="Right Arrow 12"/>
          <p:cNvSpPr/>
          <p:nvPr/>
        </p:nvSpPr>
        <p:spPr>
          <a:xfrm>
            <a:off x="5029200" y="4193271"/>
            <a:ext cx="914400" cy="2743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5943600" y="4700650"/>
            <a:ext cx="2286000" cy="5728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Board</a:t>
            </a:r>
            <a:r>
              <a:rPr lang="en-US" dirty="0"/>
              <a:t> of Elections (3)</a:t>
            </a:r>
            <a:endParaRPr dirty="0"/>
          </a:p>
        </p:txBody>
      </p:sp>
      <p:sp>
        <p:nvSpPr>
          <p:cNvPr id="15" name="Right Arrow 14"/>
          <p:cNvSpPr/>
          <p:nvPr/>
        </p:nvSpPr>
        <p:spPr>
          <a:xfrm>
            <a:off x="4956243" y="4868861"/>
            <a:ext cx="914400" cy="2743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5943600" y="5369022"/>
            <a:ext cx="2286000" cy="5728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Board of Elections (1)   </a:t>
            </a:r>
          </a:p>
          <a:p>
            <a:r>
              <a:rPr lang="en-US" dirty="0"/>
              <a:t>              STJ</a:t>
            </a:r>
            <a:endParaRPr dirty="0"/>
          </a:p>
        </p:txBody>
      </p:sp>
      <p:sp>
        <p:nvSpPr>
          <p:cNvPr id="17" name="Right Arrow 16"/>
          <p:cNvSpPr/>
          <p:nvPr/>
        </p:nvSpPr>
        <p:spPr>
          <a:xfrm>
            <a:off x="4956243" y="6148527"/>
            <a:ext cx="914400" cy="2743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5">
            <a:extLst>
              <a:ext uri="{FF2B5EF4-FFF2-40B4-BE49-F238E27FC236}">
                <a16:creationId xmlns:a16="http://schemas.microsoft.com/office/drawing/2014/main" id="{BC4F3743-2198-F28D-A1E3-6B650D0203F4}"/>
              </a:ext>
            </a:extLst>
          </p:cNvPr>
          <p:cNvSpPr/>
          <p:nvPr/>
        </p:nvSpPr>
        <p:spPr>
          <a:xfrm>
            <a:off x="5943600" y="6035040"/>
            <a:ext cx="2286000" cy="4649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Referendum</a:t>
            </a:r>
          </a:p>
        </p:txBody>
      </p:sp>
      <p:sp>
        <p:nvSpPr>
          <p:cNvPr id="19" name="Right Arrow 16">
            <a:extLst>
              <a:ext uri="{FF2B5EF4-FFF2-40B4-BE49-F238E27FC236}">
                <a16:creationId xmlns:a16="http://schemas.microsoft.com/office/drawing/2014/main" id="{975994AE-10CF-2E9E-E5AA-45700B93334B}"/>
              </a:ext>
            </a:extLst>
          </p:cNvPr>
          <p:cNvSpPr/>
          <p:nvPr/>
        </p:nvSpPr>
        <p:spPr>
          <a:xfrm>
            <a:off x="4992722" y="5544451"/>
            <a:ext cx="914400" cy="28664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ight Arrow 16">
            <a:extLst>
              <a:ext uri="{FF2B5EF4-FFF2-40B4-BE49-F238E27FC236}">
                <a16:creationId xmlns:a16="http://schemas.microsoft.com/office/drawing/2014/main" id="{50A30E92-AB41-613D-0E0C-196DAAECC3C2}"/>
              </a:ext>
            </a:extLst>
          </p:cNvPr>
          <p:cNvSpPr/>
          <p:nvPr/>
        </p:nvSpPr>
        <p:spPr>
          <a:xfrm>
            <a:off x="4956243" y="5602080"/>
            <a:ext cx="914400" cy="4571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ight Arrow 16">
            <a:extLst>
              <a:ext uri="{FF2B5EF4-FFF2-40B4-BE49-F238E27FC236}">
                <a16:creationId xmlns:a16="http://schemas.microsoft.com/office/drawing/2014/main" id="{7F355DC4-2542-41BA-E318-44663BC37DB6}"/>
              </a:ext>
            </a:extLst>
          </p:cNvPr>
          <p:cNvSpPr/>
          <p:nvPr/>
        </p:nvSpPr>
        <p:spPr>
          <a:xfrm flipV="1">
            <a:off x="5053519" y="2854642"/>
            <a:ext cx="914400" cy="26304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15">
            <a:extLst>
              <a:ext uri="{FF2B5EF4-FFF2-40B4-BE49-F238E27FC236}">
                <a16:creationId xmlns:a16="http://schemas.microsoft.com/office/drawing/2014/main" id="{2C8F486B-9353-D2C1-B6DD-692C4C235B89}"/>
              </a:ext>
            </a:extLst>
          </p:cNvPr>
          <p:cNvSpPr/>
          <p:nvPr/>
        </p:nvSpPr>
        <p:spPr>
          <a:xfrm>
            <a:off x="5967919" y="4032278"/>
            <a:ext cx="2286000" cy="5728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Board of Education          </a:t>
            </a:r>
          </a:p>
          <a:p>
            <a:r>
              <a:rPr lang="en-US" dirty="0"/>
              <a:t>            (2)</a:t>
            </a:r>
            <a:endParaRPr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46A5C39-325D-0164-D348-65984C77022E}"/>
              </a:ext>
            </a:extLst>
          </p:cNvPr>
          <p:cNvSpPr txBox="1"/>
          <p:nvPr/>
        </p:nvSpPr>
        <p:spPr>
          <a:xfrm>
            <a:off x="914400" y="6101021"/>
            <a:ext cx="3533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Can be more than one Referendum</a:t>
            </a:r>
            <a:endParaRPr lang="en-VI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215</Words>
  <Application>Microsoft Office PowerPoint</Application>
  <PresentationFormat>On-screen Show (4:3)</PresentationFormat>
  <Paragraphs>45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Caroline Fawkes</dc:creator>
  <cp:keywords/>
  <dc:description>generated using python-pptx</dc:description>
  <cp:lastModifiedBy>Caroline Fawkes</cp:lastModifiedBy>
  <cp:revision>14</cp:revision>
  <dcterms:created xsi:type="dcterms:W3CDTF">2013-01-27T09:14:16Z</dcterms:created>
  <dcterms:modified xsi:type="dcterms:W3CDTF">2026-05-04T01:48:16Z</dcterms:modified>
  <cp:category/>
</cp:coreProperties>
</file>