
<file path=[Content_Types].xml><?xml version="1.0" encoding="utf-8"?>
<Types xmlns="http://schemas.openxmlformats.org/package/2006/content-types">
  <Default Extension="emf" ContentType="image/x-emf"/>
  <Default Extension="jpeg" ContentType="image/jpeg"/>
  <Default Extension="jpg" ContentType="image/jp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media/image24.jpg" ContentType="image/jpeg"/>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63"/>
  </p:notesMasterIdLst>
  <p:sldIdLst>
    <p:sldId id="256" r:id="rId5"/>
    <p:sldId id="258" r:id="rId6"/>
    <p:sldId id="257" r:id="rId7"/>
    <p:sldId id="315" r:id="rId8"/>
    <p:sldId id="260" r:id="rId9"/>
    <p:sldId id="263" r:id="rId10"/>
    <p:sldId id="298" r:id="rId11"/>
    <p:sldId id="324" r:id="rId12"/>
    <p:sldId id="318" r:id="rId13"/>
    <p:sldId id="266" r:id="rId14"/>
    <p:sldId id="271" r:id="rId15"/>
    <p:sldId id="272" r:id="rId16"/>
    <p:sldId id="268" r:id="rId17"/>
    <p:sldId id="294" r:id="rId18"/>
    <p:sldId id="269" r:id="rId19"/>
    <p:sldId id="287" r:id="rId20"/>
    <p:sldId id="319" r:id="rId21"/>
    <p:sldId id="296" r:id="rId22"/>
    <p:sldId id="303" r:id="rId23"/>
    <p:sldId id="286" r:id="rId24"/>
    <p:sldId id="264" r:id="rId25"/>
    <p:sldId id="265" r:id="rId26"/>
    <p:sldId id="288" r:id="rId27"/>
    <p:sldId id="302" r:id="rId28"/>
    <p:sldId id="270" r:id="rId29"/>
    <p:sldId id="295" r:id="rId30"/>
    <p:sldId id="304" r:id="rId31"/>
    <p:sldId id="305" r:id="rId32"/>
    <p:sldId id="267" r:id="rId33"/>
    <p:sldId id="273" r:id="rId34"/>
    <p:sldId id="277" r:id="rId35"/>
    <p:sldId id="278" r:id="rId36"/>
    <p:sldId id="280" r:id="rId37"/>
    <p:sldId id="282" r:id="rId38"/>
    <p:sldId id="279" r:id="rId39"/>
    <p:sldId id="306" r:id="rId40"/>
    <p:sldId id="307" r:id="rId41"/>
    <p:sldId id="308" r:id="rId42"/>
    <p:sldId id="291" r:id="rId43"/>
    <p:sldId id="285" r:id="rId44"/>
    <p:sldId id="311" r:id="rId45"/>
    <p:sldId id="312" r:id="rId46"/>
    <p:sldId id="329" r:id="rId47"/>
    <p:sldId id="331" r:id="rId48"/>
    <p:sldId id="330" r:id="rId49"/>
    <p:sldId id="290" r:id="rId50"/>
    <p:sldId id="332" r:id="rId51"/>
    <p:sldId id="274" r:id="rId52"/>
    <p:sldId id="314" r:id="rId53"/>
    <p:sldId id="309" r:id="rId54"/>
    <p:sldId id="323" r:id="rId55"/>
    <p:sldId id="328" r:id="rId56"/>
    <p:sldId id="316" r:id="rId57"/>
    <p:sldId id="317" r:id="rId58"/>
    <p:sldId id="301" r:id="rId59"/>
    <p:sldId id="322" r:id="rId60"/>
    <p:sldId id="292" r:id="rId61"/>
    <p:sldId id="293" r:id="rId62"/>
  </p:sldIdLst>
  <p:sldSz cx="18288000" cy="10287000"/>
  <p:notesSz cx="18288000" cy="10287000"/>
  <p:defaultTextStyle>
    <a:defPPr>
      <a:defRPr kern="0"/>
    </a:def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DBE0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7F99BBC-F784-422E-9726-859E3F35CAD8}" v="6942" dt="2026-04-24T15:37:26.551"/>
    <p1510:client id="{627A635B-58AE-3D2A-4E3F-434818B34F89}" v="2" dt="2026-04-24T12:26:19.784"/>
    <p1510:client id="{EBBC41D6-11FF-4ACD-9430-1E0C30821FC4}" v="1233" dt="2026-04-24T15:37:29.904"/>
  </p1510:revLst>
</p1510:revInfo>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39" d="100"/>
          <a:sy n="39" d="100"/>
        </p:scale>
        <p:origin x="940" y="52"/>
      </p:cViewPr>
      <p:guideLst>
        <p:guide orient="horz" pos="2880"/>
        <p:guide pos="216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notesMaster" Target="notesMasters/notesMaster1.xml"/><Relationship Id="rId68"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theme" Target="theme/theme1.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7924800" cy="51593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10358438" y="0"/>
            <a:ext cx="7924800" cy="515938"/>
          </a:xfrm>
          <a:prstGeom prst="rect">
            <a:avLst/>
          </a:prstGeom>
        </p:spPr>
        <p:txBody>
          <a:bodyPr vert="horz" lIns="91440" tIns="45720" rIns="91440" bIns="45720" rtlCol="0"/>
          <a:lstStyle>
            <a:lvl1pPr algn="r">
              <a:defRPr sz="1200"/>
            </a:lvl1pPr>
          </a:lstStyle>
          <a:p>
            <a:fld id="{1437ECD4-6FEF-4592-81B9-631FE7374AD5}" type="datetimeFigureOut">
              <a:rPr lang="en-US" smtClean="0"/>
              <a:t>4/24/2026</a:t>
            </a:fld>
            <a:endParaRPr lang="en-US"/>
          </a:p>
        </p:txBody>
      </p:sp>
      <p:sp>
        <p:nvSpPr>
          <p:cNvPr id="4" name="Slide Image Placeholder 3"/>
          <p:cNvSpPr>
            <a:spLocks noGrp="1" noRot="1" noChangeAspect="1"/>
          </p:cNvSpPr>
          <p:nvPr>
            <p:ph type="sldImg" idx="2"/>
          </p:nvPr>
        </p:nvSpPr>
        <p:spPr>
          <a:xfrm>
            <a:off x="6057900" y="1285875"/>
            <a:ext cx="6172200" cy="3471863"/>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1828800" y="4951413"/>
            <a:ext cx="14630400" cy="4049712"/>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771063"/>
            <a:ext cx="7924800" cy="51593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10358438" y="9771063"/>
            <a:ext cx="7924800" cy="515937"/>
          </a:xfrm>
          <a:prstGeom prst="rect">
            <a:avLst/>
          </a:prstGeom>
        </p:spPr>
        <p:txBody>
          <a:bodyPr vert="horz" lIns="91440" tIns="45720" rIns="91440" bIns="45720" rtlCol="0" anchor="b"/>
          <a:lstStyle>
            <a:lvl1pPr algn="r">
              <a:defRPr sz="1200"/>
            </a:lvl1pPr>
          </a:lstStyle>
          <a:p>
            <a:fld id="{83B7E450-89AD-4B0B-B2F2-6AD82F0F39EB}" type="slidenum">
              <a:rPr lang="en-US" smtClean="0"/>
              <a:t>‹#›</a:t>
            </a:fld>
            <a:endParaRPr lang="en-US"/>
          </a:p>
        </p:txBody>
      </p:sp>
    </p:spTree>
    <p:extLst>
      <p:ext uri="{BB962C8B-B14F-4D97-AF65-F5344CB8AC3E}">
        <p14:creationId xmlns:p14="http://schemas.microsoft.com/office/powerpoint/2010/main" val="33138895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3B7E450-89AD-4B0B-B2F2-6AD82F0F39EB}" type="slidenum">
              <a:rPr lang="en-US" smtClean="0"/>
              <a:t>6</a:t>
            </a:fld>
            <a:endParaRPr lang="en-US"/>
          </a:p>
        </p:txBody>
      </p:sp>
    </p:spTree>
    <p:extLst>
      <p:ext uri="{BB962C8B-B14F-4D97-AF65-F5344CB8AC3E}">
        <p14:creationId xmlns:p14="http://schemas.microsoft.com/office/powerpoint/2010/main" val="22300486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60F6D6-B993-D075-F4F3-66DF9506D68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DAAA659-0A4A-7141-327C-FA8206A31BC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8337A31-69DF-34EF-4522-A68D0CF38B95}"/>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AD114DD4-E229-CE2E-2F99-F12621BCBB97}"/>
              </a:ext>
            </a:extLst>
          </p:cNvPr>
          <p:cNvSpPr>
            <a:spLocks noGrp="1"/>
          </p:cNvSpPr>
          <p:nvPr>
            <p:ph type="sldNum" sz="quarter" idx="5"/>
          </p:nvPr>
        </p:nvSpPr>
        <p:spPr/>
        <p:txBody>
          <a:bodyPr/>
          <a:lstStyle/>
          <a:p>
            <a:fld id="{83B7E450-89AD-4B0B-B2F2-6AD82F0F39EB}" type="slidenum">
              <a:rPr lang="en-US" smtClean="0"/>
              <a:t>8</a:t>
            </a:fld>
            <a:endParaRPr lang="en-US"/>
          </a:p>
        </p:txBody>
      </p:sp>
    </p:spTree>
    <p:extLst>
      <p:ext uri="{BB962C8B-B14F-4D97-AF65-F5344CB8AC3E}">
        <p14:creationId xmlns:p14="http://schemas.microsoft.com/office/powerpoint/2010/main" val="34303235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3B7E450-89AD-4B0B-B2F2-6AD82F0F39EB}" type="slidenum">
              <a:rPr lang="en-US" smtClean="0"/>
              <a:t>20</a:t>
            </a:fld>
            <a:endParaRPr lang="en-US"/>
          </a:p>
        </p:txBody>
      </p:sp>
    </p:spTree>
    <p:extLst>
      <p:ext uri="{BB962C8B-B14F-4D97-AF65-F5344CB8AC3E}">
        <p14:creationId xmlns:p14="http://schemas.microsoft.com/office/powerpoint/2010/main" val="27592961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3B7E450-89AD-4B0B-B2F2-6AD82F0F39EB}" type="slidenum">
              <a:rPr lang="en-US" smtClean="0"/>
              <a:t>36</a:t>
            </a:fld>
            <a:endParaRPr lang="en-US"/>
          </a:p>
        </p:txBody>
      </p:sp>
    </p:spTree>
    <p:extLst>
      <p:ext uri="{BB962C8B-B14F-4D97-AF65-F5344CB8AC3E}">
        <p14:creationId xmlns:p14="http://schemas.microsoft.com/office/powerpoint/2010/main" val="6584891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6C6585-A5B1-D32B-B558-1D5E6817477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7F788A2-8958-4094-9A6B-4C56EFDF7ED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12B021A-8057-3194-E00F-80BB24BC5A3F}"/>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27A40872-5DD7-2C43-33B8-3D0D5ACC0161}"/>
              </a:ext>
            </a:extLst>
          </p:cNvPr>
          <p:cNvSpPr>
            <a:spLocks noGrp="1"/>
          </p:cNvSpPr>
          <p:nvPr>
            <p:ph type="sldNum" sz="quarter" idx="5"/>
          </p:nvPr>
        </p:nvSpPr>
        <p:spPr/>
        <p:txBody>
          <a:bodyPr/>
          <a:lstStyle/>
          <a:p>
            <a:fld id="{83B7E450-89AD-4B0B-B2F2-6AD82F0F39EB}" type="slidenum">
              <a:rPr lang="en-US" smtClean="0"/>
              <a:t>37</a:t>
            </a:fld>
            <a:endParaRPr lang="en-US"/>
          </a:p>
        </p:txBody>
      </p:sp>
    </p:spTree>
    <p:extLst>
      <p:ext uri="{BB962C8B-B14F-4D97-AF65-F5344CB8AC3E}">
        <p14:creationId xmlns:p14="http://schemas.microsoft.com/office/powerpoint/2010/main" val="13748600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A723C4-2ED3-8964-EC79-EE305F1A9B3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6A5A63-3144-747F-5A05-4ABDFE0EBA8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6907FBD-91DB-BAB9-C5A3-B89BDB4801BE}"/>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E830D0C3-BC08-A951-B9EC-DCC47543EA60}"/>
              </a:ext>
            </a:extLst>
          </p:cNvPr>
          <p:cNvSpPr>
            <a:spLocks noGrp="1"/>
          </p:cNvSpPr>
          <p:nvPr>
            <p:ph type="sldNum" sz="quarter" idx="5"/>
          </p:nvPr>
        </p:nvSpPr>
        <p:spPr/>
        <p:txBody>
          <a:bodyPr/>
          <a:lstStyle/>
          <a:p>
            <a:fld id="{83B7E450-89AD-4B0B-B2F2-6AD82F0F39EB}" type="slidenum">
              <a:rPr lang="en-US" smtClean="0"/>
              <a:t>38</a:t>
            </a:fld>
            <a:endParaRPr lang="en-US"/>
          </a:p>
        </p:txBody>
      </p:sp>
    </p:spTree>
    <p:extLst>
      <p:ext uri="{BB962C8B-B14F-4D97-AF65-F5344CB8AC3E}">
        <p14:creationId xmlns:p14="http://schemas.microsoft.com/office/powerpoint/2010/main" val="12381924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CBDA20-0C83-C9F3-8518-9597DCCB086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246EFAF-8198-9680-71BA-4D1575A5F86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112AE5E-8688-150F-46D5-BE7DCD1CC115}"/>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FC066755-FE11-1C56-6903-3E7458326492}"/>
              </a:ext>
            </a:extLst>
          </p:cNvPr>
          <p:cNvSpPr>
            <a:spLocks noGrp="1"/>
          </p:cNvSpPr>
          <p:nvPr>
            <p:ph type="sldNum" sz="quarter" idx="5"/>
          </p:nvPr>
        </p:nvSpPr>
        <p:spPr/>
        <p:txBody>
          <a:bodyPr/>
          <a:lstStyle/>
          <a:p>
            <a:fld id="{83B7E450-89AD-4B0B-B2F2-6AD82F0F39EB}" type="slidenum">
              <a:rPr lang="en-US" smtClean="0"/>
              <a:t>43</a:t>
            </a:fld>
            <a:endParaRPr lang="en-US"/>
          </a:p>
        </p:txBody>
      </p:sp>
    </p:spTree>
    <p:extLst>
      <p:ext uri="{BB962C8B-B14F-4D97-AF65-F5344CB8AC3E}">
        <p14:creationId xmlns:p14="http://schemas.microsoft.com/office/powerpoint/2010/main" val="6885743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A0F7DF-769A-1107-5D09-91025527BE8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47DFE27-6B83-210F-6E36-D638B29DF1D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DD75007-FB6D-53BC-6149-E276A708F8DE}"/>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38A472F2-DAFF-FB10-6AA3-68181E25A4D6}"/>
              </a:ext>
            </a:extLst>
          </p:cNvPr>
          <p:cNvSpPr>
            <a:spLocks noGrp="1"/>
          </p:cNvSpPr>
          <p:nvPr>
            <p:ph type="sldNum" sz="quarter" idx="5"/>
          </p:nvPr>
        </p:nvSpPr>
        <p:spPr/>
        <p:txBody>
          <a:bodyPr/>
          <a:lstStyle/>
          <a:p>
            <a:fld id="{83B7E450-89AD-4B0B-B2F2-6AD82F0F39EB}" type="slidenum">
              <a:rPr lang="en-US" smtClean="0"/>
              <a:t>44</a:t>
            </a:fld>
            <a:endParaRPr lang="en-US"/>
          </a:p>
        </p:txBody>
      </p:sp>
    </p:spTree>
    <p:extLst>
      <p:ext uri="{BB962C8B-B14F-4D97-AF65-F5344CB8AC3E}">
        <p14:creationId xmlns:p14="http://schemas.microsoft.com/office/powerpoint/2010/main" val="37279532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329A7B-53B4-583A-968C-01001F681A4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02FAC9C-7979-A0D0-B49F-C84AEAA80A5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52307C2-14CE-EC51-F412-138F3F9845BE}"/>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C5670860-A1EB-3FB0-595A-AF4CA201BA5B}"/>
              </a:ext>
            </a:extLst>
          </p:cNvPr>
          <p:cNvSpPr>
            <a:spLocks noGrp="1"/>
          </p:cNvSpPr>
          <p:nvPr>
            <p:ph type="sldNum" sz="quarter" idx="5"/>
          </p:nvPr>
        </p:nvSpPr>
        <p:spPr/>
        <p:txBody>
          <a:bodyPr/>
          <a:lstStyle/>
          <a:p>
            <a:fld id="{83B7E450-89AD-4B0B-B2F2-6AD82F0F39EB}" type="slidenum">
              <a:rPr lang="en-US" smtClean="0"/>
              <a:t>45</a:t>
            </a:fld>
            <a:endParaRPr lang="en-US"/>
          </a:p>
        </p:txBody>
      </p:sp>
    </p:spTree>
    <p:extLst>
      <p:ext uri="{BB962C8B-B14F-4D97-AF65-F5344CB8AC3E}">
        <p14:creationId xmlns:p14="http://schemas.microsoft.com/office/powerpoint/2010/main" val="222549819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3B7E450-89AD-4B0B-B2F2-6AD82F0F39EB}" type="slidenum">
              <a:rPr lang="en-US" smtClean="0"/>
              <a:t>46</a:t>
            </a:fld>
            <a:endParaRPr lang="en-US"/>
          </a:p>
        </p:txBody>
      </p:sp>
    </p:spTree>
    <p:extLst>
      <p:ext uri="{BB962C8B-B14F-4D97-AF65-F5344CB8AC3E}">
        <p14:creationId xmlns:p14="http://schemas.microsoft.com/office/powerpoint/2010/main" val="28185606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F55617-907C-22F5-DF8C-B0E2CF7EA41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E293DB3-7EA8-64E3-E4D6-65DE437D9EA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5488068-448B-D0B7-BC86-5436D3B995CA}"/>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81EA4538-09CE-514A-A20D-BCBF6FD579D5}"/>
              </a:ext>
            </a:extLst>
          </p:cNvPr>
          <p:cNvSpPr>
            <a:spLocks noGrp="1"/>
          </p:cNvSpPr>
          <p:nvPr>
            <p:ph type="sldNum" sz="quarter" idx="5"/>
          </p:nvPr>
        </p:nvSpPr>
        <p:spPr/>
        <p:txBody>
          <a:bodyPr/>
          <a:lstStyle/>
          <a:p>
            <a:fld id="{83B7E450-89AD-4B0B-B2F2-6AD82F0F39EB}" type="slidenum">
              <a:rPr lang="en-US" smtClean="0"/>
              <a:t>47</a:t>
            </a:fld>
            <a:endParaRPr lang="en-US"/>
          </a:p>
        </p:txBody>
      </p:sp>
    </p:spTree>
    <p:extLst>
      <p:ext uri="{BB962C8B-B14F-4D97-AF65-F5344CB8AC3E}">
        <p14:creationId xmlns:p14="http://schemas.microsoft.com/office/powerpoint/2010/main" val="7263156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1601850" y="-191312"/>
            <a:ext cx="16587469" cy="1031875"/>
          </a:xfrm>
          <a:prstGeom prst="rect">
            <a:avLst/>
          </a:prstGeom>
        </p:spPr>
        <p:txBody>
          <a:bodyPr wrap="square" lIns="0" tIns="0" rIns="0" bIns="0">
            <a:spAutoFit/>
          </a:bodyPr>
          <a:lstStyle>
            <a:lvl1pPr>
              <a:defRPr sz="6200" b="1" i="0">
                <a:solidFill>
                  <a:srgbClr val="FDBE0D"/>
                </a:solidFill>
                <a:latin typeface="Arial"/>
                <a:cs typeface="Arial"/>
              </a:defRPr>
            </a:lvl1pPr>
          </a:lstStyle>
          <a:p>
            <a:endParaRPr/>
          </a:p>
        </p:txBody>
      </p:sp>
      <p:sp>
        <p:nvSpPr>
          <p:cNvPr id="3" name="Holder 3"/>
          <p:cNvSpPr>
            <a:spLocks noGrp="1"/>
          </p:cNvSpPr>
          <p:nvPr>
            <p:ph type="subTitle" idx="4"/>
          </p:nvPr>
        </p:nvSpPr>
        <p:spPr>
          <a:xfrm>
            <a:off x="2743200" y="5760720"/>
            <a:ext cx="12801600" cy="2571750"/>
          </a:xfrm>
          <a:prstGeom prst="rect">
            <a:avLst/>
          </a:prstGeom>
        </p:spPr>
        <p:txBody>
          <a:bodyPr wrap="square" lIns="0" tIns="0" rIns="0" bIns="0">
            <a:spAutoFit/>
          </a:bodyPr>
          <a:lstStyle>
            <a:lvl1pPr>
              <a:defRPr sz="9300" b="1" i="0">
                <a:solidFill>
                  <a:srgbClr val="005FA9"/>
                </a:solidFill>
                <a:latin typeface="Arial"/>
                <a:cs typeface="Arial"/>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4/24/2026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bg>
      <p:bgPr>
        <a:solidFill>
          <a:schemeClr val="bg1"/>
        </a:solidFill>
        <a:effectLst/>
      </p:bgPr>
    </p:bg>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6200" b="1" i="0">
                <a:solidFill>
                  <a:srgbClr val="FDBE0D"/>
                </a:solidFill>
                <a:latin typeface="Arial"/>
                <a:cs typeface="Arial"/>
              </a:defRPr>
            </a:lvl1pPr>
          </a:lstStyle>
          <a:p>
            <a:endParaRPr/>
          </a:p>
        </p:txBody>
      </p:sp>
      <p:sp>
        <p:nvSpPr>
          <p:cNvPr id="3" name="Holder 3"/>
          <p:cNvSpPr>
            <a:spLocks noGrp="1"/>
          </p:cNvSpPr>
          <p:nvPr>
            <p:ph type="body" idx="1"/>
          </p:nvPr>
        </p:nvSpPr>
        <p:spPr/>
        <p:txBody>
          <a:bodyPr lIns="0" tIns="0" rIns="0" bIns="0"/>
          <a:lstStyle>
            <a:lvl1pPr>
              <a:defRPr sz="9300" b="1" i="0">
                <a:solidFill>
                  <a:srgbClr val="005FA9"/>
                </a:solidFill>
                <a:latin typeface="Arial"/>
                <a:cs typeface="Arial"/>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4/24/2026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6200" b="1" i="0">
                <a:solidFill>
                  <a:srgbClr val="FDBE0D"/>
                </a:solidFill>
                <a:latin typeface="Arial"/>
                <a:cs typeface="Arial"/>
              </a:defRPr>
            </a:lvl1pPr>
          </a:lstStyle>
          <a:p>
            <a:endParaRPr/>
          </a:p>
        </p:txBody>
      </p:sp>
      <p:sp>
        <p:nvSpPr>
          <p:cNvPr id="3" name="Holder 3"/>
          <p:cNvSpPr>
            <a:spLocks noGrp="1"/>
          </p:cNvSpPr>
          <p:nvPr>
            <p:ph sz="half" idx="2"/>
          </p:nvPr>
        </p:nvSpPr>
        <p:spPr>
          <a:xfrm>
            <a:off x="914400" y="2366010"/>
            <a:ext cx="7955280" cy="678942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9418320" y="2366010"/>
            <a:ext cx="7955280" cy="678942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4/24/2026</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obj" preserve="1">
  <p:cSld name="Title Only">
    <p:bg>
      <p:bgPr>
        <a:solidFill>
          <a:schemeClr val="bg1"/>
        </a:solidFill>
        <a:effectLst/>
      </p:bgPr>
    </p:bg>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6200" b="1" i="0">
                <a:solidFill>
                  <a:srgbClr val="FDBE0D"/>
                </a:solidFill>
                <a:latin typeface="Arial"/>
                <a:cs typeface="Arial"/>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4/24/2026</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obj" preserve="1">
  <p:cSld name="Blank">
    <p:bg>
      <p:bgPr>
        <a:solidFill>
          <a:schemeClr val="bg1"/>
        </a:solidFill>
        <a:effectLst/>
      </p:bgPr>
    </p:bg>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4/24/2026</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bg object 16"/>
          <p:cNvSpPr/>
          <p:nvPr/>
        </p:nvSpPr>
        <p:spPr>
          <a:xfrm>
            <a:off x="0" y="813434"/>
            <a:ext cx="18288000" cy="1664335"/>
          </a:xfrm>
          <a:custGeom>
            <a:avLst/>
            <a:gdLst/>
            <a:ahLst/>
            <a:cxnLst/>
            <a:rect l="l" t="t" r="r" b="b"/>
            <a:pathLst>
              <a:path w="18288000" h="1664335">
                <a:moveTo>
                  <a:pt x="0" y="1664081"/>
                </a:moveTo>
                <a:lnTo>
                  <a:pt x="18288000" y="1664081"/>
                </a:lnTo>
                <a:lnTo>
                  <a:pt x="18288000" y="0"/>
                </a:lnTo>
                <a:lnTo>
                  <a:pt x="0" y="0"/>
                </a:lnTo>
                <a:lnTo>
                  <a:pt x="0" y="1664081"/>
                </a:lnTo>
                <a:close/>
              </a:path>
            </a:pathLst>
          </a:custGeom>
          <a:solidFill>
            <a:srgbClr val="1F3964"/>
          </a:solidFill>
        </p:spPr>
        <p:txBody>
          <a:bodyPr wrap="square" lIns="0" tIns="0" rIns="0" bIns="0" rtlCol="0"/>
          <a:lstStyle/>
          <a:p>
            <a:endParaRPr/>
          </a:p>
        </p:txBody>
      </p:sp>
      <p:sp>
        <p:nvSpPr>
          <p:cNvPr id="17" name="bg object 17"/>
          <p:cNvSpPr/>
          <p:nvPr/>
        </p:nvSpPr>
        <p:spPr>
          <a:xfrm>
            <a:off x="0" y="38"/>
            <a:ext cx="18288000" cy="813435"/>
          </a:xfrm>
          <a:custGeom>
            <a:avLst/>
            <a:gdLst/>
            <a:ahLst/>
            <a:cxnLst/>
            <a:rect l="l" t="t" r="r" b="b"/>
            <a:pathLst>
              <a:path w="18288000" h="813435">
                <a:moveTo>
                  <a:pt x="18288000" y="0"/>
                </a:moveTo>
                <a:lnTo>
                  <a:pt x="0" y="0"/>
                </a:lnTo>
                <a:lnTo>
                  <a:pt x="0" y="813396"/>
                </a:lnTo>
                <a:lnTo>
                  <a:pt x="18288000" y="813396"/>
                </a:lnTo>
                <a:lnTo>
                  <a:pt x="18288000" y="0"/>
                </a:lnTo>
                <a:close/>
              </a:path>
            </a:pathLst>
          </a:custGeom>
          <a:solidFill>
            <a:srgbClr val="FDBE0D"/>
          </a:solidFill>
        </p:spPr>
        <p:txBody>
          <a:bodyPr wrap="square" lIns="0" tIns="0" rIns="0" bIns="0" rtlCol="0"/>
          <a:lstStyle/>
          <a:p>
            <a:endParaRPr/>
          </a:p>
        </p:txBody>
      </p:sp>
      <p:pic>
        <p:nvPicPr>
          <p:cNvPr id="18" name="bg object 18"/>
          <p:cNvPicPr/>
          <p:nvPr/>
        </p:nvPicPr>
        <p:blipFill>
          <a:blip r:embed="rId7" cstate="print"/>
          <a:stretch>
            <a:fillRect/>
          </a:stretch>
        </p:blipFill>
        <p:spPr>
          <a:xfrm>
            <a:off x="0" y="64134"/>
            <a:ext cx="1498472" cy="1498473"/>
          </a:xfrm>
          <a:prstGeom prst="rect">
            <a:avLst/>
          </a:prstGeom>
        </p:spPr>
      </p:pic>
      <p:sp>
        <p:nvSpPr>
          <p:cNvPr id="2" name="Holder 2"/>
          <p:cNvSpPr>
            <a:spLocks noGrp="1"/>
          </p:cNvSpPr>
          <p:nvPr>
            <p:ph type="title"/>
          </p:nvPr>
        </p:nvSpPr>
        <p:spPr>
          <a:xfrm>
            <a:off x="295021" y="42163"/>
            <a:ext cx="17697957" cy="2178888"/>
          </a:xfrm>
          <a:prstGeom prst="rect">
            <a:avLst/>
          </a:prstGeom>
        </p:spPr>
        <p:txBody>
          <a:bodyPr wrap="square" lIns="0" tIns="0" rIns="0" bIns="0">
            <a:spAutoFit/>
          </a:bodyPr>
          <a:lstStyle>
            <a:lvl1pPr>
              <a:defRPr sz="6200" b="1" i="0">
                <a:solidFill>
                  <a:srgbClr val="FDBE0D"/>
                </a:solidFill>
                <a:latin typeface="Arial"/>
                <a:cs typeface="Arial"/>
              </a:defRPr>
            </a:lvl1pPr>
          </a:lstStyle>
          <a:p>
            <a:endParaRPr/>
          </a:p>
        </p:txBody>
      </p:sp>
      <p:sp>
        <p:nvSpPr>
          <p:cNvPr id="3" name="Holder 3"/>
          <p:cNvSpPr>
            <a:spLocks noGrp="1"/>
          </p:cNvSpPr>
          <p:nvPr>
            <p:ph type="body" idx="1"/>
          </p:nvPr>
        </p:nvSpPr>
        <p:spPr>
          <a:xfrm>
            <a:off x="7577073" y="2823260"/>
            <a:ext cx="7477125" cy="3327400"/>
          </a:xfrm>
          <a:prstGeom prst="rect">
            <a:avLst/>
          </a:prstGeom>
        </p:spPr>
        <p:txBody>
          <a:bodyPr wrap="square" lIns="0" tIns="0" rIns="0" bIns="0">
            <a:spAutoFit/>
          </a:bodyPr>
          <a:lstStyle>
            <a:lvl1pPr>
              <a:defRPr sz="9300" b="1" i="0">
                <a:solidFill>
                  <a:srgbClr val="005FA9"/>
                </a:solidFill>
                <a:latin typeface="Arial"/>
                <a:cs typeface="Arial"/>
              </a:defRPr>
            </a:lvl1pPr>
          </a:lstStyle>
          <a:p>
            <a:endParaRPr/>
          </a:p>
        </p:txBody>
      </p:sp>
      <p:sp>
        <p:nvSpPr>
          <p:cNvPr id="4" name="Holder 4"/>
          <p:cNvSpPr>
            <a:spLocks noGrp="1"/>
          </p:cNvSpPr>
          <p:nvPr>
            <p:ph type="ftr" sz="quarter" idx="5"/>
          </p:nvPr>
        </p:nvSpPr>
        <p:spPr>
          <a:xfrm>
            <a:off x="6217920" y="9566910"/>
            <a:ext cx="5852160" cy="51435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914400" y="9566910"/>
            <a:ext cx="4206240" cy="51435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4/24/2026</a:t>
            </a:fld>
            <a:endParaRPr lang="en-US"/>
          </a:p>
        </p:txBody>
      </p:sp>
      <p:sp>
        <p:nvSpPr>
          <p:cNvPr id="6" name="Holder 6"/>
          <p:cNvSpPr>
            <a:spLocks noGrp="1"/>
          </p:cNvSpPr>
          <p:nvPr>
            <p:ph type="sldNum" sz="quarter" idx="7"/>
          </p:nvPr>
        </p:nvSpPr>
        <p:spPr>
          <a:xfrm>
            <a:off x="13167361" y="9566910"/>
            <a:ext cx="4206240" cy="51435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image" Target="../media/image3.jpg"/><Relationship Id="rId7" Type="http://schemas.openxmlformats.org/officeDocument/2006/relationships/image" Target="../media/image7.png"/><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image" Target="../media/image6.jpg"/><Relationship Id="rId5" Type="http://schemas.openxmlformats.org/officeDocument/2006/relationships/image" Target="../media/image5.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3.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png"/><Relationship Id="rId1" Type="http://schemas.openxmlformats.org/officeDocument/2006/relationships/slideLayout" Target="../slideLayouts/slideLayout2.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 Id="rId9" Type="http://schemas.openxmlformats.org/officeDocument/2006/relationships/image" Target="../media/image17.png"/></Relationships>
</file>

<file path=ppt/slides/_rels/slide4.xml.rels><?xml version="1.0" encoding="UTF-8" standalone="yes"?>
<Relationships xmlns="http://schemas.openxmlformats.org/package/2006/relationships"><Relationship Id="rId8" Type="http://schemas.openxmlformats.org/officeDocument/2006/relationships/image" Target="../media/image23.jpeg"/><Relationship Id="rId3" Type="http://schemas.openxmlformats.org/officeDocument/2006/relationships/image" Target="../media/image1.png"/><Relationship Id="rId7" Type="http://schemas.openxmlformats.org/officeDocument/2006/relationships/image" Target="../media/image22.jpeg"/><Relationship Id="rId2" Type="http://schemas.openxmlformats.org/officeDocument/2006/relationships/image" Target="../media/image18.jpeg"/><Relationship Id="rId1" Type="http://schemas.openxmlformats.org/officeDocument/2006/relationships/slideLayout" Target="../slideLayouts/slideLayout4.xml"/><Relationship Id="rId6" Type="http://schemas.openxmlformats.org/officeDocument/2006/relationships/image" Target="../media/image21.jpeg"/><Relationship Id="rId5" Type="http://schemas.openxmlformats.org/officeDocument/2006/relationships/image" Target="../media/image20.jpeg"/><Relationship Id="rId4" Type="http://schemas.openxmlformats.org/officeDocument/2006/relationships/image" Target="../media/image19.jpeg"/><Relationship Id="rId9" Type="http://schemas.openxmlformats.org/officeDocument/2006/relationships/image" Target="../media/image24.jpg"/></Relationships>
</file>

<file path=ppt/slides/_rels/slide5.xml.rels><?xml version="1.0" encoding="UTF-8" standalone="yes"?>
<Relationships xmlns="http://schemas.openxmlformats.org/package/2006/relationships"><Relationship Id="rId8" Type="http://schemas.openxmlformats.org/officeDocument/2006/relationships/image" Target="../media/image30.png"/><Relationship Id="rId13" Type="http://schemas.openxmlformats.org/officeDocument/2006/relationships/image" Target="../media/image35.png"/><Relationship Id="rId3" Type="http://schemas.openxmlformats.org/officeDocument/2006/relationships/image" Target="../media/image1.png"/><Relationship Id="rId7" Type="http://schemas.openxmlformats.org/officeDocument/2006/relationships/image" Target="../media/image29.png"/><Relationship Id="rId12" Type="http://schemas.openxmlformats.org/officeDocument/2006/relationships/image" Target="../media/image34.png"/><Relationship Id="rId2" Type="http://schemas.openxmlformats.org/officeDocument/2006/relationships/image" Target="../media/image25.png"/><Relationship Id="rId1" Type="http://schemas.openxmlformats.org/officeDocument/2006/relationships/slideLayout" Target="../slideLayouts/slideLayout2.xml"/><Relationship Id="rId6" Type="http://schemas.openxmlformats.org/officeDocument/2006/relationships/image" Target="../media/image28.png"/><Relationship Id="rId11" Type="http://schemas.openxmlformats.org/officeDocument/2006/relationships/image" Target="../media/image33.png"/><Relationship Id="rId5" Type="http://schemas.openxmlformats.org/officeDocument/2006/relationships/image" Target="../media/image27.png"/><Relationship Id="rId10" Type="http://schemas.openxmlformats.org/officeDocument/2006/relationships/image" Target="../media/image32.png"/><Relationship Id="rId4" Type="http://schemas.openxmlformats.org/officeDocument/2006/relationships/image" Target="../media/image26.png"/><Relationship Id="rId9" Type="http://schemas.openxmlformats.org/officeDocument/2006/relationships/image" Target="../media/image31.png"/><Relationship Id="rId14" Type="http://schemas.openxmlformats.org/officeDocument/2006/relationships/image" Target="../media/image36.png"/></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40.jpe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39.jpeg"/><Relationship Id="rId5" Type="http://schemas.openxmlformats.org/officeDocument/2006/relationships/image" Target="../media/image38.jpeg"/><Relationship Id="rId4" Type="http://schemas.openxmlformats.org/officeDocument/2006/relationships/image" Target="../media/image37.png"/></Relationships>
</file>

<file path=ppt/slides/_rels/slide7.xml.rels><?xml version="1.0" encoding="UTF-8" standalone="yes"?>
<Relationships xmlns="http://schemas.openxmlformats.org/package/2006/relationships"><Relationship Id="rId3" Type="http://schemas.openxmlformats.org/officeDocument/2006/relationships/image" Target="../media/image41.emf"/><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44.jpeg"/><Relationship Id="rId5" Type="http://schemas.openxmlformats.org/officeDocument/2006/relationships/image" Target="../media/image43.jpeg"/><Relationship Id="rId4" Type="http://schemas.openxmlformats.org/officeDocument/2006/relationships/image" Target="../media/image42.png"/></Relationships>
</file>

<file path=ppt/slides/_rels/slide9.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image" Target="../media/image45.jp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image" Target="../media/image47.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50.jpg"/><Relationship Id="rId2" Type="http://schemas.openxmlformats.org/officeDocument/2006/relationships/image" Target="../media/image49.jpg"/><Relationship Id="rId1" Type="http://schemas.openxmlformats.org/officeDocument/2006/relationships/slideLayout" Target="../slideLayouts/slideLayout1.xml"/><Relationship Id="rId5" Type="http://schemas.openxmlformats.org/officeDocument/2006/relationships/image" Target="../media/image52.png"/><Relationship Id="rId4" Type="http://schemas.openxmlformats.org/officeDocument/2006/relationships/image" Target="../media/image51.jpg"/></Relationships>
</file>

<file path=ppt/slides/_rels/slide12.xml.rels><?xml version="1.0" encoding="UTF-8" standalone="yes"?>
<Relationships xmlns="http://schemas.openxmlformats.org/package/2006/relationships"><Relationship Id="rId2" Type="http://schemas.openxmlformats.org/officeDocument/2006/relationships/image" Target="../media/image53.jp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image" Target="../media/image54.jp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image" Target="../media/image57.jp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image" Target="../media/image59.jpeg"/><Relationship Id="rId1" Type="http://schemas.openxmlformats.org/officeDocument/2006/relationships/slideLayout" Target="../slideLayouts/slideLayout1.xml"/><Relationship Id="rId4" Type="http://schemas.openxmlformats.org/officeDocument/2006/relationships/image" Target="../media/image61.jpeg"/></Relationships>
</file>

<file path=ppt/slides/_rels/slide17.xml.rels><?xml version="1.0" encoding="UTF-8" standalone="yes"?>
<Relationships xmlns="http://schemas.openxmlformats.org/package/2006/relationships"><Relationship Id="rId3" Type="http://schemas.openxmlformats.org/officeDocument/2006/relationships/image" Target="../media/image63.jpeg"/><Relationship Id="rId2" Type="http://schemas.openxmlformats.org/officeDocument/2006/relationships/image" Target="../media/image62.jpe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image" Target="../media/image64.jpe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66.jpeg"/><Relationship Id="rId2" Type="http://schemas.openxmlformats.org/officeDocument/2006/relationships/image" Target="../media/image65.jpe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67.jpe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68.jpeg"/></Relationships>
</file>

<file path=ppt/slides/_rels/slide21.xml.rels><?xml version="1.0" encoding="UTF-8" standalone="yes"?>
<Relationships xmlns="http://schemas.openxmlformats.org/package/2006/relationships"><Relationship Id="rId2" Type="http://schemas.openxmlformats.org/officeDocument/2006/relationships/image" Target="../media/image69.jp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image" Target="../media/image70.jp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71.jpg"/><Relationship Id="rId2" Type="http://schemas.openxmlformats.org/officeDocument/2006/relationships/image" Target="../media/image1.png"/><Relationship Id="rId1" Type="http://schemas.openxmlformats.org/officeDocument/2006/relationships/slideLayout" Target="../slideLayouts/slideLayout4.xml"/><Relationship Id="rId4" Type="http://schemas.openxmlformats.org/officeDocument/2006/relationships/image" Target="../media/image72.jpeg"/></Relationships>
</file>

<file path=ppt/slides/_rels/slide24.xml.rels><?xml version="1.0" encoding="UTF-8" standalone="yes"?>
<Relationships xmlns="http://schemas.openxmlformats.org/package/2006/relationships"><Relationship Id="rId3" Type="http://schemas.openxmlformats.org/officeDocument/2006/relationships/image" Target="../media/image73.jpeg"/><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image" Target="../media/image74.png"/><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image" Target="../media/image54.jp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3" Type="http://schemas.openxmlformats.org/officeDocument/2006/relationships/image" Target="../media/image77.jpeg"/><Relationship Id="rId2" Type="http://schemas.openxmlformats.org/officeDocument/2006/relationships/image" Target="../media/image76.jpe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3" Type="http://schemas.openxmlformats.org/officeDocument/2006/relationships/image" Target="../media/image79.jpeg"/><Relationship Id="rId2" Type="http://schemas.openxmlformats.org/officeDocument/2006/relationships/image" Target="../media/image78.jpeg"/><Relationship Id="rId1" Type="http://schemas.openxmlformats.org/officeDocument/2006/relationships/slideLayout" Target="../slideLayouts/slideLayout1.xml"/><Relationship Id="rId4" Type="http://schemas.openxmlformats.org/officeDocument/2006/relationships/image" Target="../media/image80.jpeg"/></Relationships>
</file>

<file path=ppt/slides/_rels/slide29.xml.rels><?xml version="1.0" encoding="UTF-8" standalone="yes"?>
<Relationships xmlns="http://schemas.openxmlformats.org/package/2006/relationships"><Relationship Id="rId2" Type="http://schemas.openxmlformats.org/officeDocument/2006/relationships/image" Target="../media/image81.jpg"/><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2" Type="http://schemas.openxmlformats.org/officeDocument/2006/relationships/image" Target="../media/image82.jp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85.jpeg"/><Relationship Id="rId7" Type="http://schemas.openxmlformats.org/officeDocument/2006/relationships/image" Target="../media/image89.jpeg"/><Relationship Id="rId2" Type="http://schemas.openxmlformats.org/officeDocument/2006/relationships/image" Target="../media/image84.jpeg"/><Relationship Id="rId1" Type="http://schemas.openxmlformats.org/officeDocument/2006/relationships/slideLayout" Target="../slideLayouts/slideLayout1.xml"/><Relationship Id="rId6" Type="http://schemas.openxmlformats.org/officeDocument/2006/relationships/image" Target="../media/image88.jpeg"/><Relationship Id="rId5" Type="http://schemas.openxmlformats.org/officeDocument/2006/relationships/image" Target="../media/image87.jpeg"/><Relationship Id="rId4" Type="http://schemas.openxmlformats.org/officeDocument/2006/relationships/image" Target="../media/image86.jpeg"/></Relationships>
</file>

<file path=ppt/slides/_rels/slide33.xml.rels><?xml version="1.0" encoding="UTF-8" standalone="yes"?>
<Relationships xmlns="http://schemas.openxmlformats.org/package/2006/relationships"><Relationship Id="rId3" Type="http://schemas.openxmlformats.org/officeDocument/2006/relationships/image" Target="../media/image91.png"/><Relationship Id="rId7" Type="http://schemas.openxmlformats.org/officeDocument/2006/relationships/image" Target="../media/image95.jpeg"/><Relationship Id="rId2" Type="http://schemas.openxmlformats.org/officeDocument/2006/relationships/image" Target="../media/image90.jpeg"/><Relationship Id="rId1" Type="http://schemas.openxmlformats.org/officeDocument/2006/relationships/slideLayout" Target="../slideLayouts/slideLayout1.xml"/><Relationship Id="rId6" Type="http://schemas.openxmlformats.org/officeDocument/2006/relationships/image" Target="../media/image94.jpeg"/><Relationship Id="rId5" Type="http://schemas.openxmlformats.org/officeDocument/2006/relationships/image" Target="../media/image93.jpeg"/><Relationship Id="rId4" Type="http://schemas.openxmlformats.org/officeDocument/2006/relationships/image" Target="../media/image92.jpeg"/></Relationships>
</file>

<file path=ppt/slides/_rels/slide34.xml.rels><?xml version="1.0" encoding="UTF-8" standalone="yes"?>
<Relationships xmlns="http://schemas.openxmlformats.org/package/2006/relationships"><Relationship Id="rId3" Type="http://schemas.openxmlformats.org/officeDocument/2006/relationships/image" Target="../media/image97.jpeg"/><Relationship Id="rId2" Type="http://schemas.openxmlformats.org/officeDocument/2006/relationships/image" Target="../media/image96.jpeg"/><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2" Type="http://schemas.openxmlformats.org/officeDocument/2006/relationships/image" Target="../media/image98.jpeg"/><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3" Type="http://schemas.openxmlformats.org/officeDocument/2006/relationships/image" Target="../media/image99.jpeg"/><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image" Target="../media/image102.jpeg"/><Relationship Id="rId5" Type="http://schemas.openxmlformats.org/officeDocument/2006/relationships/image" Target="../media/image101.jpeg"/><Relationship Id="rId4" Type="http://schemas.openxmlformats.org/officeDocument/2006/relationships/image" Target="../media/image100.jpeg"/></Relationships>
</file>

<file path=ppt/slides/_rels/slide37.xml.rels><?xml version="1.0" encoding="UTF-8" standalone="yes"?>
<Relationships xmlns="http://schemas.openxmlformats.org/package/2006/relationships"><Relationship Id="rId3" Type="http://schemas.openxmlformats.org/officeDocument/2006/relationships/image" Target="../media/image103.jpeg"/><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image" Target="../media/image106.jpeg"/><Relationship Id="rId5" Type="http://schemas.openxmlformats.org/officeDocument/2006/relationships/image" Target="../media/image105.jpeg"/><Relationship Id="rId4" Type="http://schemas.openxmlformats.org/officeDocument/2006/relationships/image" Target="../media/image104.jpeg"/></Relationships>
</file>

<file path=ppt/slides/_rels/slide38.xml.rels><?xml version="1.0" encoding="UTF-8" standalone="yes"?>
<Relationships xmlns="http://schemas.openxmlformats.org/package/2006/relationships"><Relationship Id="rId3" Type="http://schemas.openxmlformats.org/officeDocument/2006/relationships/image" Target="../media/image107.jpe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108.jpeg"/></Relationships>
</file>

<file path=ppt/slides/_rels/slide39.xml.rels><?xml version="1.0" encoding="UTF-8" standalone="yes"?>
<Relationships xmlns="http://schemas.openxmlformats.org/package/2006/relationships"><Relationship Id="rId3" Type="http://schemas.openxmlformats.org/officeDocument/2006/relationships/image" Target="../media/image110.jpg"/><Relationship Id="rId2" Type="http://schemas.openxmlformats.org/officeDocument/2006/relationships/image" Target="../media/image109.jpg"/><Relationship Id="rId1" Type="http://schemas.openxmlformats.org/officeDocument/2006/relationships/slideLayout" Target="../slideLayouts/slideLayout5.xml"/></Relationships>
</file>

<file path=ppt/slides/_rels/slide40.xml.rels><?xml version="1.0" encoding="UTF-8" standalone="yes"?>
<Relationships xmlns="http://schemas.openxmlformats.org/package/2006/relationships"><Relationship Id="rId3" Type="http://schemas.openxmlformats.org/officeDocument/2006/relationships/image" Target="../media/image111.jpeg"/><Relationship Id="rId2" Type="http://schemas.openxmlformats.org/officeDocument/2006/relationships/image" Target="../media/image1.png"/><Relationship Id="rId1" Type="http://schemas.openxmlformats.org/officeDocument/2006/relationships/slideLayout" Target="../slideLayouts/slideLayout4.xml"/><Relationship Id="rId4" Type="http://schemas.openxmlformats.org/officeDocument/2006/relationships/image" Target="../media/image112.jpeg"/></Relationships>
</file>

<file path=ppt/slides/_rels/slide41.xml.rels><?xml version="1.0" encoding="UTF-8" standalone="yes"?>
<Relationships xmlns="http://schemas.openxmlformats.org/package/2006/relationships"><Relationship Id="rId3" Type="http://schemas.openxmlformats.org/officeDocument/2006/relationships/image" Target="../media/image113.jpeg"/><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3" Type="http://schemas.openxmlformats.org/officeDocument/2006/relationships/image" Target="../media/image114.jpeg"/><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3" Type="http://schemas.openxmlformats.org/officeDocument/2006/relationships/image" Target="../media/image115.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3" Type="http://schemas.openxmlformats.org/officeDocument/2006/relationships/image" Target="../media/image116.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3" Type="http://schemas.openxmlformats.org/officeDocument/2006/relationships/image" Target="../media/image117.png"/><Relationship Id="rId2" Type="http://schemas.openxmlformats.org/officeDocument/2006/relationships/notesSlide" Target="../notesSlides/notesSlide9.xml"/><Relationship Id="rId1" Type="http://schemas.openxmlformats.org/officeDocument/2006/relationships/slideLayout" Target="../slideLayouts/slideLayout1.xml"/><Relationship Id="rId4" Type="http://schemas.openxmlformats.org/officeDocument/2006/relationships/image" Target="../media/image118.png"/></Relationships>
</file>

<file path=ppt/slides/_rels/slide46.xml.rels><?xml version="1.0" encoding="UTF-8" standalone="yes"?>
<Relationships xmlns="http://schemas.openxmlformats.org/package/2006/relationships"><Relationship Id="rId3" Type="http://schemas.openxmlformats.org/officeDocument/2006/relationships/image" Target="../media/image119.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47.xml.rels><?xml version="1.0" encoding="UTF-8" standalone="yes"?>
<Relationships xmlns="http://schemas.openxmlformats.org/package/2006/relationships"><Relationship Id="rId3" Type="http://schemas.openxmlformats.org/officeDocument/2006/relationships/image" Target="../media/image120.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48.xml.rels><?xml version="1.0" encoding="UTF-8" standalone="yes"?>
<Relationships xmlns="http://schemas.openxmlformats.org/package/2006/relationships"><Relationship Id="rId3" Type="http://schemas.openxmlformats.org/officeDocument/2006/relationships/image" Target="../media/image122.jpeg"/><Relationship Id="rId2" Type="http://schemas.openxmlformats.org/officeDocument/2006/relationships/image" Target="../media/image121.jpeg"/><Relationship Id="rId1" Type="http://schemas.openxmlformats.org/officeDocument/2006/relationships/slideLayout" Target="../slideLayouts/slideLayout1.xml"/><Relationship Id="rId4" Type="http://schemas.openxmlformats.org/officeDocument/2006/relationships/image" Target="../media/image123.jpeg"/></Relationships>
</file>

<file path=ppt/slides/_rels/slide49.xml.rels><?xml version="1.0" encoding="UTF-8" standalone="yes"?>
<Relationships xmlns="http://schemas.openxmlformats.org/package/2006/relationships"><Relationship Id="rId2" Type="http://schemas.openxmlformats.org/officeDocument/2006/relationships/image" Target="../media/image124.jpeg"/><Relationship Id="rId1" Type="http://schemas.openxmlformats.org/officeDocument/2006/relationships/slideLayout" Target="../slideLayouts/slideLayout1.xml"/></Relationships>
</file>

<file path=ppt/slides/_rels/slide50.xml.rels><?xml version="1.0" encoding="UTF-8" standalone="yes"?>
<Relationships xmlns="http://schemas.openxmlformats.org/package/2006/relationships"><Relationship Id="rId3" Type="http://schemas.openxmlformats.org/officeDocument/2006/relationships/image" Target="../media/image125.jpeg"/><Relationship Id="rId2" Type="http://schemas.openxmlformats.org/officeDocument/2006/relationships/image" Target="../media/image1.png"/><Relationship Id="rId1" Type="http://schemas.openxmlformats.org/officeDocument/2006/relationships/slideLayout" Target="../slideLayouts/slideLayout4.xml"/><Relationship Id="rId5" Type="http://schemas.openxmlformats.org/officeDocument/2006/relationships/image" Target="../media/image127.jpeg"/><Relationship Id="rId4" Type="http://schemas.openxmlformats.org/officeDocument/2006/relationships/image" Target="../media/image126.jpeg"/></Relationships>
</file>

<file path=ppt/slides/_rels/slide51.xml.rels><?xml version="1.0" encoding="UTF-8" standalone="yes"?>
<Relationships xmlns="http://schemas.openxmlformats.org/package/2006/relationships"><Relationship Id="rId3" Type="http://schemas.openxmlformats.org/officeDocument/2006/relationships/image" Target="../media/image128.jpeg"/><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52.xml.rels><?xml version="1.0" encoding="UTF-8" standalone="yes"?>
<Relationships xmlns="http://schemas.openxmlformats.org/package/2006/relationships"><Relationship Id="rId3" Type="http://schemas.openxmlformats.org/officeDocument/2006/relationships/image" Target="../media/image129.jpeg"/><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53.xml.rels><?xml version="1.0" encoding="UTF-8" standalone="yes"?>
<Relationships xmlns="http://schemas.openxmlformats.org/package/2006/relationships"><Relationship Id="rId3" Type="http://schemas.openxmlformats.org/officeDocument/2006/relationships/image" Target="../media/image130.jpeg"/><Relationship Id="rId2" Type="http://schemas.openxmlformats.org/officeDocument/2006/relationships/image" Target="../media/image1.png"/><Relationship Id="rId1" Type="http://schemas.openxmlformats.org/officeDocument/2006/relationships/slideLayout" Target="../slideLayouts/slideLayout4.xml"/><Relationship Id="rId4" Type="http://schemas.openxmlformats.org/officeDocument/2006/relationships/image" Target="../media/image131.jpeg"/></Relationships>
</file>

<file path=ppt/slides/_rels/slide54.xml.rels><?xml version="1.0" encoding="UTF-8" standalone="yes"?>
<Relationships xmlns="http://schemas.openxmlformats.org/package/2006/relationships"><Relationship Id="rId3" Type="http://schemas.openxmlformats.org/officeDocument/2006/relationships/image" Target="../media/image132.jpeg"/><Relationship Id="rId2" Type="http://schemas.openxmlformats.org/officeDocument/2006/relationships/image" Target="../media/image1.png"/><Relationship Id="rId1" Type="http://schemas.openxmlformats.org/officeDocument/2006/relationships/slideLayout" Target="../slideLayouts/slideLayout4.xml"/><Relationship Id="rId6" Type="http://schemas.openxmlformats.org/officeDocument/2006/relationships/image" Target="../media/image135.jpeg"/><Relationship Id="rId5" Type="http://schemas.openxmlformats.org/officeDocument/2006/relationships/image" Target="../media/image134.jpeg"/><Relationship Id="rId4" Type="http://schemas.openxmlformats.org/officeDocument/2006/relationships/image" Target="../media/image133.jpeg"/></Relationships>
</file>

<file path=ppt/slides/_rels/slide55.xml.rels><?xml version="1.0" encoding="UTF-8" standalone="yes"?>
<Relationships xmlns="http://schemas.openxmlformats.org/package/2006/relationships"><Relationship Id="rId3" Type="http://schemas.openxmlformats.org/officeDocument/2006/relationships/image" Target="../media/image136.png"/><Relationship Id="rId2" Type="http://schemas.openxmlformats.org/officeDocument/2006/relationships/image" Target="../media/image1.png"/><Relationship Id="rId1" Type="http://schemas.openxmlformats.org/officeDocument/2006/relationships/slideLayout" Target="../slideLayouts/slideLayout5.xml"/></Relationships>
</file>

<file path=ppt/slides/_rels/slide5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37.png"/><Relationship Id="rId1" Type="http://schemas.openxmlformats.org/officeDocument/2006/relationships/slideLayout" Target="../slideLayouts/slideLayout5.xml"/></Relationships>
</file>

<file path=ppt/slides/_rels/slide57.xml.rels><?xml version="1.0" encoding="UTF-8" standalone="yes"?>
<Relationships xmlns="http://schemas.openxmlformats.org/package/2006/relationships"><Relationship Id="rId3" Type="http://schemas.openxmlformats.org/officeDocument/2006/relationships/image" Target="../media/image138.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139.png"/></Relationships>
</file>

<file path=ppt/slides/_rels/slide58.xml.rels><?xml version="1.0" encoding="UTF-8" standalone="yes"?>
<Relationships xmlns="http://schemas.openxmlformats.org/package/2006/relationships"><Relationship Id="rId8" Type="http://schemas.openxmlformats.org/officeDocument/2006/relationships/image" Target="../media/image144.jpg"/><Relationship Id="rId3" Type="http://schemas.openxmlformats.org/officeDocument/2006/relationships/image" Target="../media/image140.png"/><Relationship Id="rId7" Type="http://schemas.openxmlformats.org/officeDocument/2006/relationships/image" Target="../media/image143.jp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hyperlink" Target="mailto:info@usviodr.com" TargetMode="External"/><Relationship Id="rId11" Type="http://schemas.openxmlformats.org/officeDocument/2006/relationships/image" Target="../media/image147.jpeg"/><Relationship Id="rId5" Type="http://schemas.openxmlformats.org/officeDocument/2006/relationships/image" Target="../media/image142.png"/><Relationship Id="rId10" Type="http://schemas.openxmlformats.org/officeDocument/2006/relationships/image" Target="../media/image146.jpeg"/><Relationship Id="rId4" Type="http://schemas.openxmlformats.org/officeDocument/2006/relationships/image" Target="../media/image141.png"/><Relationship Id="rId9" Type="http://schemas.openxmlformats.org/officeDocument/2006/relationships/image" Target="../media/image145.jpg"/></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1" name="Picture 20">
            <a:extLst>
              <a:ext uri="{FF2B5EF4-FFF2-40B4-BE49-F238E27FC236}">
                <a16:creationId xmlns:a16="http://schemas.microsoft.com/office/drawing/2014/main" id="{2263A812-CEED-B004-67F3-0621F52BC2F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649079" y="-126"/>
            <a:ext cx="8628648" cy="5392674"/>
          </a:xfrm>
          <a:prstGeom prst="rect">
            <a:avLst/>
          </a:prstGeom>
        </p:spPr>
      </p:pic>
      <p:grpSp>
        <p:nvGrpSpPr>
          <p:cNvPr id="2" name="object 2"/>
          <p:cNvGrpSpPr/>
          <p:nvPr/>
        </p:nvGrpSpPr>
        <p:grpSpPr>
          <a:xfrm>
            <a:off x="9561956" y="0"/>
            <a:ext cx="8726043" cy="10287000"/>
            <a:chOff x="9561956" y="0"/>
            <a:chExt cx="8726043" cy="10287000"/>
          </a:xfrm>
        </p:grpSpPr>
        <p:pic>
          <p:nvPicPr>
            <p:cNvPr id="3" name="object 3" descr="A group of people standing together holding a sign  AI-generated content may be incorrect."/>
            <p:cNvPicPr/>
            <p:nvPr/>
          </p:nvPicPr>
          <p:blipFill>
            <a:blip r:embed="rId3" cstate="print"/>
            <a:stretch>
              <a:fillRect/>
            </a:stretch>
          </p:blipFill>
          <p:spPr>
            <a:xfrm>
              <a:off x="9744328" y="5392800"/>
              <a:ext cx="8543671" cy="4894197"/>
            </a:xfrm>
            <a:prstGeom prst="rect">
              <a:avLst/>
            </a:prstGeom>
          </p:spPr>
        </p:pic>
        <p:sp>
          <p:nvSpPr>
            <p:cNvPr id="5" name="object 5"/>
            <p:cNvSpPr/>
            <p:nvPr/>
          </p:nvSpPr>
          <p:spPr>
            <a:xfrm>
              <a:off x="9561956" y="0"/>
              <a:ext cx="190500" cy="10287000"/>
            </a:xfrm>
            <a:custGeom>
              <a:avLst/>
              <a:gdLst/>
              <a:ahLst/>
              <a:cxnLst/>
              <a:rect l="l" t="t" r="r" b="b"/>
              <a:pathLst>
                <a:path w="190500" h="10287000">
                  <a:moveTo>
                    <a:pt x="190500" y="0"/>
                  </a:moveTo>
                  <a:lnTo>
                    <a:pt x="0" y="0"/>
                  </a:lnTo>
                  <a:lnTo>
                    <a:pt x="0" y="10287000"/>
                  </a:lnTo>
                  <a:lnTo>
                    <a:pt x="190499" y="10287000"/>
                  </a:lnTo>
                  <a:lnTo>
                    <a:pt x="190500" y="0"/>
                  </a:lnTo>
                  <a:close/>
                </a:path>
              </a:pathLst>
            </a:custGeom>
            <a:solidFill>
              <a:srgbClr val="FDBE0D"/>
            </a:solidFill>
          </p:spPr>
          <p:txBody>
            <a:bodyPr wrap="square" lIns="0" tIns="0" rIns="0" bIns="0" rtlCol="0"/>
            <a:lstStyle/>
            <a:p>
              <a:endParaRPr/>
            </a:p>
          </p:txBody>
        </p:sp>
      </p:grpSp>
      <p:pic>
        <p:nvPicPr>
          <p:cNvPr id="6" name="object 6"/>
          <p:cNvPicPr/>
          <p:nvPr/>
        </p:nvPicPr>
        <p:blipFill>
          <a:blip r:embed="rId4" cstate="print"/>
          <a:stretch>
            <a:fillRect/>
          </a:stretch>
        </p:blipFill>
        <p:spPr>
          <a:xfrm>
            <a:off x="704469" y="3817873"/>
            <a:ext cx="2035429" cy="2035428"/>
          </a:xfrm>
          <a:prstGeom prst="rect">
            <a:avLst/>
          </a:prstGeom>
        </p:spPr>
      </p:pic>
      <p:pic>
        <p:nvPicPr>
          <p:cNvPr id="7" name="object 7"/>
          <p:cNvPicPr/>
          <p:nvPr/>
        </p:nvPicPr>
        <p:blipFill>
          <a:blip r:embed="rId5" cstate="print"/>
          <a:stretch>
            <a:fillRect/>
          </a:stretch>
        </p:blipFill>
        <p:spPr>
          <a:xfrm>
            <a:off x="3501897" y="3787902"/>
            <a:ext cx="2095500" cy="2095373"/>
          </a:xfrm>
          <a:prstGeom prst="rect">
            <a:avLst/>
          </a:prstGeom>
        </p:spPr>
      </p:pic>
      <p:pic>
        <p:nvPicPr>
          <p:cNvPr id="8" name="object 8"/>
          <p:cNvPicPr/>
          <p:nvPr/>
        </p:nvPicPr>
        <p:blipFill>
          <a:blip r:embed="rId6" cstate="print"/>
          <a:stretch>
            <a:fillRect/>
          </a:stretch>
        </p:blipFill>
        <p:spPr>
          <a:xfrm>
            <a:off x="3501897" y="103504"/>
            <a:ext cx="2008377" cy="2008377"/>
          </a:xfrm>
          <a:prstGeom prst="rect">
            <a:avLst/>
          </a:prstGeom>
        </p:spPr>
      </p:pic>
      <p:grpSp>
        <p:nvGrpSpPr>
          <p:cNvPr id="9" name="object 9"/>
          <p:cNvGrpSpPr/>
          <p:nvPr/>
        </p:nvGrpSpPr>
        <p:grpSpPr>
          <a:xfrm>
            <a:off x="6359397" y="3945128"/>
            <a:ext cx="1938655" cy="1938655"/>
            <a:chOff x="6359397" y="3945128"/>
            <a:chExt cx="1938655" cy="1938655"/>
          </a:xfrm>
        </p:grpSpPr>
        <p:sp>
          <p:nvSpPr>
            <p:cNvPr id="10" name="object 10"/>
            <p:cNvSpPr/>
            <p:nvPr/>
          </p:nvSpPr>
          <p:spPr>
            <a:xfrm>
              <a:off x="6359397" y="3945128"/>
              <a:ext cx="1938655" cy="1938655"/>
            </a:xfrm>
            <a:custGeom>
              <a:avLst/>
              <a:gdLst/>
              <a:ahLst/>
              <a:cxnLst/>
              <a:rect l="l" t="t" r="r" b="b"/>
              <a:pathLst>
                <a:path w="1938654" h="1938654">
                  <a:moveTo>
                    <a:pt x="969136" y="0"/>
                  </a:moveTo>
                  <a:lnTo>
                    <a:pt x="920761" y="1185"/>
                  </a:lnTo>
                  <a:lnTo>
                    <a:pt x="873000" y="4706"/>
                  </a:lnTo>
                  <a:lnTo>
                    <a:pt x="825910" y="10506"/>
                  </a:lnTo>
                  <a:lnTo>
                    <a:pt x="779545" y="18529"/>
                  </a:lnTo>
                  <a:lnTo>
                    <a:pt x="733961" y="28721"/>
                  </a:lnTo>
                  <a:lnTo>
                    <a:pt x="689213" y="41026"/>
                  </a:lnTo>
                  <a:lnTo>
                    <a:pt x="645358" y="55387"/>
                  </a:lnTo>
                  <a:lnTo>
                    <a:pt x="602449" y="71751"/>
                  </a:lnTo>
                  <a:lnTo>
                    <a:pt x="560544" y="90060"/>
                  </a:lnTo>
                  <a:lnTo>
                    <a:pt x="519698" y="110261"/>
                  </a:lnTo>
                  <a:lnTo>
                    <a:pt x="479965" y="132296"/>
                  </a:lnTo>
                  <a:lnTo>
                    <a:pt x="441402" y="156111"/>
                  </a:lnTo>
                  <a:lnTo>
                    <a:pt x="404064" y="181650"/>
                  </a:lnTo>
                  <a:lnTo>
                    <a:pt x="368007" y="208858"/>
                  </a:lnTo>
                  <a:lnTo>
                    <a:pt x="333285" y="237678"/>
                  </a:lnTo>
                  <a:lnTo>
                    <a:pt x="299955" y="268057"/>
                  </a:lnTo>
                  <a:lnTo>
                    <a:pt x="268071" y="299937"/>
                  </a:lnTo>
                  <a:lnTo>
                    <a:pt x="237690" y="333264"/>
                  </a:lnTo>
                  <a:lnTo>
                    <a:pt x="208867" y="367982"/>
                  </a:lnTo>
                  <a:lnTo>
                    <a:pt x="181658" y="404036"/>
                  </a:lnTo>
                  <a:lnTo>
                    <a:pt x="156117" y="441370"/>
                  </a:lnTo>
                  <a:lnTo>
                    <a:pt x="132301" y="479928"/>
                  </a:lnTo>
                  <a:lnTo>
                    <a:pt x="110264" y="519655"/>
                  </a:lnTo>
                  <a:lnTo>
                    <a:pt x="90063" y="560496"/>
                  </a:lnTo>
                  <a:lnTo>
                    <a:pt x="71753" y="602394"/>
                  </a:lnTo>
                  <a:lnTo>
                    <a:pt x="55389" y="645295"/>
                  </a:lnTo>
                  <a:lnTo>
                    <a:pt x="41027" y="689143"/>
                  </a:lnTo>
                  <a:lnTo>
                    <a:pt x="28722" y="733883"/>
                  </a:lnTo>
                  <a:lnTo>
                    <a:pt x="18530" y="779458"/>
                  </a:lnTo>
                  <a:lnTo>
                    <a:pt x="10506" y="825814"/>
                  </a:lnTo>
                  <a:lnTo>
                    <a:pt x="4706" y="872895"/>
                  </a:lnTo>
                  <a:lnTo>
                    <a:pt x="1185" y="920645"/>
                  </a:lnTo>
                  <a:lnTo>
                    <a:pt x="0" y="969010"/>
                  </a:lnTo>
                  <a:lnTo>
                    <a:pt x="1185" y="1017385"/>
                  </a:lnTo>
                  <a:lnTo>
                    <a:pt x="4706" y="1065146"/>
                  </a:lnTo>
                  <a:lnTo>
                    <a:pt x="10506" y="1112236"/>
                  </a:lnTo>
                  <a:lnTo>
                    <a:pt x="18530" y="1158601"/>
                  </a:lnTo>
                  <a:lnTo>
                    <a:pt x="28722" y="1204185"/>
                  </a:lnTo>
                  <a:lnTo>
                    <a:pt x="41027" y="1248933"/>
                  </a:lnTo>
                  <a:lnTo>
                    <a:pt x="55389" y="1292788"/>
                  </a:lnTo>
                  <a:lnTo>
                    <a:pt x="71753" y="1335697"/>
                  </a:lnTo>
                  <a:lnTo>
                    <a:pt x="90063" y="1377602"/>
                  </a:lnTo>
                  <a:lnTo>
                    <a:pt x="110264" y="1418448"/>
                  </a:lnTo>
                  <a:lnTo>
                    <a:pt x="132301" y="1458181"/>
                  </a:lnTo>
                  <a:lnTo>
                    <a:pt x="156117" y="1496744"/>
                  </a:lnTo>
                  <a:lnTo>
                    <a:pt x="181658" y="1534082"/>
                  </a:lnTo>
                  <a:lnTo>
                    <a:pt x="208867" y="1570139"/>
                  </a:lnTo>
                  <a:lnTo>
                    <a:pt x="237690" y="1604861"/>
                  </a:lnTo>
                  <a:lnTo>
                    <a:pt x="268071" y="1638191"/>
                  </a:lnTo>
                  <a:lnTo>
                    <a:pt x="299955" y="1670075"/>
                  </a:lnTo>
                  <a:lnTo>
                    <a:pt x="333285" y="1700456"/>
                  </a:lnTo>
                  <a:lnTo>
                    <a:pt x="368007" y="1729279"/>
                  </a:lnTo>
                  <a:lnTo>
                    <a:pt x="404064" y="1756488"/>
                  </a:lnTo>
                  <a:lnTo>
                    <a:pt x="441402" y="1782029"/>
                  </a:lnTo>
                  <a:lnTo>
                    <a:pt x="479965" y="1805845"/>
                  </a:lnTo>
                  <a:lnTo>
                    <a:pt x="519698" y="1827882"/>
                  </a:lnTo>
                  <a:lnTo>
                    <a:pt x="560544" y="1848083"/>
                  </a:lnTo>
                  <a:lnTo>
                    <a:pt x="602449" y="1866393"/>
                  </a:lnTo>
                  <a:lnTo>
                    <a:pt x="645358" y="1882757"/>
                  </a:lnTo>
                  <a:lnTo>
                    <a:pt x="689213" y="1897119"/>
                  </a:lnTo>
                  <a:lnTo>
                    <a:pt x="733961" y="1909424"/>
                  </a:lnTo>
                  <a:lnTo>
                    <a:pt x="779545" y="1919616"/>
                  </a:lnTo>
                  <a:lnTo>
                    <a:pt x="825910" y="1927640"/>
                  </a:lnTo>
                  <a:lnTo>
                    <a:pt x="873000" y="1933440"/>
                  </a:lnTo>
                  <a:lnTo>
                    <a:pt x="920761" y="1936961"/>
                  </a:lnTo>
                  <a:lnTo>
                    <a:pt x="969136" y="1938147"/>
                  </a:lnTo>
                  <a:lnTo>
                    <a:pt x="1017501" y="1936961"/>
                  </a:lnTo>
                  <a:lnTo>
                    <a:pt x="1065252" y="1933440"/>
                  </a:lnTo>
                  <a:lnTo>
                    <a:pt x="1112335" y="1927640"/>
                  </a:lnTo>
                  <a:lnTo>
                    <a:pt x="1158693" y="1919616"/>
                  </a:lnTo>
                  <a:lnTo>
                    <a:pt x="1204271" y="1909424"/>
                  </a:lnTo>
                  <a:lnTo>
                    <a:pt x="1249014" y="1897119"/>
                  </a:lnTo>
                  <a:lnTo>
                    <a:pt x="1292865" y="1882757"/>
                  </a:lnTo>
                  <a:lnTo>
                    <a:pt x="1335770" y="1866393"/>
                  </a:lnTo>
                  <a:lnTo>
                    <a:pt x="1377674" y="1848083"/>
                  </a:lnTo>
                  <a:lnTo>
                    <a:pt x="1418519" y="1827882"/>
                  </a:lnTo>
                  <a:lnTo>
                    <a:pt x="1458251" y="1805845"/>
                  </a:lnTo>
                  <a:lnTo>
                    <a:pt x="1496815" y="1782029"/>
                  </a:lnTo>
                  <a:lnTo>
                    <a:pt x="1534154" y="1756488"/>
                  </a:lnTo>
                  <a:lnTo>
                    <a:pt x="1570213" y="1729279"/>
                  </a:lnTo>
                  <a:lnTo>
                    <a:pt x="1604937" y="1700456"/>
                  </a:lnTo>
                  <a:lnTo>
                    <a:pt x="1638269" y="1670075"/>
                  </a:lnTo>
                  <a:lnTo>
                    <a:pt x="1670156" y="1638191"/>
                  </a:lnTo>
                  <a:lnTo>
                    <a:pt x="1700540" y="1604861"/>
                  </a:lnTo>
                  <a:lnTo>
                    <a:pt x="1729366" y="1570139"/>
                  </a:lnTo>
                  <a:lnTo>
                    <a:pt x="1756579" y="1534082"/>
                  </a:lnTo>
                  <a:lnTo>
                    <a:pt x="1782124" y="1496744"/>
                  </a:lnTo>
                  <a:lnTo>
                    <a:pt x="1805944" y="1458181"/>
                  </a:lnTo>
                  <a:lnTo>
                    <a:pt x="1827985" y="1418448"/>
                  </a:lnTo>
                  <a:lnTo>
                    <a:pt x="1848189" y="1377602"/>
                  </a:lnTo>
                  <a:lnTo>
                    <a:pt x="1866503" y="1335697"/>
                  </a:lnTo>
                  <a:lnTo>
                    <a:pt x="1882871" y="1292788"/>
                  </a:lnTo>
                  <a:lnTo>
                    <a:pt x="1897236" y="1248933"/>
                  </a:lnTo>
                  <a:lnTo>
                    <a:pt x="1909544" y="1204185"/>
                  </a:lnTo>
                  <a:lnTo>
                    <a:pt x="1919738" y="1158601"/>
                  </a:lnTo>
                  <a:lnTo>
                    <a:pt x="1927764" y="1112236"/>
                  </a:lnTo>
                  <a:lnTo>
                    <a:pt x="1933566" y="1065146"/>
                  </a:lnTo>
                  <a:lnTo>
                    <a:pt x="1937087" y="1017385"/>
                  </a:lnTo>
                  <a:lnTo>
                    <a:pt x="1938274" y="969010"/>
                  </a:lnTo>
                  <a:lnTo>
                    <a:pt x="1937087" y="920645"/>
                  </a:lnTo>
                  <a:lnTo>
                    <a:pt x="1933566" y="872895"/>
                  </a:lnTo>
                  <a:lnTo>
                    <a:pt x="1927764" y="825814"/>
                  </a:lnTo>
                  <a:lnTo>
                    <a:pt x="1919738" y="779458"/>
                  </a:lnTo>
                  <a:lnTo>
                    <a:pt x="1909544" y="733883"/>
                  </a:lnTo>
                  <a:lnTo>
                    <a:pt x="1897236" y="689143"/>
                  </a:lnTo>
                  <a:lnTo>
                    <a:pt x="1882871" y="645295"/>
                  </a:lnTo>
                  <a:lnTo>
                    <a:pt x="1866503" y="602394"/>
                  </a:lnTo>
                  <a:lnTo>
                    <a:pt x="1848189" y="560496"/>
                  </a:lnTo>
                  <a:lnTo>
                    <a:pt x="1827985" y="519655"/>
                  </a:lnTo>
                  <a:lnTo>
                    <a:pt x="1805944" y="479928"/>
                  </a:lnTo>
                  <a:lnTo>
                    <a:pt x="1782124" y="441370"/>
                  </a:lnTo>
                  <a:lnTo>
                    <a:pt x="1756579" y="404036"/>
                  </a:lnTo>
                  <a:lnTo>
                    <a:pt x="1729366" y="367982"/>
                  </a:lnTo>
                  <a:lnTo>
                    <a:pt x="1700540" y="333264"/>
                  </a:lnTo>
                  <a:lnTo>
                    <a:pt x="1670156" y="299937"/>
                  </a:lnTo>
                  <a:lnTo>
                    <a:pt x="1638269" y="268057"/>
                  </a:lnTo>
                  <a:lnTo>
                    <a:pt x="1604937" y="237678"/>
                  </a:lnTo>
                  <a:lnTo>
                    <a:pt x="1570213" y="208858"/>
                  </a:lnTo>
                  <a:lnTo>
                    <a:pt x="1534154" y="181650"/>
                  </a:lnTo>
                  <a:lnTo>
                    <a:pt x="1496815" y="156111"/>
                  </a:lnTo>
                  <a:lnTo>
                    <a:pt x="1458251" y="132296"/>
                  </a:lnTo>
                  <a:lnTo>
                    <a:pt x="1418519" y="110261"/>
                  </a:lnTo>
                  <a:lnTo>
                    <a:pt x="1377674" y="90060"/>
                  </a:lnTo>
                  <a:lnTo>
                    <a:pt x="1335770" y="71751"/>
                  </a:lnTo>
                  <a:lnTo>
                    <a:pt x="1292865" y="55387"/>
                  </a:lnTo>
                  <a:lnTo>
                    <a:pt x="1249014" y="41026"/>
                  </a:lnTo>
                  <a:lnTo>
                    <a:pt x="1204271" y="28721"/>
                  </a:lnTo>
                  <a:lnTo>
                    <a:pt x="1158693" y="18529"/>
                  </a:lnTo>
                  <a:lnTo>
                    <a:pt x="1112335" y="10506"/>
                  </a:lnTo>
                  <a:lnTo>
                    <a:pt x="1065252" y="4706"/>
                  </a:lnTo>
                  <a:lnTo>
                    <a:pt x="1017501" y="1185"/>
                  </a:lnTo>
                  <a:lnTo>
                    <a:pt x="969136" y="0"/>
                  </a:lnTo>
                  <a:close/>
                </a:path>
              </a:pathLst>
            </a:custGeom>
            <a:solidFill>
              <a:srgbClr val="1F3964"/>
            </a:solidFill>
          </p:spPr>
          <p:txBody>
            <a:bodyPr wrap="square" lIns="0" tIns="0" rIns="0" bIns="0" rtlCol="0"/>
            <a:lstStyle/>
            <a:p>
              <a:endParaRPr/>
            </a:p>
          </p:txBody>
        </p:sp>
        <p:sp>
          <p:nvSpPr>
            <p:cNvPr id="11" name="object 11"/>
            <p:cNvSpPr/>
            <p:nvPr/>
          </p:nvSpPr>
          <p:spPr>
            <a:xfrm>
              <a:off x="6606184" y="4254538"/>
              <a:ext cx="1484630" cy="1206500"/>
            </a:xfrm>
            <a:custGeom>
              <a:avLst/>
              <a:gdLst/>
              <a:ahLst/>
              <a:cxnLst/>
              <a:rect l="l" t="t" r="r" b="b"/>
              <a:pathLst>
                <a:path w="1484629" h="1206500">
                  <a:moveTo>
                    <a:pt x="1135989" y="1036916"/>
                  </a:moveTo>
                  <a:lnTo>
                    <a:pt x="1130058" y="1021003"/>
                  </a:lnTo>
                  <a:lnTo>
                    <a:pt x="1121156" y="1016965"/>
                  </a:lnTo>
                  <a:lnTo>
                    <a:pt x="1113180" y="1019937"/>
                  </a:lnTo>
                  <a:lnTo>
                    <a:pt x="1061986" y="1038479"/>
                  </a:lnTo>
                  <a:lnTo>
                    <a:pt x="1057833" y="1047292"/>
                  </a:lnTo>
                  <a:lnTo>
                    <a:pt x="1063612" y="1063371"/>
                  </a:lnTo>
                  <a:lnTo>
                    <a:pt x="1072527" y="1067409"/>
                  </a:lnTo>
                  <a:lnTo>
                    <a:pt x="1131938" y="1045756"/>
                  </a:lnTo>
                  <a:lnTo>
                    <a:pt x="1135989" y="1036916"/>
                  </a:lnTo>
                  <a:close/>
                </a:path>
                <a:path w="1484629" h="1206500">
                  <a:moveTo>
                    <a:pt x="1484122" y="773430"/>
                  </a:moveTo>
                  <a:lnTo>
                    <a:pt x="1475663" y="726440"/>
                  </a:lnTo>
                  <a:lnTo>
                    <a:pt x="1468602" y="709930"/>
                  </a:lnTo>
                  <a:lnTo>
                    <a:pt x="1464144" y="702310"/>
                  </a:lnTo>
                  <a:lnTo>
                    <a:pt x="1458950" y="693420"/>
                  </a:lnTo>
                  <a:lnTo>
                    <a:pt x="1446898" y="678180"/>
                  </a:lnTo>
                  <a:lnTo>
                    <a:pt x="1432610" y="664210"/>
                  </a:lnTo>
                  <a:lnTo>
                    <a:pt x="1432864" y="660400"/>
                  </a:lnTo>
                  <a:lnTo>
                    <a:pt x="1433233" y="656590"/>
                  </a:lnTo>
                  <a:lnTo>
                    <a:pt x="1433233" y="626110"/>
                  </a:lnTo>
                  <a:lnTo>
                    <a:pt x="1428140" y="561340"/>
                  </a:lnTo>
                  <a:lnTo>
                    <a:pt x="1420825" y="518160"/>
                  </a:lnTo>
                  <a:lnTo>
                    <a:pt x="1408823" y="468630"/>
                  </a:lnTo>
                  <a:lnTo>
                    <a:pt x="1403184" y="451764"/>
                  </a:lnTo>
                  <a:lnTo>
                    <a:pt x="1403184" y="627380"/>
                  </a:lnTo>
                  <a:lnTo>
                    <a:pt x="1401737" y="664210"/>
                  </a:lnTo>
                  <a:lnTo>
                    <a:pt x="1401635" y="666750"/>
                  </a:lnTo>
                  <a:lnTo>
                    <a:pt x="1401533" y="669290"/>
                  </a:lnTo>
                  <a:lnTo>
                    <a:pt x="1390904" y="718820"/>
                  </a:lnTo>
                  <a:lnTo>
                    <a:pt x="1369974" y="763270"/>
                  </a:lnTo>
                  <a:lnTo>
                    <a:pt x="1340472" y="803910"/>
                  </a:lnTo>
                  <a:lnTo>
                    <a:pt x="1304124" y="840740"/>
                  </a:lnTo>
                  <a:lnTo>
                    <a:pt x="1262684" y="873760"/>
                  </a:lnTo>
                  <a:lnTo>
                    <a:pt x="1217879" y="901700"/>
                  </a:lnTo>
                  <a:lnTo>
                    <a:pt x="1171435" y="924560"/>
                  </a:lnTo>
                  <a:lnTo>
                    <a:pt x="1125639" y="943610"/>
                  </a:lnTo>
                  <a:lnTo>
                    <a:pt x="1077963" y="960120"/>
                  </a:lnTo>
                  <a:lnTo>
                    <a:pt x="1028750" y="974090"/>
                  </a:lnTo>
                  <a:lnTo>
                    <a:pt x="978408" y="984250"/>
                  </a:lnTo>
                  <a:lnTo>
                    <a:pt x="927290" y="991870"/>
                  </a:lnTo>
                  <a:lnTo>
                    <a:pt x="875779" y="996950"/>
                  </a:lnTo>
                  <a:lnTo>
                    <a:pt x="824242" y="999490"/>
                  </a:lnTo>
                  <a:lnTo>
                    <a:pt x="773074" y="999490"/>
                  </a:lnTo>
                  <a:lnTo>
                    <a:pt x="722617" y="996950"/>
                  </a:lnTo>
                  <a:lnTo>
                    <a:pt x="673277" y="991870"/>
                  </a:lnTo>
                  <a:lnTo>
                    <a:pt x="673722" y="988060"/>
                  </a:lnTo>
                  <a:lnTo>
                    <a:pt x="678218" y="949960"/>
                  </a:lnTo>
                  <a:lnTo>
                    <a:pt x="684733" y="904240"/>
                  </a:lnTo>
                  <a:lnTo>
                    <a:pt x="692785" y="853440"/>
                  </a:lnTo>
                  <a:lnTo>
                    <a:pt x="702322" y="800100"/>
                  </a:lnTo>
                  <a:lnTo>
                    <a:pt x="713295" y="745490"/>
                  </a:lnTo>
                  <a:lnTo>
                    <a:pt x="725652" y="690880"/>
                  </a:lnTo>
                  <a:lnTo>
                    <a:pt x="739355" y="637540"/>
                  </a:lnTo>
                  <a:lnTo>
                    <a:pt x="754341" y="586740"/>
                  </a:lnTo>
                  <a:lnTo>
                    <a:pt x="770585" y="538480"/>
                  </a:lnTo>
                  <a:lnTo>
                    <a:pt x="788035" y="494030"/>
                  </a:lnTo>
                  <a:lnTo>
                    <a:pt x="806627" y="455930"/>
                  </a:lnTo>
                  <a:lnTo>
                    <a:pt x="832916" y="414020"/>
                  </a:lnTo>
                  <a:lnTo>
                    <a:pt x="863612" y="374650"/>
                  </a:lnTo>
                  <a:lnTo>
                    <a:pt x="898309" y="337820"/>
                  </a:lnTo>
                  <a:lnTo>
                    <a:pt x="936548" y="306070"/>
                  </a:lnTo>
                  <a:lnTo>
                    <a:pt x="977925" y="276860"/>
                  </a:lnTo>
                  <a:lnTo>
                    <a:pt x="1021994" y="254000"/>
                  </a:lnTo>
                  <a:lnTo>
                    <a:pt x="1068336" y="234950"/>
                  </a:lnTo>
                  <a:lnTo>
                    <a:pt x="1105293" y="223520"/>
                  </a:lnTo>
                  <a:lnTo>
                    <a:pt x="1143215" y="215900"/>
                  </a:lnTo>
                  <a:lnTo>
                    <a:pt x="1182027" y="210820"/>
                  </a:lnTo>
                  <a:lnTo>
                    <a:pt x="1221638" y="209550"/>
                  </a:lnTo>
                  <a:lnTo>
                    <a:pt x="1259700" y="251460"/>
                  </a:lnTo>
                  <a:lnTo>
                    <a:pt x="1293215" y="295910"/>
                  </a:lnTo>
                  <a:lnTo>
                    <a:pt x="1322197" y="342900"/>
                  </a:lnTo>
                  <a:lnTo>
                    <a:pt x="1346695" y="391160"/>
                  </a:lnTo>
                  <a:lnTo>
                    <a:pt x="1366748" y="439420"/>
                  </a:lnTo>
                  <a:lnTo>
                    <a:pt x="1382395" y="487680"/>
                  </a:lnTo>
                  <a:lnTo>
                    <a:pt x="1393659" y="535940"/>
                  </a:lnTo>
                  <a:lnTo>
                    <a:pt x="1400568" y="582930"/>
                  </a:lnTo>
                  <a:lnTo>
                    <a:pt x="1403108" y="626110"/>
                  </a:lnTo>
                  <a:lnTo>
                    <a:pt x="1403184" y="627380"/>
                  </a:lnTo>
                  <a:lnTo>
                    <a:pt x="1403184" y="451764"/>
                  </a:lnTo>
                  <a:lnTo>
                    <a:pt x="1390992" y="415290"/>
                  </a:lnTo>
                  <a:lnTo>
                    <a:pt x="1366189" y="358140"/>
                  </a:lnTo>
                  <a:lnTo>
                    <a:pt x="1333271" y="299720"/>
                  </a:lnTo>
                  <a:lnTo>
                    <a:pt x="1291107" y="240030"/>
                  </a:lnTo>
                  <a:lnTo>
                    <a:pt x="1263078" y="209550"/>
                  </a:lnTo>
                  <a:lnTo>
                    <a:pt x="1238554" y="182880"/>
                  </a:lnTo>
                  <a:lnTo>
                    <a:pt x="1237780" y="182880"/>
                  </a:lnTo>
                  <a:lnTo>
                    <a:pt x="1237437" y="181610"/>
                  </a:lnTo>
                  <a:lnTo>
                    <a:pt x="1199235" y="147320"/>
                  </a:lnTo>
                  <a:lnTo>
                    <a:pt x="1189482" y="139941"/>
                  </a:lnTo>
                  <a:lnTo>
                    <a:pt x="1189482" y="179070"/>
                  </a:lnTo>
                  <a:lnTo>
                    <a:pt x="1143203" y="184150"/>
                  </a:lnTo>
                  <a:lnTo>
                    <a:pt x="1098156" y="194310"/>
                  </a:lnTo>
                  <a:lnTo>
                    <a:pt x="1058278" y="205740"/>
                  </a:lnTo>
                  <a:lnTo>
                    <a:pt x="1014945" y="223520"/>
                  </a:lnTo>
                  <a:lnTo>
                    <a:pt x="973429" y="243840"/>
                  </a:lnTo>
                  <a:lnTo>
                    <a:pt x="934034" y="269240"/>
                  </a:lnTo>
                  <a:lnTo>
                    <a:pt x="897064" y="297180"/>
                  </a:lnTo>
                  <a:lnTo>
                    <a:pt x="862825" y="328930"/>
                  </a:lnTo>
                  <a:lnTo>
                    <a:pt x="831608" y="364490"/>
                  </a:lnTo>
                  <a:lnTo>
                    <a:pt x="803732" y="401320"/>
                  </a:lnTo>
                  <a:lnTo>
                    <a:pt x="779487" y="441960"/>
                  </a:lnTo>
                  <a:lnTo>
                    <a:pt x="760272" y="481330"/>
                  </a:lnTo>
                  <a:lnTo>
                    <a:pt x="742276" y="525780"/>
                  </a:lnTo>
                  <a:lnTo>
                    <a:pt x="725551" y="575310"/>
                  </a:lnTo>
                  <a:lnTo>
                    <a:pt x="710133" y="627380"/>
                  </a:lnTo>
                  <a:lnTo>
                    <a:pt x="696061" y="681990"/>
                  </a:lnTo>
                  <a:lnTo>
                    <a:pt x="683387" y="737870"/>
                  </a:lnTo>
                  <a:lnTo>
                    <a:pt x="672147" y="792480"/>
                  </a:lnTo>
                  <a:lnTo>
                    <a:pt x="662381" y="847090"/>
                  </a:lnTo>
                  <a:lnTo>
                    <a:pt x="654151" y="897890"/>
                  </a:lnTo>
                  <a:lnTo>
                    <a:pt x="647471" y="946150"/>
                  </a:lnTo>
                  <a:lnTo>
                    <a:pt x="642404" y="988060"/>
                  </a:lnTo>
                  <a:lnTo>
                    <a:pt x="593699" y="979170"/>
                  </a:lnTo>
                  <a:lnTo>
                    <a:pt x="544906" y="967740"/>
                  </a:lnTo>
                  <a:lnTo>
                    <a:pt x="495388" y="952500"/>
                  </a:lnTo>
                  <a:lnTo>
                    <a:pt x="444500" y="933450"/>
                  </a:lnTo>
                  <a:lnTo>
                    <a:pt x="444627" y="854710"/>
                  </a:lnTo>
                  <a:lnTo>
                    <a:pt x="444728" y="787400"/>
                  </a:lnTo>
                  <a:lnTo>
                    <a:pt x="441350" y="764540"/>
                  </a:lnTo>
                  <a:lnTo>
                    <a:pt x="431571" y="741680"/>
                  </a:lnTo>
                  <a:lnTo>
                    <a:pt x="416560" y="721360"/>
                  </a:lnTo>
                  <a:lnTo>
                    <a:pt x="413880" y="719048"/>
                  </a:lnTo>
                  <a:lnTo>
                    <a:pt x="413880" y="787400"/>
                  </a:lnTo>
                  <a:lnTo>
                    <a:pt x="413816" y="830580"/>
                  </a:lnTo>
                  <a:lnTo>
                    <a:pt x="413689" y="901700"/>
                  </a:lnTo>
                  <a:lnTo>
                    <a:pt x="413575" y="977900"/>
                  </a:lnTo>
                  <a:lnTo>
                    <a:pt x="412483" y="985520"/>
                  </a:lnTo>
                  <a:lnTo>
                    <a:pt x="409359" y="989330"/>
                  </a:lnTo>
                  <a:lnTo>
                    <a:pt x="404114" y="990600"/>
                  </a:lnTo>
                  <a:lnTo>
                    <a:pt x="396608" y="986790"/>
                  </a:lnTo>
                  <a:lnTo>
                    <a:pt x="288925" y="924560"/>
                  </a:lnTo>
                  <a:lnTo>
                    <a:pt x="259448" y="885190"/>
                  </a:lnTo>
                  <a:lnTo>
                    <a:pt x="256832" y="869950"/>
                  </a:lnTo>
                  <a:lnTo>
                    <a:pt x="256959" y="830580"/>
                  </a:lnTo>
                  <a:lnTo>
                    <a:pt x="257086" y="791210"/>
                  </a:lnTo>
                  <a:lnTo>
                    <a:pt x="257162" y="767080"/>
                  </a:lnTo>
                  <a:lnTo>
                    <a:pt x="257289" y="727710"/>
                  </a:lnTo>
                  <a:lnTo>
                    <a:pt x="257416" y="690880"/>
                  </a:lnTo>
                  <a:lnTo>
                    <a:pt x="257454" y="679450"/>
                  </a:lnTo>
                  <a:lnTo>
                    <a:pt x="258330" y="671830"/>
                  </a:lnTo>
                  <a:lnTo>
                    <a:pt x="261213" y="668020"/>
                  </a:lnTo>
                  <a:lnTo>
                    <a:pt x="266471" y="666750"/>
                  </a:lnTo>
                  <a:lnTo>
                    <a:pt x="274459" y="670560"/>
                  </a:lnTo>
                  <a:lnTo>
                    <a:pt x="381952" y="731520"/>
                  </a:lnTo>
                  <a:lnTo>
                    <a:pt x="411416" y="772160"/>
                  </a:lnTo>
                  <a:lnTo>
                    <a:pt x="413880" y="787400"/>
                  </a:lnTo>
                  <a:lnTo>
                    <a:pt x="413880" y="719048"/>
                  </a:lnTo>
                  <a:lnTo>
                    <a:pt x="397510" y="704850"/>
                  </a:lnTo>
                  <a:lnTo>
                    <a:pt x="338632" y="671830"/>
                  </a:lnTo>
                  <a:lnTo>
                    <a:pt x="338709" y="670560"/>
                  </a:lnTo>
                  <a:lnTo>
                    <a:pt x="338785" y="669290"/>
                  </a:lnTo>
                  <a:lnTo>
                    <a:pt x="338848" y="668020"/>
                  </a:lnTo>
                  <a:lnTo>
                    <a:pt x="338924" y="666750"/>
                  </a:lnTo>
                  <a:lnTo>
                    <a:pt x="339509" y="656590"/>
                  </a:lnTo>
                  <a:lnTo>
                    <a:pt x="339585" y="655320"/>
                  </a:lnTo>
                  <a:lnTo>
                    <a:pt x="339661" y="654050"/>
                  </a:lnTo>
                  <a:lnTo>
                    <a:pt x="340309" y="643890"/>
                  </a:lnTo>
                  <a:lnTo>
                    <a:pt x="340741" y="637540"/>
                  </a:lnTo>
                  <a:lnTo>
                    <a:pt x="341477" y="627380"/>
                  </a:lnTo>
                  <a:lnTo>
                    <a:pt x="341566" y="626110"/>
                  </a:lnTo>
                  <a:lnTo>
                    <a:pt x="347560" y="568960"/>
                  </a:lnTo>
                  <a:lnTo>
                    <a:pt x="353250" y="529590"/>
                  </a:lnTo>
                  <a:lnTo>
                    <a:pt x="367957" y="463550"/>
                  </a:lnTo>
                  <a:lnTo>
                    <a:pt x="382282" y="415290"/>
                  </a:lnTo>
                  <a:lnTo>
                    <a:pt x="398703" y="369570"/>
                  </a:lnTo>
                  <a:lnTo>
                    <a:pt x="417639" y="325120"/>
                  </a:lnTo>
                  <a:lnTo>
                    <a:pt x="439470" y="281940"/>
                  </a:lnTo>
                  <a:lnTo>
                    <a:pt x="464629" y="241300"/>
                  </a:lnTo>
                  <a:lnTo>
                    <a:pt x="493496" y="201930"/>
                  </a:lnTo>
                  <a:lnTo>
                    <a:pt x="526491" y="166370"/>
                  </a:lnTo>
                  <a:lnTo>
                    <a:pt x="563994" y="134620"/>
                  </a:lnTo>
                  <a:lnTo>
                    <a:pt x="606437" y="105410"/>
                  </a:lnTo>
                  <a:lnTo>
                    <a:pt x="654202" y="80010"/>
                  </a:lnTo>
                  <a:lnTo>
                    <a:pt x="707707" y="58420"/>
                  </a:lnTo>
                  <a:lnTo>
                    <a:pt x="768324" y="40640"/>
                  </a:lnTo>
                  <a:lnTo>
                    <a:pt x="831303" y="33020"/>
                  </a:lnTo>
                  <a:lnTo>
                    <a:pt x="880567" y="38100"/>
                  </a:lnTo>
                  <a:lnTo>
                    <a:pt x="928954" y="46990"/>
                  </a:lnTo>
                  <a:lnTo>
                    <a:pt x="976249" y="59690"/>
                  </a:lnTo>
                  <a:lnTo>
                    <a:pt x="1022261" y="76200"/>
                  </a:lnTo>
                  <a:lnTo>
                    <a:pt x="1066787" y="96520"/>
                  </a:lnTo>
                  <a:lnTo>
                    <a:pt x="1109624" y="120650"/>
                  </a:lnTo>
                  <a:lnTo>
                    <a:pt x="1150594" y="148590"/>
                  </a:lnTo>
                  <a:lnTo>
                    <a:pt x="1189482" y="179070"/>
                  </a:lnTo>
                  <a:lnTo>
                    <a:pt x="1189482" y="139941"/>
                  </a:lnTo>
                  <a:lnTo>
                    <a:pt x="1159002" y="116840"/>
                  </a:lnTo>
                  <a:lnTo>
                    <a:pt x="1117015" y="88900"/>
                  </a:lnTo>
                  <a:lnTo>
                    <a:pt x="1073518" y="66040"/>
                  </a:lnTo>
                  <a:lnTo>
                    <a:pt x="1028788" y="45720"/>
                  </a:lnTo>
                  <a:lnTo>
                    <a:pt x="993622" y="33020"/>
                  </a:lnTo>
                  <a:lnTo>
                    <a:pt x="983081" y="29210"/>
                  </a:lnTo>
                  <a:lnTo>
                    <a:pt x="936675" y="16510"/>
                  </a:lnTo>
                  <a:lnTo>
                    <a:pt x="889812" y="7620"/>
                  </a:lnTo>
                  <a:lnTo>
                    <a:pt x="842784" y="2540"/>
                  </a:lnTo>
                  <a:lnTo>
                    <a:pt x="795832" y="0"/>
                  </a:lnTo>
                  <a:lnTo>
                    <a:pt x="748474" y="2540"/>
                  </a:lnTo>
                  <a:lnTo>
                    <a:pt x="702043" y="7620"/>
                  </a:lnTo>
                  <a:lnTo>
                    <a:pt x="656666" y="15240"/>
                  </a:lnTo>
                  <a:lnTo>
                    <a:pt x="642810" y="19227"/>
                  </a:lnTo>
                  <a:lnTo>
                    <a:pt x="642810" y="52070"/>
                  </a:lnTo>
                  <a:lnTo>
                    <a:pt x="594715" y="77470"/>
                  </a:lnTo>
                  <a:lnTo>
                    <a:pt x="551954" y="105410"/>
                  </a:lnTo>
                  <a:lnTo>
                    <a:pt x="514083" y="137160"/>
                  </a:lnTo>
                  <a:lnTo>
                    <a:pt x="480720" y="170180"/>
                  </a:lnTo>
                  <a:lnTo>
                    <a:pt x="451421" y="205740"/>
                  </a:lnTo>
                  <a:lnTo>
                    <a:pt x="425805" y="242570"/>
                  </a:lnTo>
                  <a:lnTo>
                    <a:pt x="403440" y="281940"/>
                  </a:lnTo>
                  <a:lnTo>
                    <a:pt x="383908" y="322580"/>
                  </a:lnTo>
                  <a:lnTo>
                    <a:pt x="366814" y="365760"/>
                  </a:lnTo>
                  <a:lnTo>
                    <a:pt x="351726" y="410210"/>
                  </a:lnTo>
                  <a:lnTo>
                    <a:pt x="338251" y="454660"/>
                  </a:lnTo>
                  <a:lnTo>
                    <a:pt x="322910" y="524510"/>
                  </a:lnTo>
                  <a:lnTo>
                    <a:pt x="317017" y="563880"/>
                  </a:lnTo>
                  <a:lnTo>
                    <a:pt x="312153" y="608330"/>
                  </a:lnTo>
                  <a:lnTo>
                    <a:pt x="308584" y="654050"/>
                  </a:lnTo>
                  <a:lnTo>
                    <a:pt x="289775" y="643890"/>
                  </a:lnTo>
                  <a:lnTo>
                    <a:pt x="265963" y="636270"/>
                  </a:lnTo>
                  <a:lnTo>
                    <a:pt x="245795" y="641350"/>
                  </a:lnTo>
                  <a:lnTo>
                    <a:pt x="231825" y="655320"/>
                  </a:lnTo>
                  <a:lnTo>
                    <a:pt x="226606" y="679450"/>
                  </a:lnTo>
                  <a:lnTo>
                    <a:pt x="226568" y="693420"/>
                  </a:lnTo>
                  <a:lnTo>
                    <a:pt x="226441" y="731520"/>
                  </a:lnTo>
                  <a:lnTo>
                    <a:pt x="226326" y="767080"/>
                  </a:lnTo>
                  <a:lnTo>
                    <a:pt x="210527" y="739140"/>
                  </a:lnTo>
                  <a:lnTo>
                    <a:pt x="205727" y="726440"/>
                  </a:lnTo>
                  <a:lnTo>
                    <a:pt x="199021" y="708660"/>
                  </a:lnTo>
                  <a:lnTo>
                    <a:pt x="191973" y="678180"/>
                  </a:lnTo>
                  <a:lnTo>
                    <a:pt x="189585" y="646430"/>
                  </a:lnTo>
                  <a:lnTo>
                    <a:pt x="191528" y="600710"/>
                  </a:lnTo>
                  <a:lnTo>
                    <a:pt x="191630" y="598170"/>
                  </a:lnTo>
                  <a:lnTo>
                    <a:pt x="197624" y="548640"/>
                  </a:lnTo>
                  <a:lnTo>
                    <a:pt x="207238" y="500380"/>
                  </a:lnTo>
                  <a:lnTo>
                    <a:pt x="220395" y="454660"/>
                  </a:lnTo>
                  <a:lnTo>
                    <a:pt x="236918" y="410210"/>
                  </a:lnTo>
                  <a:lnTo>
                    <a:pt x="256654" y="367030"/>
                  </a:lnTo>
                  <a:lnTo>
                    <a:pt x="279476" y="326390"/>
                  </a:lnTo>
                  <a:lnTo>
                    <a:pt x="305206" y="287020"/>
                  </a:lnTo>
                  <a:lnTo>
                    <a:pt x="333705" y="250190"/>
                  </a:lnTo>
                  <a:lnTo>
                    <a:pt x="364820" y="215900"/>
                  </a:lnTo>
                  <a:lnTo>
                    <a:pt x="398386" y="182880"/>
                  </a:lnTo>
                  <a:lnTo>
                    <a:pt x="434251" y="153670"/>
                  </a:lnTo>
                  <a:lnTo>
                    <a:pt x="472274" y="127000"/>
                  </a:lnTo>
                  <a:lnTo>
                    <a:pt x="512292" y="104140"/>
                  </a:lnTo>
                  <a:lnTo>
                    <a:pt x="554164" y="82550"/>
                  </a:lnTo>
                  <a:lnTo>
                    <a:pt x="597712" y="66040"/>
                  </a:lnTo>
                  <a:lnTo>
                    <a:pt x="642810" y="52070"/>
                  </a:lnTo>
                  <a:lnTo>
                    <a:pt x="642810" y="19227"/>
                  </a:lnTo>
                  <a:lnTo>
                    <a:pt x="569544" y="43180"/>
                  </a:lnTo>
                  <a:lnTo>
                    <a:pt x="528053" y="60960"/>
                  </a:lnTo>
                  <a:lnTo>
                    <a:pt x="488099" y="81280"/>
                  </a:lnTo>
                  <a:lnTo>
                    <a:pt x="449821" y="104140"/>
                  </a:lnTo>
                  <a:lnTo>
                    <a:pt x="413346" y="130810"/>
                  </a:lnTo>
                  <a:lnTo>
                    <a:pt x="378777" y="158750"/>
                  </a:lnTo>
                  <a:lnTo>
                    <a:pt x="346252" y="190500"/>
                  </a:lnTo>
                  <a:lnTo>
                    <a:pt x="315887" y="223520"/>
                  </a:lnTo>
                  <a:lnTo>
                    <a:pt x="287820" y="257810"/>
                  </a:lnTo>
                  <a:lnTo>
                    <a:pt x="262166" y="295910"/>
                  </a:lnTo>
                  <a:lnTo>
                    <a:pt x="239052" y="334010"/>
                  </a:lnTo>
                  <a:lnTo>
                    <a:pt x="218592" y="374650"/>
                  </a:lnTo>
                  <a:lnTo>
                    <a:pt x="200926" y="417830"/>
                  </a:lnTo>
                  <a:lnTo>
                    <a:pt x="186169" y="461010"/>
                  </a:lnTo>
                  <a:lnTo>
                    <a:pt x="174447" y="506730"/>
                  </a:lnTo>
                  <a:lnTo>
                    <a:pt x="165887" y="552450"/>
                  </a:lnTo>
                  <a:lnTo>
                    <a:pt x="160604" y="600710"/>
                  </a:lnTo>
                  <a:lnTo>
                    <a:pt x="159029" y="641350"/>
                  </a:lnTo>
                  <a:lnTo>
                    <a:pt x="158927" y="643890"/>
                  </a:lnTo>
                  <a:lnTo>
                    <a:pt x="158838" y="646430"/>
                  </a:lnTo>
                  <a:lnTo>
                    <a:pt x="158737" y="648970"/>
                  </a:lnTo>
                  <a:lnTo>
                    <a:pt x="158902" y="654050"/>
                  </a:lnTo>
                  <a:lnTo>
                    <a:pt x="158991" y="656590"/>
                  </a:lnTo>
                  <a:lnTo>
                    <a:pt x="159080" y="659130"/>
                  </a:lnTo>
                  <a:lnTo>
                    <a:pt x="159727" y="666750"/>
                  </a:lnTo>
                  <a:lnTo>
                    <a:pt x="159842" y="668020"/>
                  </a:lnTo>
                  <a:lnTo>
                    <a:pt x="159943" y="669290"/>
                  </a:lnTo>
                  <a:lnTo>
                    <a:pt x="160058" y="670560"/>
                  </a:lnTo>
                  <a:lnTo>
                    <a:pt x="161594" y="681990"/>
                  </a:lnTo>
                  <a:lnTo>
                    <a:pt x="163626" y="693420"/>
                  </a:lnTo>
                  <a:lnTo>
                    <a:pt x="135356" y="718820"/>
                  </a:lnTo>
                  <a:lnTo>
                    <a:pt x="81661" y="770890"/>
                  </a:lnTo>
                  <a:lnTo>
                    <a:pt x="56883" y="801370"/>
                  </a:lnTo>
                  <a:lnTo>
                    <a:pt x="34912" y="834390"/>
                  </a:lnTo>
                  <a:lnTo>
                    <a:pt x="15646" y="873760"/>
                  </a:lnTo>
                  <a:lnTo>
                    <a:pt x="3860" y="913130"/>
                  </a:lnTo>
                  <a:lnTo>
                    <a:pt x="254" y="949960"/>
                  </a:lnTo>
                  <a:lnTo>
                    <a:pt x="127" y="951230"/>
                  </a:lnTo>
                  <a:lnTo>
                    <a:pt x="4508" y="989330"/>
                  </a:lnTo>
                  <a:lnTo>
                    <a:pt x="40398" y="1059180"/>
                  </a:lnTo>
                  <a:lnTo>
                    <a:pt x="72669" y="1090930"/>
                  </a:lnTo>
                  <a:lnTo>
                    <a:pt x="115100" y="1118870"/>
                  </a:lnTo>
                  <a:lnTo>
                    <a:pt x="168122" y="1144270"/>
                  </a:lnTo>
                  <a:lnTo>
                    <a:pt x="216357" y="1162050"/>
                  </a:lnTo>
                  <a:lnTo>
                    <a:pt x="265709" y="1177290"/>
                  </a:lnTo>
                  <a:lnTo>
                    <a:pt x="315950" y="1188720"/>
                  </a:lnTo>
                  <a:lnTo>
                    <a:pt x="366903" y="1197610"/>
                  </a:lnTo>
                  <a:lnTo>
                    <a:pt x="418350" y="1203960"/>
                  </a:lnTo>
                  <a:lnTo>
                    <a:pt x="470103" y="1206500"/>
                  </a:lnTo>
                  <a:lnTo>
                    <a:pt x="521957" y="1206500"/>
                  </a:lnTo>
                  <a:lnTo>
                    <a:pt x="573709" y="1203960"/>
                  </a:lnTo>
                  <a:lnTo>
                    <a:pt x="625157" y="1198880"/>
                  </a:lnTo>
                  <a:lnTo>
                    <a:pt x="676109" y="1189990"/>
                  </a:lnTo>
                  <a:lnTo>
                    <a:pt x="719683" y="1179830"/>
                  </a:lnTo>
                  <a:lnTo>
                    <a:pt x="773671" y="1164590"/>
                  </a:lnTo>
                  <a:lnTo>
                    <a:pt x="832916" y="1146810"/>
                  </a:lnTo>
                  <a:lnTo>
                    <a:pt x="990536" y="1096010"/>
                  </a:lnTo>
                  <a:lnTo>
                    <a:pt x="1027277" y="1083310"/>
                  </a:lnTo>
                  <a:lnTo>
                    <a:pt x="1031608" y="1075690"/>
                  </a:lnTo>
                  <a:lnTo>
                    <a:pt x="1026160" y="1059180"/>
                  </a:lnTo>
                  <a:lnTo>
                    <a:pt x="1017460" y="1054100"/>
                  </a:lnTo>
                  <a:lnTo>
                    <a:pt x="931926" y="1083310"/>
                  </a:lnTo>
                  <a:lnTo>
                    <a:pt x="878230" y="1099820"/>
                  </a:lnTo>
                  <a:lnTo>
                    <a:pt x="820623" y="1118870"/>
                  </a:lnTo>
                  <a:lnTo>
                    <a:pt x="763663" y="1135380"/>
                  </a:lnTo>
                  <a:lnTo>
                    <a:pt x="711923" y="1149350"/>
                  </a:lnTo>
                  <a:lnTo>
                    <a:pt x="669950" y="1159510"/>
                  </a:lnTo>
                  <a:lnTo>
                    <a:pt x="620814" y="1168400"/>
                  </a:lnTo>
                  <a:lnTo>
                    <a:pt x="571195" y="1173480"/>
                  </a:lnTo>
                  <a:lnTo>
                    <a:pt x="521284" y="1176020"/>
                  </a:lnTo>
                  <a:lnTo>
                    <a:pt x="471258" y="1176020"/>
                  </a:lnTo>
                  <a:lnTo>
                    <a:pt x="421322" y="1173480"/>
                  </a:lnTo>
                  <a:lnTo>
                    <a:pt x="371652" y="1167130"/>
                  </a:lnTo>
                  <a:lnTo>
                    <a:pt x="322465" y="1158240"/>
                  </a:lnTo>
                  <a:lnTo>
                    <a:pt x="273926" y="1146810"/>
                  </a:lnTo>
                  <a:lnTo>
                    <a:pt x="226250" y="1132840"/>
                  </a:lnTo>
                  <a:lnTo>
                    <a:pt x="179616" y="1116330"/>
                  </a:lnTo>
                  <a:lnTo>
                    <a:pt x="127685" y="1090930"/>
                  </a:lnTo>
                  <a:lnTo>
                    <a:pt x="87464" y="1062990"/>
                  </a:lnTo>
                  <a:lnTo>
                    <a:pt x="58420" y="1032510"/>
                  </a:lnTo>
                  <a:lnTo>
                    <a:pt x="40005" y="998220"/>
                  </a:lnTo>
                  <a:lnTo>
                    <a:pt x="31673" y="963930"/>
                  </a:lnTo>
                  <a:lnTo>
                    <a:pt x="32854" y="927100"/>
                  </a:lnTo>
                  <a:lnTo>
                    <a:pt x="43014" y="889000"/>
                  </a:lnTo>
                  <a:lnTo>
                    <a:pt x="61595" y="849630"/>
                  </a:lnTo>
                  <a:lnTo>
                    <a:pt x="105295" y="791210"/>
                  </a:lnTo>
                  <a:lnTo>
                    <a:pt x="156222" y="740410"/>
                  </a:lnTo>
                  <a:lnTo>
                    <a:pt x="161671" y="736600"/>
                  </a:lnTo>
                  <a:lnTo>
                    <a:pt x="167233" y="731520"/>
                  </a:lnTo>
                  <a:lnTo>
                    <a:pt x="172732" y="726440"/>
                  </a:lnTo>
                  <a:lnTo>
                    <a:pt x="182384" y="750570"/>
                  </a:lnTo>
                  <a:lnTo>
                    <a:pt x="194513" y="773430"/>
                  </a:lnTo>
                  <a:lnTo>
                    <a:pt x="209105" y="796290"/>
                  </a:lnTo>
                  <a:lnTo>
                    <a:pt x="226148" y="819150"/>
                  </a:lnTo>
                  <a:lnTo>
                    <a:pt x="226110" y="830580"/>
                  </a:lnTo>
                  <a:lnTo>
                    <a:pt x="225983" y="869950"/>
                  </a:lnTo>
                  <a:lnTo>
                    <a:pt x="239763" y="916940"/>
                  </a:lnTo>
                  <a:lnTo>
                    <a:pt x="273481" y="951230"/>
                  </a:lnTo>
                  <a:lnTo>
                    <a:pt x="381177" y="1013460"/>
                  </a:lnTo>
                  <a:lnTo>
                    <a:pt x="404393" y="1021080"/>
                  </a:lnTo>
                  <a:lnTo>
                    <a:pt x="424535" y="1017270"/>
                  </a:lnTo>
                  <a:lnTo>
                    <a:pt x="438810" y="1002030"/>
                  </a:lnTo>
                  <a:lnTo>
                    <a:pt x="441464" y="990600"/>
                  </a:lnTo>
                  <a:lnTo>
                    <a:pt x="444423" y="977900"/>
                  </a:lnTo>
                  <a:lnTo>
                    <a:pt x="444449" y="967740"/>
                  </a:lnTo>
                  <a:lnTo>
                    <a:pt x="490842" y="984250"/>
                  </a:lnTo>
                  <a:lnTo>
                    <a:pt x="542480" y="999490"/>
                  </a:lnTo>
                  <a:lnTo>
                    <a:pt x="597471" y="1012190"/>
                  </a:lnTo>
                  <a:lnTo>
                    <a:pt x="653961" y="1021080"/>
                  </a:lnTo>
                  <a:lnTo>
                    <a:pt x="703592" y="1027430"/>
                  </a:lnTo>
                  <a:lnTo>
                    <a:pt x="754011" y="1029970"/>
                  </a:lnTo>
                  <a:lnTo>
                    <a:pt x="804964" y="1031240"/>
                  </a:lnTo>
                  <a:lnTo>
                    <a:pt x="856157" y="1029970"/>
                  </a:lnTo>
                  <a:lnTo>
                    <a:pt x="907326" y="1026160"/>
                  </a:lnTo>
                  <a:lnTo>
                    <a:pt x="958202" y="1018540"/>
                  </a:lnTo>
                  <a:lnTo>
                    <a:pt x="1008494" y="1009650"/>
                  </a:lnTo>
                  <a:lnTo>
                    <a:pt x="1052449" y="999490"/>
                  </a:lnTo>
                  <a:lnTo>
                    <a:pt x="1106271" y="984250"/>
                  </a:lnTo>
                  <a:lnTo>
                    <a:pt x="1153198" y="966470"/>
                  </a:lnTo>
                  <a:lnTo>
                    <a:pt x="1198460" y="946150"/>
                  </a:lnTo>
                  <a:lnTo>
                    <a:pt x="1241679" y="923290"/>
                  </a:lnTo>
                  <a:lnTo>
                    <a:pt x="1283474" y="896620"/>
                  </a:lnTo>
                  <a:lnTo>
                    <a:pt x="1322565" y="864870"/>
                  </a:lnTo>
                  <a:lnTo>
                    <a:pt x="1357693" y="830580"/>
                  </a:lnTo>
                  <a:lnTo>
                    <a:pt x="1387576" y="792480"/>
                  </a:lnTo>
                  <a:lnTo>
                    <a:pt x="1410944" y="750570"/>
                  </a:lnTo>
                  <a:lnTo>
                    <a:pt x="1426514" y="704850"/>
                  </a:lnTo>
                  <a:lnTo>
                    <a:pt x="1426730" y="704850"/>
                  </a:lnTo>
                  <a:lnTo>
                    <a:pt x="1427086" y="703580"/>
                  </a:lnTo>
                  <a:lnTo>
                    <a:pt x="1427289" y="702310"/>
                  </a:lnTo>
                  <a:lnTo>
                    <a:pt x="1438643" y="718820"/>
                  </a:lnTo>
                  <a:lnTo>
                    <a:pt x="1442986" y="727710"/>
                  </a:lnTo>
                  <a:lnTo>
                    <a:pt x="1446415" y="736600"/>
                  </a:lnTo>
                  <a:lnTo>
                    <a:pt x="1452829" y="782320"/>
                  </a:lnTo>
                  <a:lnTo>
                    <a:pt x="1441462" y="824230"/>
                  </a:lnTo>
                  <a:lnTo>
                    <a:pt x="1415986" y="861060"/>
                  </a:lnTo>
                  <a:lnTo>
                    <a:pt x="1380070" y="892810"/>
                  </a:lnTo>
                  <a:lnTo>
                    <a:pt x="1337411" y="922020"/>
                  </a:lnTo>
                  <a:lnTo>
                    <a:pt x="1291678" y="946150"/>
                  </a:lnTo>
                  <a:lnTo>
                    <a:pt x="1230934" y="974090"/>
                  </a:lnTo>
                  <a:lnTo>
                    <a:pt x="1199299" y="986790"/>
                  </a:lnTo>
                  <a:lnTo>
                    <a:pt x="1166533" y="1000760"/>
                  </a:lnTo>
                  <a:lnTo>
                    <a:pt x="1158608" y="1003300"/>
                  </a:lnTo>
                  <a:lnTo>
                    <a:pt x="1154734" y="1012190"/>
                  </a:lnTo>
                  <a:lnTo>
                    <a:pt x="1161008" y="1027430"/>
                  </a:lnTo>
                  <a:lnTo>
                    <a:pt x="1169936" y="1031240"/>
                  </a:lnTo>
                  <a:lnTo>
                    <a:pt x="1177886" y="1028700"/>
                  </a:lnTo>
                  <a:lnTo>
                    <a:pt x="1211186" y="1014730"/>
                  </a:lnTo>
                  <a:lnTo>
                    <a:pt x="1243342" y="1002030"/>
                  </a:lnTo>
                  <a:lnTo>
                    <a:pt x="1350441" y="949960"/>
                  </a:lnTo>
                  <a:lnTo>
                    <a:pt x="1392758" y="922020"/>
                  </a:lnTo>
                  <a:lnTo>
                    <a:pt x="1429651" y="890270"/>
                  </a:lnTo>
                  <a:lnTo>
                    <a:pt x="1458747" y="854710"/>
                  </a:lnTo>
                  <a:lnTo>
                    <a:pt x="1477695" y="816610"/>
                  </a:lnTo>
                  <a:lnTo>
                    <a:pt x="1484122" y="773430"/>
                  </a:lnTo>
                  <a:close/>
                </a:path>
              </a:pathLst>
            </a:custGeom>
            <a:solidFill>
              <a:srgbClr val="FDBE0D"/>
            </a:solidFill>
          </p:spPr>
          <p:txBody>
            <a:bodyPr wrap="square" lIns="0" tIns="0" rIns="0" bIns="0" rtlCol="0"/>
            <a:lstStyle/>
            <a:p>
              <a:endParaRPr/>
            </a:p>
          </p:txBody>
        </p:sp>
      </p:grpSp>
      <p:pic>
        <p:nvPicPr>
          <p:cNvPr id="12" name="object 12"/>
          <p:cNvPicPr/>
          <p:nvPr/>
        </p:nvPicPr>
        <p:blipFill>
          <a:blip r:embed="rId7" cstate="print"/>
          <a:stretch>
            <a:fillRect/>
          </a:stretch>
        </p:blipFill>
        <p:spPr>
          <a:xfrm>
            <a:off x="135767" y="9189318"/>
            <a:ext cx="828124" cy="889293"/>
          </a:xfrm>
          <a:prstGeom prst="rect">
            <a:avLst/>
          </a:prstGeom>
        </p:spPr>
      </p:pic>
      <p:sp>
        <p:nvSpPr>
          <p:cNvPr id="13" name="object 13"/>
          <p:cNvSpPr txBox="1"/>
          <p:nvPr/>
        </p:nvSpPr>
        <p:spPr>
          <a:xfrm>
            <a:off x="880668" y="6231128"/>
            <a:ext cx="7282180" cy="3014980"/>
          </a:xfrm>
          <a:prstGeom prst="rect">
            <a:avLst/>
          </a:prstGeom>
        </p:spPr>
        <p:txBody>
          <a:bodyPr vert="horz" wrap="square" lIns="0" tIns="43180" rIns="0" bIns="0" rtlCol="0">
            <a:spAutoFit/>
          </a:bodyPr>
          <a:lstStyle/>
          <a:p>
            <a:pPr marL="12700" marR="5080" algn="ctr">
              <a:lnSpc>
                <a:spcPts val="4200"/>
              </a:lnSpc>
              <a:spcBef>
                <a:spcPts val="340"/>
              </a:spcBef>
            </a:pPr>
            <a:r>
              <a:rPr sz="3600" b="1">
                <a:solidFill>
                  <a:srgbClr val="1F3964"/>
                </a:solidFill>
                <a:latin typeface="Arial"/>
                <a:cs typeface="Arial"/>
              </a:rPr>
              <a:t>Committee</a:t>
            </a:r>
            <a:r>
              <a:rPr sz="3600" b="1" spc="-55">
                <a:solidFill>
                  <a:srgbClr val="1F3964"/>
                </a:solidFill>
                <a:latin typeface="Arial"/>
                <a:cs typeface="Arial"/>
              </a:rPr>
              <a:t> </a:t>
            </a:r>
            <a:r>
              <a:rPr sz="3600" b="1">
                <a:solidFill>
                  <a:srgbClr val="1F3964"/>
                </a:solidFill>
                <a:latin typeface="Arial"/>
                <a:cs typeface="Arial"/>
              </a:rPr>
              <a:t>on</a:t>
            </a:r>
            <a:r>
              <a:rPr sz="3600" b="1" spc="-35">
                <a:solidFill>
                  <a:srgbClr val="1F3964"/>
                </a:solidFill>
                <a:latin typeface="Arial"/>
                <a:cs typeface="Arial"/>
              </a:rPr>
              <a:t> </a:t>
            </a:r>
            <a:r>
              <a:rPr sz="3600" b="1">
                <a:solidFill>
                  <a:srgbClr val="1F3964"/>
                </a:solidFill>
                <a:latin typeface="Arial"/>
                <a:cs typeface="Arial"/>
              </a:rPr>
              <a:t>Disaster</a:t>
            </a:r>
            <a:r>
              <a:rPr sz="3600" b="1" spc="-50">
                <a:solidFill>
                  <a:srgbClr val="1F3964"/>
                </a:solidFill>
                <a:latin typeface="Arial"/>
                <a:cs typeface="Arial"/>
              </a:rPr>
              <a:t> </a:t>
            </a:r>
            <a:r>
              <a:rPr sz="3600" b="1" spc="-25">
                <a:solidFill>
                  <a:srgbClr val="1F3964"/>
                </a:solidFill>
                <a:latin typeface="Arial"/>
                <a:cs typeface="Arial"/>
              </a:rPr>
              <a:t>Recovery, </a:t>
            </a:r>
            <a:r>
              <a:rPr sz="3600" b="1">
                <a:solidFill>
                  <a:srgbClr val="1F3964"/>
                </a:solidFill>
                <a:latin typeface="Arial"/>
                <a:cs typeface="Arial"/>
              </a:rPr>
              <a:t>Infrastructure, and </a:t>
            </a:r>
            <a:r>
              <a:rPr sz="3600" b="1" spc="-10">
                <a:solidFill>
                  <a:srgbClr val="1F3964"/>
                </a:solidFill>
                <a:latin typeface="Arial"/>
                <a:cs typeface="Arial"/>
              </a:rPr>
              <a:t>Planning</a:t>
            </a:r>
            <a:endParaRPr sz="3600">
              <a:latin typeface="Arial"/>
              <a:cs typeface="Arial"/>
            </a:endParaRPr>
          </a:p>
          <a:p>
            <a:pPr algn="ctr">
              <a:lnSpc>
                <a:spcPct val="100000"/>
              </a:lnSpc>
              <a:spcBef>
                <a:spcPts val="1260"/>
              </a:spcBef>
            </a:pPr>
            <a:r>
              <a:rPr lang="en-US" sz="3600" b="1">
                <a:solidFill>
                  <a:srgbClr val="FDBE0D"/>
                </a:solidFill>
                <a:latin typeface="Arial"/>
                <a:cs typeface="Arial"/>
              </a:rPr>
              <a:t>April 24</a:t>
            </a:r>
            <a:r>
              <a:rPr sz="3600" b="1">
                <a:solidFill>
                  <a:srgbClr val="FDBE0D"/>
                </a:solidFill>
                <a:latin typeface="Arial"/>
                <a:cs typeface="Arial"/>
              </a:rPr>
              <a:t>,</a:t>
            </a:r>
            <a:r>
              <a:rPr sz="3600" b="1" spc="-30">
                <a:solidFill>
                  <a:srgbClr val="FDBE0D"/>
                </a:solidFill>
                <a:latin typeface="Arial"/>
                <a:cs typeface="Arial"/>
              </a:rPr>
              <a:t> </a:t>
            </a:r>
            <a:r>
              <a:rPr sz="3600" b="1" spc="-20">
                <a:solidFill>
                  <a:srgbClr val="FDBE0D"/>
                </a:solidFill>
                <a:latin typeface="Arial"/>
                <a:cs typeface="Arial"/>
              </a:rPr>
              <a:t>202</a:t>
            </a:r>
            <a:r>
              <a:rPr lang="en-US" sz="3600" b="1" spc="-20">
                <a:solidFill>
                  <a:srgbClr val="FDBE0D"/>
                </a:solidFill>
                <a:latin typeface="Arial"/>
                <a:cs typeface="Arial"/>
              </a:rPr>
              <a:t>6</a:t>
            </a:r>
            <a:endParaRPr sz="3600">
              <a:latin typeface="Arial"/>
              <a:cs typeface="Arial"/>
            </a:endParaRPr>
          </a:p>
          <a:p>
            <a:pPr marL="1231900" marR="969644" algn="ctr">
              <a:lnSpc>
                <a:spcPct val="132100"/>
              </a:lnSpc>
              <a:spcBef>
                <a:spcPts val="125"/>
              </a:spcBef>
            </a:pPr>
            <a:r>
              <a:rPr sz="2900" b="1" spc="-50">
                <a:solidFill>
                  <a:srgbClr val="1F3964"/>
                </a:solidFill>
                <a:latin typeface="Arial"/>
                <a:cs typeface="Arial"/>
              </a:rPr>
              <a:t>Adrienne</a:t>
            </a:r>
            <a:r>
              <a:rPr sz="2900" b="1" spc="-55">
                <a:solidFill>
                  <a:srgbClr val="1F3964"/>
                </a:solidFill>
                <a:latin typeface="Arial"/>
                <a:cs typeface="Arial"/>
              </a:rPr>
              <a:t> </a:t>
            </a:r>
            <a:r>
              <a:rPr sz="2900" b="1" spc="-90">
                <a:solidFill>
                  <a:srgbClr val="1F3964"/>
                </a:solidFill>
                <a:latin typeface="Arial"/>
                <a:cs typeface="Arial"/>
              </a:rPr>
              <a:t>L.</a:t>
            </a:r>
            <a:r>
              <a:rPr sz="2900" b="1" spc="-40">
                <a:solidFill>
                  <a:srgbClr val="1F3964"/>
                </a:solidFill>
                <a:latin typeface="Arial"/>
                <a:cs typeface="Arial"/>
              </a:rPr>
              <a:t> </a:t>
            </a:r>
            <a:r>
              <a:rPr sz="2900" b="1">
                <a:solidFill>
                  <a:srgbClr val="1F3964"/>
                </a:solidFill>
                <a:latin typeface="Arial"/>
                <a:cs typeface="Arial"/>
              </a:rPr>
              <a:t>Williams-</a:t>
            </a:r>
            <a:r>
              <a:rPr sz="2900" b="1" spc="-45">
                <a:solidFill>
                  <a:srgbClr val="1F3964"/>
                </a:solidFill>
                <a:latin typeface="Arial"/>
                <a:cs typeface="Arial"/>
              </a:rPr>
              <a:t>Octalien </a:t>
            </a:r>
            <a:r>
              <a:rPr sz="2900" b="1" spc="-10">
                <a:solidFill>
                  <a:srgbClr val="1F3964"/>
                </a:solidFill>
                <a:latin typeface="Arial"/>
                <a:cs typeface="Arial"/>
              </a:rPr>
              <a:t>Director</a:t>
            </a:r>
            <a:endParaRPr sz="2900">
              <a:latin typeface="Arial"/>
              <a:cs typeface="Arial"/>
            </a:endParaRPr>
          </a:p>
        </p:txBody>
      </p:sp>
      <p:sp>
        <p:nvSpPr>
          <p:cNvPr id="14" name="object 14"/>
          <p:cNvSpPr txBox="1"/>
          <p:nvPr/>
        </p:nvSpPr>
        <p:spPr>
          <a:xfrm>
            <a:off x="2523489" y="2334513"/>
            <a:ext cx="3996690" cy="515620"/>
          </a:xfrm>
          <a:prstGeom prst="rect">
            <a:avLst/>
          </a:prstGeom>
        </p:spPr>
        <p:txBody>
          <a:bodyPr vert="horz" wrap="square" lIns="0" tIns="14604" rIns="0" bIns="0" rtlCol="0">
            <a:spAutoFit/>
          </a:bodyPr>
          <a:lstStyle/>
          <a:p>
            <a:pPr marL="12700">
              <a:lnSpc>
                <a:spcPct val="100000"/>
              </a:lnSpc>
              <a:spcBef>
                <a:spcPts val="114"/>
              </a:spcBef>
            </a:pPr>
            <a:r>
              <a:rPr sz="3200" b="1">
                <a:solidFill>
                  <a:srgbClr val="1F3964"/>
                </a:solidFill>
                <a:latin typeface="Arial"/>
                <a:cs typeface="Arial"/>
              </a:rPr>
              <a:t>US</a:t>
            </a:r>
            <a:r>
              <a:rPr sz="3200" b="1" spc="-40">
                <a:solidFill>
                  <a:srgbClr val="1F3964"/>
                </a:solidFill>
                <a:latin typeface="Arial"/>
                <a:cs typeface="Arial"/>
              </a:rPr>
              <a:t> </a:t>
            </a:r>
            <a:r>
              <a:rPr sz="3200" b="1">
                <a:solidFill>
                  <a:srgbClr val="1F3964"/>
                </a:solidFill>
                <a:latin typeface="Arial"/>
                <a:cs typeface="Arial"/>
              </a:rPr>
              <a:t>VIRGIN</a:t>
            </a:r>
            <a:r>
              <a:rPr sz="3200" b="1" spc="-35">
                <a:solidFill>
                  <a:srgbClr val="1F3964"/>
                </a:solidFill>
                <a:latin typeface="Arial"/>
                <a:cs typeface="Arial"/>
              </a:rPr>
              <a:t> </a:t>
            </a:r>
            <a:r>
              <a:rPr sz="3200" b="1" spc="-10">
                <a:solidFill>
                  <a:srgbClr val="1F3964"/>
                </a:solidFill>
                <a:latin typeface="Arial"/>
                <a:cs typeface="Arial"/>
              </a:rPr>
              <a:t>ISLANDS</a:t>
            </a:r>
            <a:endParaRPr sz="3200">
              <a:latin typeface="Arial"/>
              <a:cs typeface="Arial"/>
            </a:endParaRPr>
          </a:p>
        </p:txBody>
      </p:sp>
      <p:sp>
        <p:nvSpPr>
          <p:cNvPr id="15" name="object 15" descr="$PPTXTitle"/>
          <p:cNvSpPr txBox="1">
            <a:spLocks noGrp="1"/>
          </p:cNvSpPr>
          <p:nvPr>
            <p:ph type="title"/>
          </p:nvPr>
        </p:nvSpPr>
        <p:spPr>
          <a:xfrm>
            <a:off x="40944" y="2758566"/>
            <a:ext cx="8961120" cy="698500"/>
          </a:xfrm>
          <a:prstGeom prst="rect">
            <a:avLst/>
          </a:prstGeom>
        </p:spPr>
        <p:txBody>
          <a:bodyPr vert="horz" wrap="square" lIns="0" tIns="14604" rIns="0" bIns="0" rtlCol="0">
            <a:spAutoFit/>
          </a:bodyPr>
          <a:lstStyle/>
          <a:p>
            <a:pPr marL="12700">
              <a:lnSpc>
                <a:spcPct val="100000"/>
              </a:lnSpc>
              <a:spcBef>
                <a:spcPts val="114"/>
              </a:spcBef>
            </a:pPr>
            <a:r>
              <a:rPr sz="4400" spc="-140">
                <a:solidFill>
                  <a:srgbClr val="1F3964"/>
                </a:solidFill>
              </a:rPr>
              <a:t>OFFICE</a:t>
            </a:r>
            <a:r>
              <a:rPr sz="4400" spc="-170">
                <a:solidFill>
                  <a:srgbClr val="1F3964"/>
                </a:solidFill>
              </a:rPr>
              <a:t> </a:t>
            </a:r>
            <a:r>
              <a:rPr sz="4400">
                <a:solidFill>
                  <a:srgbClr val="1F3964"/>
                </a:solidFill>
              </a:rPr>
              <a:t>OF</a:t>
            </a:r>
            <a:r>
              <a:rPr sz="4400" spc="-235">
                <a:solidFill>
                  <a:srgbClr val="1F3964"/>
                </a:solidFill>
              </a:rPr>
              <a:t> </a:t>
            </a:r>
            <a:r>
              <a:rPr sz="4400" spc="-30">
                <a:solidFill>
                  <a:srgbClr val="1F3964"/>
                </a:solidFill>
              </a:rPr>
              <a:t>DISASTER</a:t>
            </a:r>
            <a:r>
              <a:rPr sz="4400" spc="-204">
                <a:solidFill>
                  <a:srgbClr val="1F3964"/>
                </a:solidFill>
              </a:rPr>
              <a:t> </a:t>
            </a:r>
            <a:r>
              <a:rPr sz="4400" spc="-105">
                <a:solidFill>
                  <a:srgbClr val="1F3964"/>
                </a:solidFill>
              </a:rPr>
              <a:t>RECOVERY</a:t>
            </a:r>
            <a:endParaRPr sz="4400"/>
          </a:p>
        </p:txBody>
      </p:sp>
      <p:sp>
        <p:nvSpPr>
          <p:cNvPr id="16" name="object 16"/>
          <p:cNvSpPr txBox="1"/>
          <p:nvPr/>
        </p:nvSpPr>
        <p:spPr>
          <a:xfrm>
            <a:off x="11082273" y="9811308"/>
            <a:ext cx="5786120" cy="286617"/>
          </a:xfrm>
          <a:prstGeom prst="rect">
            <a:avLst/>
          </a:prstGeom>
        </p:spPr>
        <p:txBody>
          <a:bodyPr vert="horz" wrap="square" lIns="0" tIns="17145" rIns="0" bIns="0" rtlCol="0" anchor="t">
            <a:spAutoFit/>
          </a:bodyPr>
          <a:lstStyle/>
          <a:p>
            <a:pPr marL="12700">
              <a:lnSpc>
                <a:spcPct val="100000"/>
              </a:lnSpc>
              <a:spcBef>
                <a:spcPts val="135"/>
              </a:spcBef>
            </a:pPr>
            <a:r>
              <a:rPr lang="en-US" sz="1750" b="1" spc="60">
                <a:solidFill>
                  <a:srgbClr val="F1F0F1"/>
                </a:solidFill>
                <a:latin typeface="Tahoma"/>
                <a:cs typeface="Tahoma"/>
              </a:rPr>
              <a:t>CHANGE</a:t>
            </a:r>
            <a:endParaRPr/>
          </a:p>
        </p:txBody>
      </p:sp>
      <p:pic>
        <p:nvPicPr>
          <p:cNvPr id="23" name="Picture 22">
            <a:extLst>
              <a:ext uri="{FF2B5EF4-FFF2-40B4-BE49-F238E27FC236}">
                <a16:creationId xmlns:a16="http://schemas.microsoft.com/office/drawing/2014/main" id="{6DBE41FD-987D-EAFB-E291-B3AE438BC44D}"/>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9764063" y="5392548"/>
            <a:ext cx="8523937" cy="4894451"/>
          </a:xfrm>
          <a:prstGeom prst="rect">
            <a:avLst/>
          </a:prstGeom>
        </p:spPr>
      </p:pic>
      <p:sp>
        <p:nvSpPr>
          <p:cNvPr id="18" name="TextBox 17">
            <a:extLst>
              <a:ext uri="{FF2B5EF4-FFF2-40B4-BE49-F238E27FC236}">
                <a16:creationId xmlns:a16="http://schemas.microsoft.com/office/drawing/2014/main" id="{7FA0A1F9-041B-404A-2143-E5453A51F72A}"/>
              </a:ext>
            </a:extLst>
          </p:cNvPr>
          <p:cNvSpPr txBox="1"/>
          <p:nvPr/>
        </p:nvSpPr>
        <p:spPr>
          <a:xfrm>
            <a:off x="10598444" y="103505"/>
            <a:ext cx="7164262" cy="369332"/>
          </a:xfrm>
          <a:prstGeom prst="rect">
            <a:avLst/>
          </a:prstGeom>
          <a:noFill/>
        </p:spPr>
        <p:txBody>
          <a:bodyPr wrap="square" rtlCol="0">
            <a:spAutoFit/>
          </a:bodyPr>
          <a:lstStyle/>
          <a:p>
            <a:r>
              <a:rPr lang="en-US" b="1">
                <a:solidFill>
                  <a:schemeClr val="tx2"/>
                </a:solidFill>
                <a:latin typeface="Arial" panose="020B0604020202020204" pitchFamily="34" charset="0"/>
                <a:cs typeface="Arial" panose="020B0604020202020204" pitchFamily="34" charset="0"/>
              </a:rPr>
              <a:t>RT Park Solar Farm Ribbon Cutting Ceremony November 2025</a:t>
            </a:r>
            <a:endParaRPr lang="en-VI" b="1">
              <a:solidFill>
                <a:schemeClr val="tx2"/>
              </a:solidFill>
              <a:latin typeface="Arial" panose="020B0604020202020204" pitchFamily="34" charset="0"/>
              <a:cs typeface="Arial" panose="020B0604020202020204" pitchFamily="34" charset="0"/>
            </a:endParaRPr>
          </a:p>
        </p:txBody>
      </p:sp>
      <p:sp>
        <p:nvSpPr>
          <p:cNvPr id="19" name="TextBox 18">
            <a:extLst>
              <a:ext uri="{FF2B5EF4-FFF2-40B4-BE49-F238E27FC236}">
                <a16:creationId xmlns:a16="http://schemas.microsoft.com/office/drawing/2014/main" id="{01352CF0-3EAB-C6C3-E8B0-04CA59093F38}"/>
              </a:ext>
            </a:extLst>
          </p:cNvPr>
          <p:cNvSpPr txBox="1"/>
          <p:nvPr/>
        </p:nvSpPr>
        <p:spPr>
          <a:xfrm>
            <a:off x="11827371" y="5530648"/>
            <a:ext cx="5935335" cy="369332"/>
          </a:xfrm>
          <a:prstGeom prst="rect">
            <a:avLst/>
          </a:prstGeom>
          <a:noFill/>
        </p:spPr>
        <p:txBody>
          <a:bodyPr wrap="square" rtlCol="0">
            <a:spAutoFit/>
          </a:bodyPr>
          <a:lstStyle/>
          <a:p>
            <a:r>
              <a:rPr lang="en-US" b="1">
                <a:solidFill>
                  <a:schemeClr val="tx2"/>
                </a:solidFill>
                <a:latin typeface="Arial" panose="020B0604020202020204" pitchFamily="34" charset="0"/>
                <a:cs typeface="Arial" panose="020B0604020202020204" pitchFamily="34" charset="0"/>
              </a:rPr>
              <a:t>BCB Project Launch March  2026</a:t>
            </a:r>
            <a:endParaRPr lang="en-VI" b="1">
              <a:solidFill>
                <a:schemeClr val="tx2"/>
              </a:solidFill>
              <a:latin typeface="Arial" panose="020B0604020202020204" pitchFamily="34" charset="0"/>
              <a:cs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2" name="object 2"/>
          <p:cNvGrpSpPr/>
          <p:nvPr/>
        </p:nvGrpSpPr>
        <p:grpSpPr>
          <a:xfrm>
            <a:off x="0" y="0"/>
            <a:ext cx="18288000" cy="10287000"/>
            <a:chOff x="0" y="38"/>
            <a:chExt cx="18288000" cy="10287000"/>
          </a:xfrm>
        </p:grpSpPr>
        <p:sp>
          <p:nvSpPr>
            <p:cNvPr id="3" name="object 3"/>
            <p:cNvSpPr/>
            <p:nvPr/>
          </p:nvSpPr>
          <p:spPr>
            <a:xfrm>
              <a:off x="0" y="2477515"/>
              <a:ext cx="18288000" cy="7809865"/>
            </a:xfrm>
            <a:custGeom>
              <a:avLst/>
              <a:gdLst/>
              <a:ahLst/>
              <a:cxnLst/>
              <a:rect l="l" t="t" r="r" b="b"/>
              <a:pathLst>
                <a:path w="18288000" h="7809865">
                  <a:moveTo>
                    <a:pt x="0" y="7809483"/>
                  </a:moveTo>
                  <a:lnTo>
                    <a:pt x="18288000" y="7809483"/>
                  </a:lnTo>
                  <a:lnTo>
                    <a:pt x="18288000" y="0"/>
                  </a:lnTo>
                  <a:lnTo>
                    <a:pt x="0" y="0"/>
                  </a:lnTo>
                  <a:lnTo>
                    <a:pt x="0" y="7809483"/>
                  </a:lnTo>
                  <a:close/>
                </a:path>
              </a:pathLst>
            </a:custGeom>
            <a:solidFill>
              <a:srgbClr val="F1F0F1"/>
            </a:solidFill>
          </p:spPr>
          <p:txBody>
            <a:bodyPr wrap="square" lIns="0" tIns="0" rIns="0" bIns="0" rtlCol="0"/>
            <a:lstStyle/>
            <a:p>
              <a:endParaRPr/>
            </a:p>
          </p:txBody>
        </p:sp>
        <p:sp>
          <p:nvSpPr>
            <p:cNvPr id="4" name="object 4"/>
            <p:cNvSpPr/>
            <p:nvPr/>
          </p:nvSpPr>
          <p:spPr>
            <a:xfrm>
              <a:off x="0" y="813434"/>
              <a:ext cx="18288000" cy="1664335"/>
            </a:xfrm>
            <a:custGeom>
              <a:avLst/>
              <a:gdLst/>
              <a:ahLst/>
              <a:cxnLst/>
              <a:rect l="l" t="t" r="r" b="b"/>
              <a:pathLst>
                <a:path w="18288000" h="1664335">
                  <a:moveTo>
                    <a:pt x="0" y="1664081"/>
                  </a:moveTo>
                  <a:lnTo>
                    <a:pt x="18288000" y="1664081"/>
                  </a:lnTo>
                  <a:lnTo>
                    <a:pt x="18288000" y="0"/>
                  </a:lnTo>
                  <a:lnTo>
                    <a:pt x="0" y="0"/>
                  </a:lnTo>
                  <a:lnTo>
                    <a:pt x="0" y="1664081"/>
                  </a:lnTo>
                  <a:close/>
                </a:path>
              </a:pathLst>
            </a:custGeom>
            <a:solidFill>
              <a:srgbClr val="1F3964"/>
            </a:solidFill>
          </p:spPr>
          <p:txBody>
            <a:bodyPr wrap="square" lIns="0" tIns="0" rIns="0" bIns="0" rtlCol="0"/>
            <a:lstStyle/>
            <a:p>
              <a:endParaRPr/>
            </a:p>
          </p:txBody>
        </p:sp>
        <p:sp>
          <p:nvSpPr>
            <p:cNvPr id="5" name="object 5"/>
            <p:cNvSpPr/>
            <p:nvPr/>
          </p:nvSpPr>
          <p:spPr>
            <a:xfrm>
              <a:off x="0" y="38"/>
              <a:ext cx="18288000" cy="813435"/>
            </a:xfrm>
            <a:custGeom>
              <a:avLst/>
              <a:gdLst/>
              <a:ahLst/>
              <a:cxnLst/>
              <a:rect l="l" t="t" r="r" b="b"/>
              <a:pathLst>
                <a:path w="18288000" h="813435">
                  <a:moveTo>
                    <a:pt x="18288000" y="0"/>
                  </a:moveTo>
                  <a:lnTo>
                    <a:pt x="0" y="0"/>
                  </a:lnTo>
                  <a:lnTo>
                    <a:pt x="0" y="813396"/>
                  </a:lnTo>
                  <a:lnTo>
                    <a:pt x="18288000" y="813396"/>
                  </a:lnTo>
                  <a:lnTo>
                    <a:pt x="18288000" y="0"/>
                  </a:lnTo>
                  <a:close/>
                </a:path>
              </a:pathLst>
            </a:custGeom>
            <a:solidFill>
              <a:srgbClr val="FDBE0D"/>
            </a:solidFill>
          </p:spPr>
          <p:txBody>
            <a:bodyPr wrap="square" lIns="0" tIns="0" rIns="0" bIns="0" rtlCol="0"/>
            <a:lstStyle/>
            <a:p>
              <a:endParaRPr/>
            </a:p>
          </p:txBody>
        </p:sp>
        <p:pic>
          <p:nvPicPr>
            <p:cNvPr id="6" name="object 6"/>
            <p:cNvPicPr/>
            <p:nvPr/>
          </p:nvPicPr>
          <p:blipFill>
            <a:blip r:embed="rId2" cstate="print"/>
            <a:stretch>
              <a:fillRect/>
            </a:stretch>
          </p:blipFill>
          <p:spPr>
            <a:xfrm>
              <a:off x="0" y="64134"/>
              <a:ext cx="1498472" cy="1498473"/>
            </a:xfrm>
            <a:prstGeom prst="rect">
              <a:avLst/>
            </a:prstGeom>
          </p:spPr>
        </p:pic>
      </p:grpSp>
      <p:sp>
        <p:nvSpPr>
          <p:cNvPr id="7" name="object 7" descr="$PPTXTitle"/>
          <p:cNvSpPr txBox="1">
            <a:spLocks noGrp="1"/>
          </p:cNvSpPr>
          <p:nvPr>
            <p:ph type="title"/>
          </p:nvPr>
        </p:nvSpPr>
        <p:spPr>
          <a:xfrm>
            <a:off x="96624" y="176381"/>
            <a:ext cx="17697957" cy="1885978"/>
          </a:xfrm>
          <a:prstGeom prst="rect">
            <a:avLst/>
          </a:prstGeom>
        </p:spPr>
        <p:txBody>
          <a:bodyPr vert="horz" wrap="square" lIns="0" tIns="1044778" rIns="0" bIns="0" rtlCol="0">
            <a:spAutoFit/>
          </a:bodyPr>
          <a:lstStyle/>
          <a:p>
            <a:pPr marL="1209040">
              <a:lnSpc>
                <a:spcPct val="100000"/>
              </a:lnSpc>
              <a:spcBef>
                <a:spcPts val="105"/>
              </a:spcBef>
            </a:pPr>
            <a:r>
              <a:rPr sz="5400"/>
              <a:t>Get</a:t>
            </a:r>
            <a:r>
              <a:rPr sz="5400" spc="-225"/>
              <a:t> </a:t>
            </a:r>
            <a:r>
              <a:rPr sz="5400"/>
              <a:t>the</a:t>
            </a:r>
            <a:r>
              <a:rPr sz="5400" spc="-210"/>
              <a:t> </a:t>
            </a:r>
            <a:r>
              <a:rPr sz="5400" spc="-330"/>
              <a:t>Funds:</a:t>
            </a:r>
            <a:r>
              <a:rPr sz="5400" spc="-180"/>
              <a:t> </a:t>
            </a:r>
            <a:r>
              <a:rPr sz="5400" spc="-210"/>
              <a:t>Increased</a:t>
            </a:r>
            <a:r>
              <a:rPr sz="5400" spc="-225"/>
              <a:t> </a:t>
            </a:r>
            <a:r>
              <a:rPr sz="5400" spc="-95"/>
              <a:t>Obligations</a:t>
            </a:r>
            <a:endParaRPr sz="5400"/>
          </a:p>
        </p:txBody>
      </p:sp>
      <p:pic>
        <p:nvPicPr>
          <p:cNvPr id="12" name="object 12" descr="A green check mark in a circle  AI-generated content may be incorrect."/>
          <p:cNvPicPr/>
          <p:nvPr/>
        </p:nvPicPr>
        <p:blipFill>
          <a:blip r:embed="rId3" cstate="print"/>
          <a:stretch>
            <a:fillRect/>
          </a:stretch>
        </p:blipFill>
        <p:spPr>
          <a:xfrm>
            <a:off x="16360179" y="64096"/>
            <a:ext cx="1713811" cy="1695756"/>
          </a:xfrm>
          <a:prstGeom prst="rect">
            <a:avLst/>
          </a:prstGeom>
        </p:spPr>
      </p:pic>
      <p:graphicFrame>
        <p:nvGraphicFramePr>
          <p:cNvPr id="15" name="Table 14">
            <a:extLst>
              <a:ext uri="{FF2B5EF4-FFF2-40B4-BE49-F238E27FC236}">
                <a16:creationId xmlns:a16="http://schemas.microsoft.com/office/drawing/2014/main" id="{17330F61-E7E0-8860-5766-A0697B3363C0}"/>
              </a:ext>
            </a:extLst>
          </p:cNvPr>
          <p:cNvGraphicFramePr>
            <a:graphicFrameLocks noGrp="1"/>
          </p:cNvGraphicFramePr>
          <p:nvPr>
            <p:extLst>
              <p:ext uri="{D42A27DB-BD31-4B8C-83A1-F6EECF244321}">
                <p14:modId xmlns:p14="http://schemas.microsoft.com/office/powerpoint/2010/main" val="1909771894"/>
              </p:ext>
            </p:extLst>
          </p:nvPr>
        </p:nvGraphicFramePr>
        <p:xfrm>
          <a:off x="493418" y="2754692"/>
          <a:ext cx="4136947" cy="6968637"/>
        </p:xfrm>
        <a:graphic>
          <a:graphicData uri="http://schemas.openxmlformats.org/drawingml/2006/table">
            <a:tbl>
              <a:tblPr/>
              <a:tblGrid>
                <a:gridCol w="1718659">
                  <a:extLst>
                    <a:ext uri="{9D8B030D-6E8A-4147-A177-3AD203B41FA5}">
                      <a16:colId xmlns:a16="http://schemas.microsoft.com/office/drawing/2014/main" val="3292557634"/>
                    </a:ext>
                  </a:extLst>
                </a:gridCol>
                <a:gridCol w="2418288">
                  <a:extLst>
                    <a:ext uri="{9D8B030D-6E8A-4147-A177-3AD203B41FA5}">
                      <a16:colId xmlns:a16="http://schemas.microsoft.com/office/drawing/2014/main" val="1361200027"/>
                    </a:ext>
                  </a:extLst>
                </a:gridCol>
              </a:tblGrid>
              <a:tr h="828140">
                <a:tc>
                  <a:txBody>
                    <a:bodyPr/>
                    <a:lstStyle/>
                    <a:p>
                      <a:pPr>
                        <a:buNone/>
                      </a:pPr>
                      <a:r>
                        <a:rPr lang="en-US" b="1">
                          <a:solidFill>
                            <a:srgbClr val="E4EEE5"/>
                          </a:solidFill>
                          <a:effectLst/>
                        </a:rPr>
                        <a:t>Year</a:t>
                      </a:r>
                    </a:p>
                  </a:txBody>
                  <a:tcPr anchor="ctr">
                    <a:lnL w="38100" cap="flat" cmpd="sng" algn="ctr">
                      <a:solidFill>
                        <a:srgbClr val="203965"/>
                      </a:solidFill>
                      <a:prstDash val="solid"/>
                      <a:round/>
                      <a:headEnd type="none" w="med" len="med"/>
                      <a:tailEnd type="none" w="med" len="med"/>
                    </a:lnL>
                    <a:lnR w="19050" cap="flat" cmpd="sng" algn="ctr">
                      <a:solidFill>
                        <a:srgbClr val="D9D9D9"/>
                      </a:solidFill>
                      <a:prstDash val="solid"/>
                      <a:round/>
                      <a:headEnd type="none" w="med" len="med"/>
                      <a:tailEnd type="none" w="med" len="med"/>
                    </a:lnR>
                    <a:lnT w="38100" cap="flat" cmpd="sng" algn="ctr">
                      <a:solidFill>
                        <a:srgbClr val="203965"/>
                      </a:solidFill>
                      <a:prstDash val="solid"/>
                      <a:round/>
                      <a:headEnd type="none" w="med" len="med"/>
                      <a:tailEnd type="none" w="med" len="med"/>
                    </a:lnT>
                    <a:lnB w="19050" cap="flat" cmpd="sng" algn="ctr">
                      <a:solidFill>
                        <a:srgbClr val="D9D9D9"/>
                      </a:solidFill>
                      <a:prstDash val="solid"/>
                      <a:round/>
                      <a:headEnd type="none" w="med" len="med"/>
                      <a:tailEnd type="none" w="med" len="med"/>
                    </a:lnB>
                    <a:solidFill>
                      <a:srgbClr val="75A6C2"/>
                    </a:solidFill>
                  </a:tcPr>
                </a:tc>
                <a:tc>
                  <a:txBody>
                    <a:bodyPr/>
                    <a:lstStyle/>
                    <a:p>
                      <a:pPr>
                        <a:buNone/>
                      </a:pPr>
                      <a:r>
                        <a:rPr lang="en-US" b="1">
                          <a:solidFill>
                            <a:srgbClr val="E4EEE5"/>
                          </a:solidFill>
                          <a:effectLst/>
                        </a:rPr>
                        <a:t>Obligations</a:t>
                      </a:r>
                    </a:p>
                  </a:txBody>
                  <a:tcPr anchor="ctr">
                    <a:lnL w="19050" cap="flat" cmpd="sng" algn="ctr">
                      <a:solidFill>
                        <a:srgbClr val="D9D9D9"/>
                      </a:solidFill>
                      <a:prstDash val="solid"/>
                      <a:round/>
                      <a:headEnd type="none" w="med" len="med"/>
                      <a:tailEnd type="none" w="med" len="med"/>
                    </a:lnL>
                    <a:lnR w="19050" cap="flat" cmpd="sng" algn="ctr">
                      <a:solidFill>
                        <a:srgbClr val="203965"/>
                      </a:solidFill>
                      <a:prstDash val="solid"/>
                      <a:round/>
                      <a:headEnd type="none" w="med" len="med"/>
                      <a:tailEnd type="none" w="med" len="med"/>
                    </a:lnR>
                    <a:lnT w="38100" cap="flat" cmpd="sng" algn="ctr">
                      <a:solidFill>
                        <a:srgbClr val="203965"/>
                      </a:solidFill>
                      <a:prstDash val="solid"/>
                      <a:round/>
                      <a:headEnd type="none" w="med" len="med"/>
                      <a:tailEnd type="none" w="med" len="med"/>
                    </a:lnT>
                    <a:lnB w="19050" cap="flat" cmpd="sng" algn="ctr">
                      <a:solidFill>
                        <a:srgbClr val="D9D9D9"/>
                      </a:solidFill>
                      <a:prstDash val="solid"/>
                      <a:round/>
                      <a:headEnd type="none" w="med" len="med"/>
                      <a:tailEnd type="none" w="med" len="med"/>
                    </a:lnB>
                    <a:solidFill>
                      <a:srgbClr val="75A6C2"/>
                    </a:solidFill>
                  </a:tcPr>
                </a:tc>
                <a:extLst>
                  <a:ext uri="{0D108BD9-81ED-4DB2-BD59-A6C34878D82A}">
                    <a16:rowId xmlns:a16="http://schemas.microsoft.com/office/drawing/2014/main" val="4278355696"/>
                  </a:ext>
                </a:extLst>
              </a:tr>
              <a:tr h="1005997">
                <a:tc>
                  <a:txBody>
                    <a:bodyPr/>
                    <a:lstStyle/>
                    <a:p>
                      <a:pPr>
                        <a:buNone/>
                      </a:pPr>
                      <a:r>
                        <a:rPr lang="en-US" b="1">
                          <a:solidFill>
                            <a:srgbClr val="E4EEE5"/>
                          </a:solidFill>
                          <a:effectLst/>
                        </a:rPr>
                        <a:t>Sep 2025</a:t>
                      </a:r>
                    </a:p>
                  </a:txBody>
                  <a:tcPr anchor="ctr">
                    <a:lnL w="38100" cap="flat" cmpd="sng" algn="ctr">
                      <a:solidFill>
                        <a:srgbClr val="203965"/>
                      </a:solidFill>
                      <a:prstDash val="solid"/>
                      <a:round/>
                      <a:headEnd type="none" w="med" len="med"/>
                      <a:tailEnd type="none" w="med" len="med"/>
                    </a:lnL>
                    <a:lnR w="19050" cap="flat" cmpd="sng" algn="ctr">
                      <a:solidFill>
                        <a:srgbClr val="D9D9D9"/>
                      </a:solidFill>
                      <a:prstDash val="solid"/>
                      <a:round/>
                      <a:headEnd type="none" w="med" len="med"/>
                      <a:tailEnd type="none" w="med" len="med"/>
                    </a:lnR>
                    <a:lnT w="19050" cap="flat" cmpd="sng" algn="ctr">
                      <a:solidFill>
                        <a:srgbClr val="D9D9D9"/>
                      </a:solidFill>
                      <a:prstDash val="solid"/>
                      <a:round/>
                      <a:headEnd type="none" w="med" len="med"/>
                      <a:tailEnd type="none" w="med" len="med"/>
                    </a:lnT>
                    <a:lnB w="19050" cap="flat" cmpd="sng" algn="ctr">
                      <a:solidFill>
                        <a:srgbClr val="D9D9D9"/>
                      </a:solidFill>
                      <a:prstDash val="solid"/>
                      <a:round/>
                      <a:headEnd type="none" w="med" len="med"/>
                      <a:tailEnd type="none" w="med" len="med"/>
                    </a:lnB>
                    <a:solidFill>
                      <a:srgbClr val="2D8BBA"/>
                    </a:solidFill>
                  </a:tcPr>
                </a:tc>
                <a:tc>
                  <a:txBody>
                    <a:bodyPr/>
                    <a:lstStyle/>
                    <a:p>
                      <a:pPr>
                        <a:buNone/>
                      </a:pPr>
                      <a:r>
                        <a:rPr lang="en-VI" b="1">
                          <a:solidFill>
                            <a:srgbClr val="E4EEE5"/>
                          </a:solidFill>
                          <a:effectLst/>
                        </a:rPr>
                        <a:t>$24,000,000,000</a:t>
                      </a:r>
                    </a:p>
                  </a:txBody>
                  <a:tcPr anchor="ctr">
                    <a:lnL w="19050" cap="flat" cmpd="sng" algn="ctr">
                      <a:solidFill>
                        <a:srgbClr val="D9D9D9"/>
                      </a:solidFill>
                      <a:prstDash val="solid"/>
                      <a:round/>
                      <a:headEnd type="none" w="med" len="med"/>
                      <a:tailEnd type="none" w="med" len="med"/>
                    </a:lnL>
                    <a:lnR w="19050" cap="flat" cmpd="sng" algn="ctr">
                      <a:solidFill>
                        <a:srgbClr val="203965"/>
                      </a:solidFill>
                      <a:prstDash val="solid"/>
                      <a:round/>
                      <a:headEnd type="none" w="med" len="med"/>
                      <a:tailEnd type="none" w="med" len="med"/>
                    </a:lnR>
                    <a:lnT w="19050" cap="flat" cmpd="sng" algn="ctr">
                      <a:solidFill>
                        <a:srgbClr val="D9D9D9"/>
                      </a:solidFill>
                      <a:prstDash val="solid"/>
                      <a:round/>
                      <a:headEnd type="none" w="med" len="med"/>
                      <a:tailEnd type="none" w="med" len="med"/>
                    </a:lnT>
                    <a:lnB w="19050" cap="flat" cmpd="sng" algn="ctr">
                      <a:solidFill>
                        <a:srgbClr val="D9D9D9"/>
                      </a:solidFill>
                      <a:prstDash val="solid"/>
                      <a:round/>
                      <a:headEnd type="none" w="med" len="med"/>
                      <a:tailEnd type="none" w="med" len="med"/>
                    </a:lnB>
                    <a:solidFill>
                      <a:srgbClr val="2D8BBA"/>
                    </a:solidFill>
                  </a:tcPr>
                </a:tc>
                <a:extLst>
                  <a:ext uri="{0D108BD9-81ED-4DB2-BD59-A6C34878D82A}">
                    <a16:rowId xmlns:a16="http://schemas.microsoft.com/office/drawing/2014/main" val="1480275735"/>
                  </a:ext>
                </a:extLst>
              </a:tr>
              <a:tr h="1005997">
                <a:tc>
                  <a:txBody>
                    <a:bodyPr/>
                    <a:lstStyle/>
                    <a:p>
                      <a:pPr>
                        <a:buNone/>
                      </a:pPr>
                      <a:r>
                        <a:rPr lang="en-US" b="1">
                          <a:solidFill>
                            <a:srgbClr val="E4EEE5"/>
                          </a:solidFill>
                          <a:effectLst/>
                        </a:rPr>
                        <a:t>Sep 2024</a:t>
                      </a:r>
                    </a:p>
                  </a:txBody>
                  <a:tcPr anchor="ctr">
                    <a:lnL w="38100" cap="flat" cmpd="sng" algn="ctr">
                      <a:solidFill>
                        <a:srgbClr val="203965"/>
                      </a:solidFill>
                      <a:prstDash val="solid"/>
                      <a:round/>
                      <a:headEnd type="none" w="med" len="med"/>
                      <a:tailEnd type="none" w="med" len="med"/>
                    </a:lnL>
                    <a:lnR w="19050" cap="flat" cmpd="sng" algn="ctr">
                      <a:solidFill>
                        <a:srgbClr val="D9D9D9"/>
                      </a:solidFill>
                      <a:prstDash val="solid"/>
                      <a:round/>
                      <a:headEnd type="none" w="med" len="med"/>
                      <a:tailEnd type="none" w="med" len="med"/>
                    </a:lnR>
                    <a:lnT w="19050" cap="flat" cmpd="sng" algn="ctr">
                      <a:solidFill>
                        <a:srgbClr val="D9D9D9"/>
                      </a:solidFill>
                      <a:prstDash val="solid"/>
                      <a:round/>
                      <a:headEnd type="none" w="med" len="med"/>
                      <a:tailEnd type="none" w="med" len="med"/>
                    </a:lnT>
                    <a:lnB w="19050" cap="flat" cmpd="sng" algn="ctr">
                      <a:solidFill>
                        <a:srgbClr val="D9D9D9"/>
                      </a:solidFill>
                      <a:prstDash val="solid"/>
                      <a:round/>
                      <a:headEnd type="none" w="med" len="med"/>
                      <a:tailEnd type="none" w="med" len="med"/>
                    </a:lnB>
                    <a:solidFill>
                      <a:srgbClr val="2D8BBA"/>
                    </a:solidFill>
                  </a:tcPr>
                </a:tc>
                <a:tc>
                  <a:txBody>
                    <a:bodyPr/>
                    <a:lstStyle/>
                    <a:p>
                      <a:pPr>
                        <a:buNone/>
                      </a:pPr>
                      <a:r>
                        <a:rPr lang="en-VI">
                          <a:solidFill>
                            <a:srgbClr val="E4EEE5"/>
                          </a:solidFill>
                          <a:effectLst/>
                        </a:rPr>
                        <a:t>$17,000,000,000</a:t>
                      </a:r>
                    </a:p>
                  </a:txBody>
                  <a:tcPr anchor="ctr">
                    <a:lnL w="19050" cap="flat" cmpd="sng" algn="ctr">
                      <a:solidFill>
                        <a:srgbClr val="D9D9D9"/>
                      </a:solidFill>
                      <a:prstDash val="solid"/>
                      <a:round/>
                      <a:headEnd type="none" w="med" len="med"/>
                      <a:tailEnd type="none" w="med" len="med"/>
                    </a:lnL>
                    <a:lnR w="19050" cap="flat" cmpd="sng" algn="ctr">
                      <a:solidFill>
                        <a:srgbClr val="203965"/>
                      </a:solidFill>
                      <a:prstDash val="solid"/>
                      <a:round/>
                      <a:headEnd type="none" w="med" len="med"/>
                      <a:tailEnd type="none" w="med" len="med"/>
                    </a:lnR>
                    <a:lnT w="19050" cap="flat" cmpd="sng" algn="ctr">
                      <a:solidFill>
                        <a:srgbClr val="D9D9D9"/>
                      </a:solidFill>
                      <a:prstDash val="solid"/>
                      <a:round/>
                      <a:headEnd type="none" w="med" len="med"/>
                      <a:tailEnd type="none" w="med" len="med"/>
                    </a:lnT>
                    <a:lnB w="19050" cap="flat" cmpd="sng" algn="ctr">
                      <a:solidFill>
                        <a:srgbClr val="D9D9D9"/>
                      </a:solidFill>
                      <a:prstDash val="solid"/>
                      <a:round/>
                      <a:headEnd type="none" w="med" len="med"/>
                      <a:tailEnd type="none" w="med" len="med"/>
                    </a:lnB>
                    <a:solidFill>
                      <a:srgbClr val="2D8BBA"/>
                    </a:solidFill>
                  </a:tcPr>
                </a:tc>
                <a:extLst>
                  <a:ext uri="{0D108BD9-81ED-4DB2-BD59-A6C34878D82A}">
                    <a16:rowId xmlns:a16="http://schemas.microsoft.com/office/drawing/2014/main" val="283806649"/>
                  </a:ext>
                </a:extLst>
              </a:tr>
              <a:tr h="1005997">
                <a:tc>
                  <a:txBody>
                    <a:bodyPr/>
                    <a:lstStyle/>
                    <a:p>
                      <a:pPr>
                        <a:buNone/>
                      </a:pPr>
                      <a:r>
                        <a:rPr lang="en-US" b="1">
                          <a:solidFill>
                            <a:srgbClr val="E4EEE5"/>
                          </a:solidFill>
                          <a:effectLst/>
                        </a:rPr>
                        <a:t>Sep 2023</a:t>
                      </a:r>
                    </a:p>
                  </a:txBody>
                  <a:tcPr anchor="ctr">
                    <a:lnL w="38100" cap="flat" cmpd="sng" algn="ctr">
                      <a:solidFill>
                        <a:srgbClr val="203965"/>
                      </a:solidFill>
                      <a:prstDash val="solid"/>
                      <a:round/>
                      <a:headEnd type="none" w="med" len="med"/>
                      <a:tailEnd type="none" w="med" len="med"/>
                    </a:lnL>
                    <a:lnR w="19050" cap="flat" cmpd="sng" algn="ctr">
                      <a:solidFill>
                        <a:srgbClr val="D9D9D9"/>
                      </a:solidFill>
                      <a:prstDash val="solid"/>
                      <a:round/>
                      <a:headEnd type="none" w="med" len="med"/>
                      <a:tailEnd type="none" w="med" len="med"/>
                    </a:lnR>
                    <a:lnT w="19050" cap="flat" cmpd="sng" algn="ctr">
                      <a:solidFill>
                        <a:srgbClr val="D9D9D9"/>
                      </a:solidFill>
                      <a:prstDash val="solid"/>
                      <a:round/>
                      <a:headEnd type="none" w="med" len="med"/>
                      <a:tailEnd type="none" w="med" len="med"/>
                    </a:lnT>
                    <a:lnB w="19050" cap="flat" cmpd="sng" algn="ctr">
                      <a:solidFill>
                        <a:srgbClr val="D9D9D9"/>
                      </a:solidFill>
                      <a:prstDash val="solid"/>
                      <a:round/>
                      <a:headEnd type="none" w="med" len="med"/>
                      <a:tailEnd type="none" w="med" len="med"/>
                    </a:lnB>
                    <a:solidFill>
                      <a:srgbClr val="2D8BBA"/>
                    </a:solidFill>
                  </a:tcPr>
                </a:tc>
                <a:tc>
                  <a:txBody>
                    <a:bodyPr/>
                    <a:lstStyle/>
                    <a:p>
                      <a:pPr>
                        <a:buNone/>
                      </a:pPr>
                      <a:r>
                        <a:rPr lang="en-VI">
                          <a:solidFill>
                            <a:srgbClr val="E4EEE5"/>
                          </a:solidFill>
                          <a:effectLst/>
                        </a:rPr>
                        <a:t>$8,500,000,000</a:t>
                      </a:r>
                    </a:p>
                  </a:txBody>
                  <a:tcPr anchor="ctr">
                    <a:lnL w="19050" cap="flat" cmpd="sng" algn="ctr">
                      <a:solidFill>
                        <a:srgbClr val="D9D9D9"/>
                      </a:solidFill>
                      <a:prstDash val="solid"/>
                      <a:round/>
                      <a:headEnd type="none" w="med" len="med"/>
                      <a:tailEnd type="none" w="med" len="med"/>
                    </a:lnL>
                    <a:lnR w="19050" cap="flat" cmpd="sng" algn="ctr">
                      <a:solidFill>
                        <a:srgbClr val="203965"/>
                      </a:solidFill>
                      <a:prstDash val="solid"/>
                      <a:round/>
                      <a:headEnd type="none" w="med" len="med"/>
                      <a:tailEnd type="none" w="med" len="med"/>
                    </a:lnR>
                    <a:lnT w="19050" cap="flat" cmpd="sng" algn="ctr">
                      <a:solidFill>
                        <a:srgbClr val="D9D9D9"/>
                      </a:solidFill>
                      <a:prstDash val="solid"/>
                      <a:round/>
                      <a:headEnd type="none" w="med" len="med"/>
                      <a:tailEnd type="none" w="med" len="med"/>
                    </a:lnT>
                    <a:lnB w="19050" cap="flat" cmpd="sng" algn="ctr">
                      <a:solidFill>
                        <a:srgbClr val="D9D9D9"/>
                      </a:solidFill>
                      <a:prstDash val="solid"/>
                      <a:round/>
                      <a:headEnd type="none" w="med" len="med"/>
                      <a:tailEnd type="none" w="med" len="med"/>
                    </a:lnB>
                    <a:solidFill>
                      <a:srgbClr val="2D8BBA"/>
                    </a:solidFill>
                  </a:tcPr>
                </a:tc>
                <a:extLst>
                  <a:ext uri="{0D108BD9-81ED-4DB2-BD59-A6C34878D82A}">
                    <a16:rowId xmlns:a16="http://schemas.microsoft.com/office/drawing/2014/main" val="3035039783"/>
                  </a:ext>
                </a:extLst>
              </a:tr>
              <a:tr h="1005997">
                <a:tc>
                  <a:txBody>
                    <a:bodyPr/>
                    <a:lstStyle/>
                    <a:p>
                      <a:pPr>
                        <a:buNone/>
                      </a:pPr>
                      <a:r>
                        <a:rPr lang="en-US" b="1">
                          <a:solidFill>
                            <a:srgbClr val="E4EEE5"/>
                          </a:solidFill>
                          <a:effectLst/>
                        </a:rPr>
                        <a:t>Sep 2022</a:t>
                      </a:r>
                    </a:p>
                  </a:txBody>
                  <a:tcPr anchor="ctr">
                    <a:lnL w="38100" cap="flat" cmpd="sng" algn="ctr">
                      <a:solidFill>
                        <a:srgbClr val="203965"/>
                      </a:solidFill>
                      <a:prstDash val="solid"/>
                      <a:round/>
                      <a:headEnd type="none" w="med" len="med"/>
                      <a:tailEnd type="none" w="med" len="med"/>
                    </a:lnL>
                    <a:lnR w="19050" cap="flat" cmpd="sng" algn="ctr">
                      <a:solidFill>
                        <a:srgbClr val="D9D9D9"/>
                      </a:solidFill>
                      <a:prstDash val="solid"/>
                      <a:round/>
                      <a:headEnd type="none" w="med" len="med"/>
                      <a:tailEnd type="none" w="med" len="med"/>
                    </a:lnR>
                    <a:lnT w="19050" cap="flat" cmpd="sng" algn="ctr">
                      <a:solidFill>
                        <a:srgbClr val="D9D9D9"/>
                      </a:solidFill>
                      <a:prstDash val="solid"/>
                      <a:round/>
                      <a:headEnd type="none" w="med" len="med"/>
                      <a:tailEnd type="none" w="med" len="med"/>
                    </a:lnT>
                    <a:lnB w="19050" cap="flat" cmpd="sng" algn="ctr">
                      <a:solidFill>
                        <a:srgbClr val="D9D9D9"/>
                      </a:solidFill>
                      <a:prstDash val="solid"/>
                      <a:round/>
                      <a:headEnd type="none" w="med" len="med"/>
                      <a:tailEnd type="none" w="med" len="med"/>
                    </a:lnB>
                    <a:solidFill>
                      <a:srgbClr val="2D8BBA"/>
                    </a:solidFill>
                  </a:tcPr>
                </a:tc>
                <a:tc>
                  <a:txBody>
                    <a:bodyPr/>
                    <a:lstStyle/>
                    <a:p>
                      <a:pPr>
                        <a:buNone/>
                      </a:pPr>
                      <a:r>
                        <a:rPr lang="en-VI">
                          <a:solidFill>
                            <a:srgbClr val="E4EEE5"/>
                          </a:solidFill>
                          <a:effectLst/>
                        </a:rPr>
                        <a:t>$5,800,000,000</a:t>
                      </a:r>
                    </a:p>
                  </a:txBody>
                  <a:tcPr anchor="ctr">
                    <a:lnL w="19050" cap="flat" cmpd="sng" algn="ctr">
                      <a:solidFill>
                        <a:srgbClr val="D9D9D9"/>
                      </a:solidFill>
                      <a:prstDash val="solid"/>
                      <a:round/>
                      <a:headEnd type="none" w="med" len="med"/>
                      <a:tailEnd type="none" w="med" len="med"/>
                    </a:lnL>
                    <a:lnR w="19050" cap="flat" cmpd="sng" algn="ctr">
                      <a:solidFill>
                        <a:srgbClr val="203965"/>
                      </a:solidFill>
                      <a:prstDash val="solid"/>
                      <a:round/>
                      <a:headEnd type="none" w="med" len="med"/>
                      <a:tailEnd type="none" w="med" len="med"/>
                    </a:lnR>
                    <a:lnT w="19050" cap="flat" cmpd="sng" algn="ctr">
                      <a:solidFill>
                        <a:srgbClr val="D9D9D9"/>
                      </a:solidFill>
                      <a:prstDash val="solid"/>
                      <a:round/>
                      <a:headEnd type="none" w="med" len="med"/>
                      <a:tailEnd type="none" w="med" len="med"/>
                    </a:lnT>
                    <a:lnB w="19050" cap="flat" cmpd="sng" algn="ctr">
                      <a:solidFill>
                        <a:srgbClr val="D9D9D9"/>
                      </a:solidFill>
                      <a:prstDash val="solid"/>
                      <a:round/>
                      <a:headEnd type="none" w="med" len="med"/>
                      <a:tailEnd type="none" w="med" len="med"/>
                    </a:lnB>
                    <a:solidFill>
                      <a:srgbClr val="2D8BBA"/>
                    </a:solidFill>
                  </a:tcPr>
                </a:tc>
                <a:extLst>
                  <a:ext uri="{0D108BD9-81ED-4DB2-BD59-A6C34878D82A}">
                    <a16:rowId xmlns:a16="http://schemas.microsoft.com/office/drawing/2014/main" val="2213164205"/>
                  </a:ext>
                </a:extLst>
              </a:tr>
              <a:tr h="1110512">
                <a:tc>
                  <a:txBody>
                    <a:bodyPr/>
                    <a:lstStyle/>
                    <a:p>
                      <a:pPr>
                        <a:buNone/>
                      </a:pPr>
                      <a:r>
                        <a:rPr lang="en-US" b="1">
                          <a:solidFill>
                            <a:srgbClr val="E4EEE5"/>
                          </a:solidFill>
                          <a:effectLst/>
                        </a:rPr>
                        <a:t>Sep 2021</a:t>
                      </a:r>
                    </a:p>
                  </a:txBody>
                  <a:tcPr anchor="ctr">
                    <a:lnL w="38100" cap="flat" cmpd="sng" algn="ctr">
                      <a:solidFill>
                        <a:srgbClr val="203965"/>
                      </a:solidFill>
                      <a:prstDash val="solid"/>
                      <a:round/>
                      <a:headEnd type="none" w="med" len="med"/>
                      <a:tailEnd type="none" w="med" len="med"/>
                    </a:lnL>
                    <a:lnR w="19050" cap="flat" cmpd="sng" algn="ctr">
                      <a:solidFill>
                        <a:srgbClr val="D9D9D9"/>
                      </a:solidFill>
                      <a:prstDash val="solid"/>
                      <a:round/>
                      <a:headEnd type="none" w="med" len="med"/>
                      <a:tailEnd type="none" w="med" len="med"/>
                    </a:lnR>
                    <a:lnT w="19050" cap="flat" cmpd="sng" algn="ctr">
                      <a:solidFill>
                        <a:srgbClr val="D9D9D9"/>
                      </a:solidFill>
                      <a:prstDash val="solid"/>
                      <a:round/>
                      <a:headEnd type="none" w="med" len="med"/>
                      <a:tailEnd type="none" w="med" len="med"/>
                    </a:lnT>
                    <a:lnB w="19050" cap="flat" cmpd="sng" algn="ctr">
                      <a:solidFill>
                        <a:srgbClr val="D9D9D9"/>
                      </a:solidFill>
                      <a:prstDash val="solid"/>
                      <a:round/>
                      <a:headEnd type="none" w="med" len="med"/>
                      <a:tailEnd type="none" w="med" len="med"/>
                    </a:lnB>
                    <a:solidFill>
                      <a:srgbClr val="2D8BBA"/>
                    </a:solidFill>
                  </a:tcPr>
                </a:tc>
                <a:tc>
                  <a:txBody>
                    <a:bodyPr/>
                    <a:lstStyle/>
                    <a:p>
                      <a:pPr>
                        <a:buNone/>
                      </a:pPr>
                      <a:r>
                        <a:rPr lang="en-VI">
                          <a:solidFill>
                            <a:srgbClr val="E4EEE5"/>
                          </a:solidFill>
                          <a:effectLst/>
                        </a:rPr>
                        <a:t>$4,700,000,000</a:t>
                      </a:r>
                    </a:p>
                  </a:txBody>
                  <a:tcPr anchor="ctr">
                    <a:lnL w="19050" cap="flat" cmpd="sng" algn="ctr">
                      <a:solidFill>
                        <a:srgbClr val="D9D9D9"/>
                      </a:solidFill>
                      <a:prstDash val="solid"/>
                      <a:round/>
                      <a:headEnd type="none" w="med" len="med"/>
                      <a:tailEnd type="none" w="med" len="med"/>
                    </a:lnL>
                    <a:lnR w="19050" cap="flat" cmpd="sng" algn="ctr">
                      <a:solidFill>
                        <a:srgbClr val="203965"/>
                      </a:solidFill>
                      <a:prstDash val="solid"/>
                      <a:round/>
                      <a:headEnd type="none" w="med" len="med"/>
                      <a:tailEnd type="none" w="med" len="med"/>
                    </a:lnR>
                    <a:lnT w="19050" cap="flat" cmpd="sng" algn="ctr">
                      <a:solidFill>
                        <a:srgbClr val="D9D9D9"/>
                      </a:solidFill>
                      <a:prstDash val="solid"/>
                      <a:round/>
                      <a:headEnd type="none" w="med" len="med"/>
                      <a:tailEnd type="none" w="med" len="med"/>
                    </a:lnT>
                    <a:lnB w="19050" cap="flat" cmpd="sng" algn="ctr">
                      <a:solidFill>
                        <a:srgbClr val="D9D9D9"/>
                      </a:solidFill>
                      <a:prstDash val="solid"/>
                      <a:round/>
                      <a:headEnd type="none" w="med" len="med"/>
                      <a:tailEnd type="none" w="med" len="med"/>
                    </a:lnB>
                    <a:solidFill>
                      <a:srgbClr val="2D8BBA"/>
                    </a:solidFill>
                  </a:tcPr>
                </a:tc>
                <a:extLst>
                  <a:ext uri="{0D108BD9-81ED-4DB2-BD59-A6C34878D82A}">
                    <a16:rowId xmlns:a16="http://schemas.microsoft.com/office/drawing/2014/main" val="1050858998"/>
                  </a:ext>
                </a:extLst>
              </a:tr>
              <a:tr h="1005997">
                <a:tc>
                  <a:txBody>
                    <a:bodyPr/>
                    <a:lstStyle/>
                    <a:p>
                      <a:pPr>
                        <a:buNone/>
                      </a:pPr>
                      <a:r>
                        <a:rPr lang="en-US" b="1">
                          <a:solidFill>
                            <a:srgbClr val="E4EEE5"/>
                          </a:solidFill>
                          <a:effectLst/>
                        </a:rPr>
                        <a:t>Sep 2020</a:t>
                      </a:r>
                    </a:p>
                  </a:txBody>
                  <a:tcPr anchor="ctr">
                    <a:lnL w="38100" cap="flat" cmpd="sng" algn="ctr">
                      <a:solidFill>
                        <a:srgbClr val="203965"/>
                      </a:solidFill>
                      <a:prstDash val="solid"/>
                      <a:round/>
                      <a:headEnd type="none" w="med" len="med"/>
                      <a:tailEnd type="none" w="med" len="med"/>
                    </a:lnL>
                    <a:lnR w="19050" cap="flat" cmpd="sng" algn="ctr">
                      <a:solidFill>
                        <a:srgbClr val="D9D9D9"/>
                      </a:solidFill>
                      <a:prstDash val="solid"/>
                      <a:round/>
                      <a:headEnd type="none" w="med" len="med"/>
                      <a:tailEnd type="none" w="med" len="med"/>
                    </a:lnR>
                    <a:lnT w="19050" cap="flat" cmpd="sng" algn="ctr">
                      <a:solidFill>
                        <a:srgbClr val="D9D9D9"/>
                      </a:solidFill>
                      <a:prstDash val="solid"/>
                      <a:round/>
                      <a:headEnd type="none" w="med" len="med"/>
                      <a:tailEnd type="none" w="med" len="med"/>
                    </a:lnT>
                    <a:lnB w="38100" cap="flat" cmpd="sng" algn="ctr">
                      <a:solidFill>
                        <a:srgbClr val="203965"/>
                      </a:solidFill>
                      <a:prstDash val="solid"/>
                      <a:round/>
                      <a:headEnd type="none" w="med" len="med"/>
                      <a:tailEnd type="none" w="med" len="med"/>
                    </a:lnB>
                    <a:solidFill>
                      <a:srgbClr val="2D8BBA"/>
                    </a:solidFill>
                  </a:tcPr>
                </a:tc>
                <a:tc>
                  <a:txBody>
                    <a:bodyPr/>
                    <a:lstStyle/>
                    <a:p>
                      <a:pPr>
                        <a:buNone/>
                      </a:pPr>
                      <a:r>
                        <a:rPr lang="en-VI">
                          <a:solidFill>
                            <a:srgbClr val="E4EEE5"/>
                          </a:solidFill>
                          <a:effectLst/>
                        </a:rPr>
                        <a:t>$3,600,000,000</a:t>
                      </a:r>
                    </a:p>
                  </a:txBody>
                  <a:tcPr anchor="ctr">
                    <a:lnL w="19050" cap="flat" cmpd="sng" algn="ctr">
                      <a:solidFill>
                        <a:srgbClr val="D9D9D9"/>
                      </a:solidFill>
                      <a:prstDash val="solid"/>
                      <a:round/>
                      <a:headEnd type="none" w="med" len="med"/>
                      <a:tailEnd type="none" w="med" len="med"/>
                    </a:lnL>
                    <a:lnR w="19050" cap="flat" cmpd="sng" algn="ctr">
                      <a:solidFill>
                        <a:srgbClr val="203965"/>
                      </a:solidFill>
                      <a:prstDash val="solid"/>
                      <a:round/>
                      <a:headEnd type="none" w="med" len="med"/>
                      <a:tailEnd type="none" w="med" len="med"/>
                    </a:lnR>
                    <a:lnT w="19050" cap="flat" cmpd="sng" algn="ctr">
                      <a:solidFill>
                        <a:srgbClr val="D9D9D9"/>
                      </a:solidFill>
                      <a:prstDash val="solid"/>
                      <a:round/>
                      <a:headEnd type="none" w="med" len="med"/>
                      <a:tailEnd type="none" w="med" len="med"/>
                    </a:lnT>
                    <a:lnB w="38100" cap="flat" cmpd="sng" algn="ctr">
                      <a:solidFill>
                        <a:srgbClr val="203965"/>
                      </a:solidFill>
                      <a:prstDash val="solid"/>
                      <a:round/>
                      <a:headEnd type="none" w="med" len="med"/>
                      <a:tailEnd type="none" w="med" len="med"/>
                    </a:lnB>
                    <a:solidFill>
                      <a:srgbClr val="2D8BBA"/>
                    </a:solidFill>
                  </a:tcPr>
                </a:tc>
                <a:extLst>
                  <a:ext uri="{0D108BD9-81ED-4DB2-BD59-A6C34878D82A}">
                    <a16:rowId xmlns:a16="http://schemas.microsoft.com/office/drawing/2014/main" val="2455014564"/>
                  </a:ext>
                </a:extLst>
              </a:tr>
            </a:tbl>
          </a:graphicData>
        </a:graphic>
      </p:graphicFrame>
      <p:pic>
        <p:nvPicPr>
          <p:cNvPr id="16" name="Picture 10">
            <a:extLst>
              <a:ext uri="{FF2B5EF4-FFF2-40B4-BE49-F238E27FC236}">
                <a16:creationId xmlns:a16="http://schemas.microsoft.com/office/drawing/2014/main" id="{24E89550-5C70-8799-9A1B-2A4133AA85AF}"/>
              </a:ext>
            </a:extLst>
          </p:cNvPr>
          <p:cNvPicPr>
            <a:picLocks noChangeAspect="1"/>
          </p:cNvPicPr>
          <p:nvPr/>
        </p:nvPicPr>
        <p:blipFill>
          <a:blip r:embed="rId4"/>
          <a:stretch>
            <a:fillRect/>
          </a:stretch>
        </p:blipFill>
        <p:spPr>
          <a:xfrm>
            <a:off x="4212318" y="2005558"/>
            <a:ext cx="13582263" cy="9096698"/>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2" name="object 2"/>
          <p:cNvGrpSpPr/>
          <p:nvPr/>
        </p:nvGrpSpPr>
        <p:grpSpPr>
          <a:xfrm>
            <a:off x="0" y="0"/>
            <a:ext cx="18288635" cy="9441815"/>
            <a:chOff x="0" y="0"/>
            <a:chExt cx="18288635" cy="9441815"/>
          </a:xfrm>
        </p:grpSpPr>
        <p:sp>
          <p:nvSpPr>
            <p:cNvPr id="3" name="object 3"/>
            <p:cNvSpPr/>
            <p:nvPr/>
          </p:nvSpPr>
          <p:spPr>
            <a:xfrm>
              <a:off x="12456541" y="2598292"/>
              <a:ext cx="3060065" cy="6799580"/>
            </a:xfrm>
            <a:custGeom>
              <a:avLst/>
              <a:gdLst/>
              <a:ahLst/>
              <a:cxnLst/>
              <a:rect l="l" t="t" r="r" b="b"/>
              <a:pathLst>
                <a:path w="3060065" h="6799580">
                  <a:moveTo>
                    <a:pt x="2559176" y="1260347"/>
                  </a:moveTo>
                  <a:lnTo>
                    <a:pt x="459866" y="1260347"/>
                  </a:lnTo>
                  <a:lnTo>
                    <a:pt x="415858" y="1262932"/>
                  </a:lnTo>
                  <a:lnTo>
                    <a:pt x="372431" y="1270520"/>
                  </a:lnTo>
                  <a:lnTo>
                    <a:pt x="329899" y="1282858"/>
                  </a:lnTo>
                  <a:lnTo>
                    <a:pt x="288571" y="1299696"/>
                  </a:lnTo>
                  <a:lnTo>
                    <a:pt x="248760" y="1320782"/>
                  </a:lnTo>
                  <a:lnTo>
                    <a:pt x="210777" y="1345865"/>
                  </a:lnTo>
                  <a:lnTo>
                    <a:pt x="174934" y="1374694"/>
                  </a:lnTo>
                  <a:lnTo>
                    <a:pt x="141541" y="1407017"/>
                  </a:lnTo>
                  <a:lnTo>
                    <a:pt x="110910" y="1442583"/>
                  </a:lnTo>
                  <a:lnTo>
                    <a:pt x="83354" y="1481140"/>
                  </a:lnTo>
                  <a:lnTo>
                    <a:pt x="59182" y="1522438"/>
                  </a:lnTo>
                  <a:lnTo>
                    <a:pt x="38707" y="1566225"/>
                  </a:lnTo>
                  <a:lnTo>
                    <a:pt x="22239" y="1612250"/>
                  </a:lnTo>
                  <a:lnTo>
                    <a:pt x="10092" y="1660260"/>
                  </a:lnTo>
                  <a:lnTo>
                    <a:pt x="2574" y="1710006"/>
                  </a:lnTo>
                  <a:lnTo>
                    <a:pt x="0" y="1761235"/>
                  </a:lnTo>
                  <a:lnTo>
                    <a:pt x="0" y="6298437"/>
                  </a:lnTo>
                  <a:lnTo>
                    <a:pt x="2574" y="6349653"/>
                  </a:lnTo>
                  <a:lnTo>
                    <a:pt x="10092" y="6399388"/>
                  </a:lnTo>
                  <a:lnTo>
                    <a:pt x="22239" y="6447388"/>
                  </a:lnTo>
                  <a:lnTo>
                    <a:pt x="38707" y="6493404"/>
                  </a:lnTo>
                  <a:lnTo>
                    <a:pt x="59182" y="6537183"/>
                  </a:lnTo>
                  <a:lnTo>
                    <a:pt x="83354" y="6578475"/>
                  </a:lnTo>
                  <a:lnTo>
                    <a:pt x="110910" y="6617028"/>
                  </a:lnTo>
                  <a:lnTo>
                    <a:pt x="141541" y="6652590"/>
                  </a:lnTo>
                  <a:lnTo>
                    <a:pt x="174934" y="6684910"/>
                  </a:lnTo>
                  <a:lnTo>
                    <a:pt x="210777" y="6713736"/>
                  </a:lnTo>
                  <a:lnTo>
                    <a:pt x="248760" y="6738817"/>
                  </a:lnTo>
                  <a:lnTo>
                    <a:pt x="288571" y="6759902"/>
                  </a:lnTo>
                  <a:lnTo>
                    <a:pt x="329899" y="6776739"/>
                  </a:lnTo>
                  <a:lnTo>
                    <a:pt x="372431" y="6789077"/>
                  </a:lnTo>
                  <a:lnTo>
                    <a:pt x="415858" y="6796664"/>
                  </a:lnTo>
                  <a:lnTo>
                    <a:pt x="459866" y="6799249"/>
                  </a:lnTo>
                  <a:lnTo>
                    <a:pt x="2559176" y="6799249"/>
                  </a:lnTo>
                  <a:lnTo>
                    <a:pt x="2607431" y="6796957"/>
                  </a:lnTo>
                  <a:lnTo>
                    <a:pt x="2654384" y="6790221"/>
                  </a:lnTo>
                  <a:lnTo>
                    <a:pt x="2699827" y="6779251"/>
                  </a:lnTo>
                  <a:lnTo>
                    <a:pt x="2743550" y="6764255"/>
                  </a:lnTo>
                  <a:lnTo>
                    <a:pt x="2785342" y="6745445"/>
                  </a:lnTo>
                  <a:lnTo>
                    <a:pt x="2824996" y="6723029"/>
                  </a:lnTo>
                  <a:lnTo>
                    <a:pt x="2862301" y="6697217"/>
                  </a:lnTo>
                  <a:lnTo>
                    <a:pt x="2897047" y="6668218"/>
                  </a:lnTo>
                  <a:lnTo>
                    <a:pt x="2929026" y="6636243"/>
                  </a:lnTo>
                  <a:lnTo>
                    <a:pt x="2958027" y="6601501"/>
                  </a:lnTo>
                  <a:lnTo>
                    <a:pt x="2983841" y="6564201"/>
                  </a:lnTo>
                  <a:lnTo>
                    <a:pt x="3006258" y="6524554"/>
                  </a:lnTo>
                  <a:lnTo>
                    <a:pt x="3025070" y="6482769"/>
                  </a:lnTo>
                  <a:lnTo>
                    <a:pt x="3040066" y="6439055"/>
                  </a:lnTo>
                  <a:lnTo>
                    <a:pt x="3051036" y="6393622"/>
                  </a:lnTo>
                  <a:lnTo>
                    <a:pt x="3057773" y="6346679"/>
                  </a:lnTo>
                  <a:lnTo>
                    <a:pt x="3060064" y="6298437"/>
                  </a:lnTo>
                  <a:lnTo>
                    <a:pt x="3060064" y="1761235"/>
                  </a:lnTo>
                  <a:lnTo>
                    <a:pt x="3057773" y="1712981"/>
                  </a:lnTo>
                  <a:lnTo>
                    <a:pt x="3051036" y="1666028"/>
                  </a:lnTo>
                  <a:lnTo>
                    <a:pt x="3040066" y="1620585"/>
                  </a:lnTo>
                  <a:lnTo>
                    <a:pt x="3025070" y="1576862"/>
                  </a:lnTo>
                  <a:lnTo>
                    <a:pt x="3006258" y="1535070"/>
                  </a:lnTo>
                  <a:lnTo>
                    <a:pt x="2983841" y="1495416"/>
                  </a:lnTo>
                  <a:lnTo>
                    <a:pt x="2958027" y="1458111"/>
                  </a:lnTo>
                  <a:lnTo>
                    <a:pt x="2929026" y="1423365"/>
                  </a:lnTo>
                  <a:lnTo>
                    <a:pt x="2897047" y="1391386"/>
                  </a:lnTo>
                  <a:lnTo>
                    <a:pt x="2862301" y="1362385"/>
                  </a:lnTo>
                  <a:lnTo>
                    <a:pt x="2824996" y="1336571"/>
                  </a:lnTo>
                  <a:lnTo>
                    <a:pt x="2785342" y="1314154"/>
                  </a:lnTo>
                  <a:lnTo>
                    <a:pt x="2743550" y="1295342"/>
                  </a:lnTo>
                  <a:lnTo>
                    <a:pt x="2699827" y="1280346"/>
                  </a:lnTo>
                  <a:lnTo>
                    <a:pt x="2654384" y="1269376"/>
                  </a:lnTo>
                  <a:lnTo>
                    <a:pt x="2607431" y="1262639"/>
                  </a:lnTo>
                  <a:lnTo>
                    <a:pt x="2559176" y="1260347"/>
                  </a:lnTo>
                  <a:close/>
                </a:path>
                <a:path w="3060065" h="6799580">
                  <a:moveTo>
                    <a:pt x="1000251" y="0"/>
                  </a:moveTo>
                  <a:lnTo>
                    <a:pt x="979544" y="45378"/>
                  </a:lnTo>
                  <a:lnTo>
                    <a:pt x="959226" y="90994"/>
                  </a:lnTo>
                  <a:lnTo>
                    <a:pt x="939268" y="136831"/>
                  </a:lnTo>
                  <a:lnTo>
                    <a:pt x="919639" y="182873"/>
                  </a:lnTo>
                  <a:lnTo>
                    <a:pt x="900308" y="229103"/>
                  </a:lnTo>
                  <a:lnTo>
                    <a:pt x="881246" y="275504"/>
                  </a:lnTo>
                  <a:lnTo>
                    <a:pt x="862423" y="322060"/>
                  </a:lnTo>
                  <a:lnTo>
                    <a:pt x="843806" y="368755"/>
                  </a:lnTo>
                  <a:lnTo>
                    <a:pt x="825368" y="415572"/>
                  </a:lnTo>
                  <a:lnTo>
                    <a:pt x="807076" y="462494"/>
                  </a:lnTo>
                  <a:lnTo>
                    <a:pt x="788901" y="509506"/>
                  </a:lnTo>
                  <a:lnTo>
                    <a:pt x="770812" y="556590"/>
                  </a:lnTo>
                  <a:lnTo>
                    <a:pt x="680602" y="792522"/>
                  </a:lnTo>
                  <a:lnTo>
                    <a:pt x="662394" y="839695"/>
                  </a:lnTo>
                  <a:lnTo>
                    <a:pt x="644060" y="886826"/>
                  </a:lnTo>
                  <a:lnTo>
                    <a:pt x="625569" y="933897"/>
                  </a:lnTo>
                  <a:lnTo>
                    <a:pt x="606892" y="980892"/>
                  </a:lnTo>
                  <a:lnTo>
                    <a:pt x="587997" y="1027795"/>
                  </a:lnTo>
                  <a:lnTo>
                    <a:pt x="568855" y="1074589"/>
                  </a:lnTo>
                  <a:lnTo>
                    <a:pt x="549435" y="1121258"/>
                  </a:lnTo>
                  <a:lnTo>
                    <a:pt x="529706" y="1167785"/>
                  </a:lnTo>
                  <a:lnTo>
                    <a:pt x="509639" y="1214154"/>
                  </a:lnTo>
                  <a:lnTo>
                    <a:pt x="489203" y="1260347"/>
                  </a:lnTo>
                  <a:lnTo>
                    <a:pt x="965707" y="1260347"/>
                  </a:lnTo>
                  <a:lnTo>
                    <a:pt x="967368" y="1198905"/>
                  </a:lnTo>
                  <a:lnTo>
                    <a:pt x="968688" y="1137600"/>
                  </a:lnTo>
                  <a:lnTo>
                    <a:pt x="969708" y="1076536"/>
                  </a:lnTo>
                  <a:lnTo>
                    <a:pt x="970472" y="1015814"/>
                  </a:lnTo>
                  <a:lnTo>
                    <a:pt x="971019" y="955535"/>
                  </a:lnTo>
                  <a:lnTo>
                    <a:pt x="971392" y="895803"/>
                  </a:lnTo>
                  <a:lnTo>
                    <a:pt x="971618" y="839695"/>
                  </a:lnTo>
                  <a:lnTo>
                    <a:pt x="971742" y="792522"/>
                  </a:lnTo>
                  <a:lnTo>
                    <a:pt x="971833" y="745322"/>
                  </a:lnTo>
                  <a:lnTo>
                    <a:pt x="971908" y="698113"/>
                  </a:lnTo>
                  <a:lnTo>
                    <a:pt x="971960" y="664366"/>
                  </a:lnTo>
                  <a:lnTo>
                    <a:pt x="972079" y="608889"/>
                  </a:lnTo>
                  <a:lnTo>
                    <a:pt x="972263" y="556590"/>
                  </a:lnTo>
                  <a:lnTo>
                    <a:pt x="972531" y="509506"/>
                  </a:lnTo>
                  <a:lnTo>
                    <a:pt x="972577" y="501508"/>
                  </a:lnTo>
                  <a:lnTo>
                    <a:pt x="972926" y="462494"/>
                  </a:lnTo>
                  <a:lnTo>
                    <a:pt x="973039" y="449807"/>
                  </a:lnTo>
                  <a:lnTo>
                    <a:pt x="973699" y="399568"/>
                  </a:lnTo>
                  <a:lnTo>
                    <a:pt x="974598" y="350893"/>
                  </a:lnTo>
                  <a:lnTo>
                    <a:pt x="975777" y="303884"/>
                  </a:lnTo>
                  <a:lnTo>
                    <a:pt x="977277" y="258642"/>
                  </a:lnTo>
                  <a:lnTo>
                    <a:pt x="979140" y="215270"/>
                  </a:lnTo>
                  <a:lnTo>
                    <a:pt x="981407" y="173870"/>
                  </a:lnTo>
                  <a:lnTo>
                    <a:pt x="984119" y="134542"/>
                  </a:lnTo>
                  <a:lnTo>
                    <a:pt x="991046" y="62514"/>
                  </a:lnTo>
                  <a:lnTo>
                    <a:pt x="995343" y="30016"/>
                  </a:lnTo>
                  <a:lnTo>
                    <a:pt x="1000251" y="0"/>
                  </a:lnTo>
                  <a:close/>
                </a:path>
              </a:pathLst>
            </a:custGeom>
            <a:solidFill>
              <a:srgbClr val="95A3C9"/>
            </a:solidFill>
          </p:spPr>
          <p:txBody>
            <a:bodyPr wrap="square" lIns="0" tIns="0" rIns="0" bIns="0" rtlCol="0"/>
            <a:lstStyle/>
            <a:p>
              <a:endParaRPr/>
            </a:p>
          </p:txBody>
        </p:sp>
        <p:pic>
          <p:nvPicPr>
            <p:cNvPr id="4" name="object 4"/>
            <p:cNvPicPr/>
            <p:nvPr/>
          </p:nvPicPr>
          <p:blipFill>
            <a:blip r:embed="rId2" cstate="print"/>
            <a:stretch>
              <a:fillRect/>
            </a:stretch>
          </p:blipFill>
          <p:spPr>
            <a:xfrm>
              <a:off x="15841" y="47878"/>
              <a:ext cx="18272125" cy="4731004"/>
            </a:xfrm>
            <a:prstGeom prst="rect">
              <a:avLst/>
            </a:prstGeom>
          </p:spPr>
        </p:pic>
        <p:sp>
          <p:nvSpPr>
            <p:cNvPr id="5" name="object 5"/>
            <p:cNvSpPr/>
            <p:nvPr/>
          </p:nvSpPr>
          <p:spPr>
            <a:xfrm>
              <a:off x="1028700" y="2642234"/>
              <a:ext cx="9180195" cy="6799580"/>
            </a:xfrm>
            <a:custGeom>
              <a:avLst/>
              <a:gdLst/>
              <a:ahLst/>
              <a:cxnLst/>
              <a:rect l="l" t="t" r="r" b="b"/>
              <a:pathLst>
                <a:path w="9180195" h="6799580">
                  <a:moveTo>
                    <a:pt x="3059938" y="1761363"/>
                  </a:moveTo>
                  <a:lnTo>
                    <a:pt x="3057639" y="1713115"/>
                  </a:lnTo>
                  <a:lnTo>
                    <a:pt x="3050908" y="1666163"/>
                  </a:lnTo>
                  <a:lnTo>
                    <a:pt x="3039935" y="1620723"/>
                  </a:lnTo>
                  <a:lnTo>
                    <a:pt x="3024936" y="1576997"/>
                  </a:lnTo>
                  <a:lnTo>
                    <a:pt x="3006128" y="1535201"/>
                  </a:lnTo>
                  <a:lnTo>
                    <a:pt x="2983712" y="1495552"/>
                  </a:lnTo>
                  <a:lnTo>
                    <a:pt x="2957906" y="1458239"/>
                  </a:lnTo>
                  <a:lnTo>
                    <a:pt x="2928912" y="1423504"/>
                  </a:lnTo>
                  <a:lnTo>
                    <a:pt x="2896933" y="1391526"/>
                  </a:lnTo>
                  <a:lnTo>
                    <a:pt x="2862199" y="1362519"/>
                  </a:lnTo>
                  <a:lnTo>
                    <a:pt x="2824899" y="1336700"/>
                  </a:lnTo>
                  <a:lnTo>
                    <a:pt x="2785249" y="1314284"/>
                  </a:lnTo>
                  <a:lnTo>
                    <a:pt x="2743479" y="1295476"/>
                  </a:lnTo>
                  <a:lnTo>
                    <a:pt x="2699766" y="1280477"/>
                  </a:lnTo>
                  <a:lnTo>
                    <a:pt x="2654338" y="1269504"/>
                  </a:lnTo>
                  <a:lnTo>
                    <a:pt x="2607399" y="1262773"/>
                  </a:lnTo>
                  <a:lnTo>
                    <a:pt x="2559177" y="1260475"/>
                  </a:lnTo>
                  <a:lnTo>
                    <a:pt x="965708" y="1260475"/>
                  </a:lnTo>
                  <a:lnTo>
                    <a:pt x="967359" y="1199032"/>
                  </a:lnTo>
                  <a:lnTo>
                    <a:pt x="968679" y="1137729"/>
                  </a:lnTo>
                  <a:lnTo>
                    <a:pt x="969708" y="1076667"/>
                  </a:lnTo>
                  <a:lnTo>
                    <a:pt x="970470" y="1015936"/>
                  </a:lnTo>
                  <a:lnTo>
                    <a:pt x="971016" y="955662"/>
                  </a:lnTo>
                  <a:lnTo>
                    <a:pt x="971384" y="895921"/>
                  </a:lnTo>
                  <a:lnTo>
                    <a:pt x="971613" y="839762"/>
                  </a:lnTo>
                  <a:lnTo>
                    <a:pt x="971740" y="792594"/>
                  </a:lnTo>
                  <a:lnTo>
                    <a:pt x="971829" y="745388"/>
                  </a:lnTo>
                  <a:lnTo>
                    <a:pt x="971905" y="698182"/>
                  </a:lnTo>
                  <a:lnTo>
                    <a:pt x="971956" y="664451"/>
                  </a:lnTo>
                  <a:lnTo>
                    <a:pt x="972070" y="608965"/>
                  </a:lnTo>
                  <a:lnTo>
                    <a:pt x="972261" y="556666"/>
                  </a:lnTo>
                  <a:lnTo>
                    <a:pt x="972527" y="509574"/>
                  </a:lnTo>
                  <a:lnTo>
                    <a:pt x="972566" y="501573"/>
                  </a:lnTo>
                  <a:lnTo>
                    <a:pt x="972921" y="462559"/>
                  </a:lnTo>
                  <a:lnTo>
                    <a:pt x="973035" y="449872"/>
                  </a:lnTo>
                  <a:lnTo>
                    <a:pt x="973696" y="399618"/>
                  </a:lnTo>
                  <a:lnTo>
                    <a:pt x="974598" y="350939"/>
                  </a:lnTo>
                  <a:lnTo>
                    <a:pt x="975766" y="303923"/>
                  </a:lnTo>
                  <a:lnTo>
                    <a:pt x="977265" y="258673"/>
                  </a:lnTo>
                  <a:lnTo>
                    <a:pt x="979131" y="215290"/>
                  </a:lnTo>
                  <a:lnTo>
                    <a:pt x="981405" y="173888"/>
                  </a:lnTo>
                  <a:lnTo>
                    <a:pt x="984110" y="134556"/>
                  </a:lnTo>
                  <a:lnTo>
                    <a:pt x="991044" y="62522"/>
                  </a:lnTo>
                  <a:lnTo>
                    <a:pt x="1000252" y="0"/>
                  </a:lnTo>
                  <a:lnTo>
                    <a:pt x="979525" y="45402"/>
                  </a:lnTo>
                  <a:lnTo>
                    <a:pt x="959192" y="91020"/>
                  </a:lnTo>
                  <a:lnTo>
                    <a:pt x="939228" y="136867"/>
                  </a:lnTo>
                  <a:lnTo>
                    <a:pt x="919594" y="182918"/>
                  </a:lnTo>
                  <a:lnTo>
                    <a:pt x="900252" y="229158"/>
                  </a:lnTo>
                  <a:lnTo>
                    <a:pt x="881189" y="275564"/>
                  </a:lnTo>
                  <a:lnTo>
                    <a:pt x="862368" y="322122"/>
                  </a:lnTo>
                  <a:lnTo>
                    <a:pt x="843749" y="368820"/>
                  </a:lnTo>
                  <a:lnTo>
                    <a:pt x="825309" y="415645"/>
                  </a:lnTo>
                  <a:lnTo>
                    <a:pt x="807008" y="462559"/>
                  </a:lnTo>
                  <a:lnTo>
                    <a:pt x="788835" y="509574"/>
                  </a:lnTo>
                  <a:lnTo>
                    <a:pt x="770750" y="556666"/>
                  </a:lnTo>
                  <a:lnTo>
                    <a:pt x="680567" y="792594"/>
                  </a:lnTo>
                  <a:lnTo>
                    <a:pt x="662355" y="839762"/>
                  </a:lnTo>
                  <a:lnTo>
                    <a:pt x="644029" y="886904"/>
                  </a:lnTo>
                  <a:lnTo>
                    <a:pt x="625538" y="933970"/>
                  </a:lnTo>
                  <a:lnTo>
                    <a:pt x="606869" y="980973"/>
                  </a:lnTo>
                  <a:lnTo>
                    <a:pt x="587984" y="1027887"/>
                  </a:lnTo>
                  <a:lnTo>
                    <a:pt x="568845" y="1074686"/>
                  </a:lnTo>
                  <a:lnTo>
                    <a:pt x="549427" y="1121359"/>
                  </a:lnTo>
                  <a:lnTo>
                    <a:pt x="529704" y="1167892"/>
                  </a:lnTo>
                  <a:lnTo>
                    <a:pt x="509638" y="1214272"/>
                  </a:lnTo>
                  <a:lnTo>
                    <a:pt x="489204" y="1260475"/>
                  </a:lnTo>
                  <a:lnTo>
                    <a:pt x="459867" y="1260475"/>
                  </a:lnTo>
                  <a:lnTo>
                    <a:pt x="415848" y="1263065"/>
                  </a:lnTo>
                  <a:lnTo>
                    <a:pt x="372427" y="1270647"/>
                  </a:lnTo>
                  <a:lnTo>
                    <a:pt x="329895" y="1282992"/>
                  </a:lnTo>
                  <a:lnTo>
                    <a:pt x="288569" y="1299832"/>
                  </a:lnTo>
                  <a:lnTo>
                    <a:pt x="248754" y="1320914"/>
                  </a:lnTo>
                  <a:lnTo>
                    <a:pt x="210781" y="1345996"/>
                  </a:lnTo>
                  <a:lnTo>
                    <a:pt x="174929" y="1374825"/>
                  </a:lnTo>
                  <a:lnTo>
                    <a:pt x="141541" y="1407147"/>
                  </a:lnTo>
                  <a:lnTo>
                    <a:pt x="110909" y="1442720"/>
                  </a:lnTo>
                  <a:lnTo>
                    <a:pt x="83350" y="1481277"/>
                  </a:lnTo>
                  <a:lnTo>
                    <a:pt x="59182" y="1522577"/>
                  </a:lnTo>
                  <a:lnTo>
                    <a:pt x="38696" y="1566354"/>
                  </a:lnTo>
                  <a:lnTo>
                    <a:pt x="22237" y="1612379"/>
                  </a:lnTo>
                  <a:lnTo>
                    <a:pt x="10083" y="1660398"/>
                  </a:lnTo>
                  <a:lnTo>
                    <a:pt x="2565" y="1710143"/>
                  </a:lnTo>
                  <a:lnTo>
                    <a:pt x="0" y="1761363"/>
                  </a:lnTo>
                  <a:lnTo>
                    <a:pt x="0" y="6298438"/>
                  </a:lnTo>
                  <a:lnTo>
                    <a:pt x="2565" y="6349670"/>
                  </a:lnTo>
                  <a:lnTo>
                    <a:pt x="10083" y="6399416"/>
                  </a:lnTo>
                  <a:lnTo>
                    <a:pt x="22237" y="6447434"/>
                  </a:lnTo>
                  <a:lnTo>
                    <a:pt x="38696" y="6493459"/>
                  </a:lnTo>
                  <a:lnTo>
                    <a:pt x="59182" y="6537236"/>
                  </a:lnTo>
                  <a:lnTo>
                    <a:pt x="83350" y="6578536"/>
                  </a:lnTo>
                  <a:lnTo>
                    <a:pt x="110909" y="6617094"/>
                  </a:lnTo>
                  <a:lnTo>
                    <a:pt x="141541" y="6652666"/>
                  </a:lnTo>
                  <a:lnTo>
                    <a:pt x="174929" y="6684988"/>
                  </a:lnTo>
                  <a:lnTo>
                    <a:pt x="210781" y="6713817"/>
                  </a:lnTo>
                  <a:lnTo>
                    <a:pt x="248754" y="6738899"/>
                  </a:lnTo>
                  <a:lnTo>
                    <a:pt x="288569" y="6759981"/>
                  </a:lnTo>
                  <a:lnTo>
                    <a:pt x="329895" y="6776821"/>
                  </a:lnTo>
                  <a:lnTo>
                    <a:pt x="372427" y="6789166"/>
                  </a:lnTo>
                  <a:lnTo>
                    <a:pt x="415848" y="6796748"/>
                  </a:lnTo>
                  <a:lnTo>
                    <a:pt x="459867" y="6799326"/>
                  </a:lnTo>
                  <a:lnTo>
                    <a:pt x="2559177" y="6799326"/>
                  </a:lnTo>
                  <a:lnTo>
                    <a:pt x="2607399" y="6797040"/>
                  </a:lnTo>
                  <a:lnTo>
                    <a:pt x="2654338" y="6790309"/>
                  </a:lnTo>
                  <a:lnTo>
                    <a:pt x="2699766" y="6779336"/>
                  </a:lnTo>
                  <a:lnTo>
                    <a:pt x="2743479" y="6764337"/>
                  </a:lnTo>
                  <a:lnTo>
                    <a:pt x="2785249" y="6745529"/>
                  </a:lnTo>
                  <a:lnTo>
                    <a:pt x="2824899" y="6723113"/>
                  </a:lnTo>
                  <a:lnTo>
                    <a:pt x="2862199" y="6697294"/>
                  </a:lnTo>
                  <a:lnTo>
                    <a:pt x="2896933" y="6668287"/>
                  </a:lnTo>
                  <a:lnTo>
                    <a:pt x="2928912" y="6636309"/>
                  </a:lnTo>
                  <a:lnTo>
                    <a:pt x="2957906" y="6601574"/>
                  </a:lnTo>
                  <a:lnTo>
                    <a:pt x="2983712" y="6564262"/>
                  </a:lnTo>
                  <a:lnTo>
                    <a:pt x="3006128" y="6524612"/>
                  </a:lnTo>
                  <a:lnTo>
                    <a:pt x="3024936" y="6482816"/>
                  </a:lnTo>
                  <a:lnTo>
                    <a:pt x="3039935" y="6439090"/>
                  </a:lnTo>
                  <a:lnTo>
                    <a:pt x="3050908" y="6393650"/>
                  </a:lnTo>
                  <a:lnTo>
                    <a:pt x="3057639" y="6346698"/>
                  </a:lnTo>
                  <a:lnTo>
                    <a:pt x="3059938" y="6298438"/>
                  </a:lnTo>
                  <a:lnTo>
                    <a:pt x="3059938" y="1761363"/>
                  </a:lnTo>
                  <a:close/>
                </a:path>
                <a:path w="9180195" h="6799580">
                  <a:moveTo>
                    <a:pt x="9179941" y="1761363"/>
                  </a:moveTo>
                  <a:lnTo>
                    <a:pt x="9177642" y="1713115"/>
                  </a:lnTo>
                  <a:lnTo>
                    <a:pt x="9170911" y="1666163"/>
                  </a:lnTo>
                  <a:lnTo>
                    <a:pt x="9159938" y="1620723"/>
                  </a:lnTo>
                  <a:lnTo>
                    <a:pt x="9144940" y="1576997"/>
                  </a:lnTo>
                  <a:lnTo>
                    <a:pt x="9126131" y="1535201"/>
                  </a:lnTo>
                  <a:lnTo>
                    <a:pt x="9103716" y="1495552"/>
                  </a:lnTo>
                  <a:lnTo>
                    <a:pt x="9077909" y="1458239"/>
                  </a:lnTo>
                  <a:lnTo>
                    <a:pt x="9048915" y="1423504"/>
                  </a:lnTo>
                  <a:lnTo>
                    <a:pt x="9016936" y="1391526"/>
                  </a:lnTo>
                  <a:lnTo>
                    <a:pt x="8982202" y="1362519"/>
                  </a:lnTo>
                  <a:lnTo>
                    <a:pt x="8944902" y="1336700"/>
                  </a:lnTo>
                  <a:lnTo>
                    <a:pt x="8905253" y="1314284"/>
                  </a:lnTo>
                  <a:lnTo>
                    <a:pt x="8863482" y="1295476"/>
                  </a:lnTo>
                  <a:lnTo>
                    <a:pt x="8819769" y="1280477"/>
                  </a:lnTo>
                  <a:lnTo>
                    <a:pt x="8774341" y="1269504"/>
                  </a:lnTo>
                  <a:lnTo>
                    <a:pt x="8727402" y="1262773"/>
                  </a:lnTo>
                  <a:lnTo>
                    <a:pt x="8679180" y="1260475"/>
                  </a:lnTo>
                  <a:lnTo>
                    <a:pt x="7085711" y="1260475"/>
                  </a:lnTo>
                  <a:lnTo>
                    <a:pt x="7087362" y="1199032"/>
                  </a:lnTo>
                  <a:lnTo>
                    <a:pt x="7088683" y="1137729"/>
                  </a:lnTo>
                  <a:lnTo>
                    <a:pt x="7089711" y="1076667"/>
                  </a:lnTo>
                  <a:lnTo>
                    <a:pt x="7090473" y="1015936"/>
                  </a:lnTo>
                  <a:lnTo>
                    <a:pt x="7091019" y="955662"/>
                  </a:lnTo>
                  <a:lnTo>
                    <a:pt x="7091388" y="895921"/>
                  </a:lnTo>
                  <a:lnTo>
                    <a:pt x="7091616" y="839762"/>
                  </a:lnTo>
                  <a:lnTo>
                    <a:pt x="7091743" y="792594"/>
                  </a:lnTo>
                  <a:lnTo>
                    <a:pt x="7091832" y="745388"/>
                  </a:lnTo>
                  <a:lnTo>
                    <a:pt x="7091908" y="698182"/>
                  </a:lnTo>
                  <a:lnTo>
                    <a:pt x="7091959" y="664451"/>
                  </a:lnTo>
                  <a:lnTo>
                    <a:pt x="7092074" y="608965"/>
                  </a:lnTo>
                  <a:lnTo>
                    <a:pt x="7092264" y="556666"/>
                  </a:lnTo>
                  <a:lnTo>
                    <a:pt x="7092531" y="509574"/>
                  </a:lnTo>
                  <a:lnTo>
                    <a:pt x="7092569" y="501573"/>
                  </a:lnTo>
                  <a:lnTo>
                    <a:pt x="7092924" y="462559"/>
                  </a:lnTo>
                  <a:lnTo>
                    <a:pt x="7093039" y="449872"/>
                  </a:lnTo>
                  <a:lnTo>
                    <a:pt x="7093699" y="399618"/>
                  </a:lnTo>
                  <a:lnTo>
                    <a:pt x="7094601" y="350939"/>
                  </a:lnTo>
                  <a:lnTo>
                    <a:pt x="7095769" y="303923"/>
                  </a:lnTo>
                  <a:lnTo>
                    <a:pt x="7097268" y="258673"/>
                  </a:lnTo>
                  <a:lnTo>
                    <a:pt x="7099135" y="215290"/>
                  </a:lnTo>
                  <a:lnTo>
                    <a:pt x="7101408" y="173888"/>
                  </a:lnTo>
                  <a:lnTo>
                    <a:pt x="7104113" y="134556"/>
                  </a:lnTo>
                  <a:lnTo>
                    <a:pt x="7111047" y="62522"/>
                  </a:lnTo>
                  <a:lnTo>
                    <a:pt x="7120255" y="0"/>
                  </a:lnTo>
                  <a:lnTo>
                    <a:pt x="7099528" y="45402"/>
                  </a:lnTo>
                  <a:lnTo>
                    <a:pt x="7079196" y="91020"/>
                  </a:lnTo>
                  <a:lnTo>
                    <a:pt x="7059231" y="136867"/>
                  </a:lnTo>
                  <a:lnTo>
                    <a:pt x="7039597" y="182918"/>
                  </a:lnTo>
                  <a:lnTo>
                    <a:pt x="7020255" y="229158"/>
                  </a:lnTo>
                  <a:lnTo>
                    <a:pt x="7001192" y="275564"/>
                  </a:lnTo>
                  <a:lnTo>
                    <a:pt x="6982371" y="322122"/>
                  </a:lnTo>
                  <a:lnTo>
                    <a:pt x="6963753" y="368820"/>
                  </a:lnTo>
                  <a:lnTo>
                    <a:pt x="6945312" y="415645"/>
                  </a:lnTo>
                  <a:lnTo>
                    <a:pt x="6927012" y="462559"/>
                  </a:lnTo>
                  <a:lnTo>
                    <a:pt x="6908838" y="509574"/>
                  </a:lnTo>
                  <a:lnTo>
                    <a:pt x="6890753" y="556666"/>
                  </a:lnTo>
                  <a:lnTo>
                    <a:pt x="6800570" y="792594"/>
                  </a:lnTo>
                  <a:lnTo>
                    <a:pt x="6782359" y="839762"/>
                  </a:lnTo>
                  <a:lnTo>
                    <a:pt x="6764033" y="886904"/>
                  </a:lnTo>
                  <a:lnTo>
                    <a:pt x="6745541" y="933970"/>
                  </a:lnTo>
                  <a:lnTo>
                    <a:pt x="6726872" y="980973"/>
                  </a:lnTo>
                  <a:lnTo>
                    <a:pt x="6707987" y="1027887"/>
                  </a:lnTo>
                  <a:lnTo>
                    <a:pt x="6688849" y="1074686"/>
                  </a:lnTo>
                  <a:lnTo>
                    <a:pt x="6669430" y="1121359"/>
                  </a:lnTo>
                  <a:lnTo>
                    <a:pt x="6649707" y="1167892"/>
                  </a:lnTo>
                  <a:lnTo>
                    <a:pt x="6629641" y="1214272"/>
                  </a:lnTo>
                  <a:lnTo>
                    <a:pt x="6609207" y="1260475"/>
                  </a:lnTo>
                  <a:lnTo>
                    <a:pt x="6579743" y="1260475"/>
                  </a:lnTo>
                  <a:lnTo>
                    <a:pt x="6535750" y="1263065"/>
                  </a:lnTo>
                  <a:lnTo>
                    <a:pt x="6492341" y="1270647"/>
                  </a:lnTo>
                  <a:lnTo>
                    <a:pt x="6449822" y="1282992"/>
                  </a:lnTo>
                  <a:lnTo>
                    <a:pt x="6408509" y="1299832"/>
                  </a:lnTo>
                  <a:lnTo>
                    <a:pt x="6368720" y="1320914"/>
                  </a:lnTo>
                  <a:lnTo>
                    <a:pt x="6330747" y="1345996"/>
                  </a:lnTo>
                  <a:lnTo>
                    <a:pt x="6294907" y="1374825"/>
                  </a:lnTo>
                  <a:lnTo>
                    <a:pt x="6261519" y="1407147"/>
                  </a:lnTo>
                  <a:lnTo>
                    <a:pt x="6230899" y="1442720"/>
                  </a:lnTo>
                  <a:lnTo>
                    <a:pt x="6203340" y="1481277"/>
                  </a:lnTo>
                  <a:lnTo>
                    <a:pt x="6179172" y="1522577"/>
                  </a:lnTo>
                  <a:lnTo>
                    <a:pt x="6158700" y="1566354"/>
                  </a:lnTo>
                  <a:lnTo>
                    <a:pt x="6142240" y="1612379"/>
                  </a:lnTo>
                  <a:lnTo>
                    <a:pt x="6130087" y="1660398"/>
                  </a:lnTo>
                  <a:lnTo>
                    <a:pt x="6122568" y="1710143"/>
                  </a:lnTo>
                  <a:lnTo>
                    <a:pt x="6120003" y="1761363"/>
                  </a:lnTo>
                  <a:lnTo>
                    <a:pt x="6120003" y="6298438"/>
                  </a:lnTo>
                  <a:lnTo>
                    <a:pt x="6122568" y="6349670"/>
                  </a:lnTo>
                  <a:lnTo>
                    <a:pt x="6130087" y="6399416"/>
                  </a:lnTo>
                  <a:lnTo>
                    <a:pt x="6142240" y="6447434"/>
                  </a:lnTo>
                  <a:lnTo>
                    <a:pt x="6158700" y="6493459"/>
                  </a:lnTo>
                  <a:lnTo>
                    <a:pt x="6179172" y="6537236"/>
                  </a:lnTo>
                  <a:lnTo>
                    <a:pt x="6203340" y="6578536"/>
                  </a:lnTo>
                  <a:lnTo>
                    <a:pt x="6230899" y="6617094"/>
                  </a:lnTo>
                  <a:lnTo>
                    <a:pt x="6261519" y="6652666"/>
                  </a:lnTo>
                  <a:lnTo>
                    <a:pt x="6294907" y="6684988"/>
                  </a:lnTo>
                  <a:lnTo>
                    <a:pt x="6330747" y="6713817"/>
                  </a:lnTo>
                  <a:lnTo>
                    <a:pt x="6368720" y="6738899"/>
                  </a:lnTo>
                  <a:lnTo>
                    <a:pt x="6408509" y="6759981"/>
                  </a:lnTo>
                  <a:lnTo>
                    <a:pt x="6449822" y="6776821"/>
                  </a:lnTo>
                  <a:lnTo>
                    <a:pt x="6492341" y="6789166"/>
                  </a:lnTo>
                  <a:lnTo>
                    <a:pt x="6535750" y="6796748"/>
                  </a:lnTo>
                  <a:lnTo>
                    <a:pt x="6579743" y="6799326"/>
                  </a:lnTo>
                  <a:lnTo>
                    <a:pt x="8679180" y="6799326"/>
                  </a:lnTo>
                  <a:lnTo>
                    <a:pt x="8727402" y="6797040"/>
                  </a:lnTo>
                  <a:lnTo>
                    <a:pt x="8774341" y="6790309"/>
                  </a:lnTo>
                  <a:lnTo>
                    <a:pt x="8819769" y="6779336"/>
                  </a:lnTo>
                  <a:lnTo>
                    <a:pt x="8863482" y="6764337"/>
                  </a:lnTo>
                  <a:lnTo>
                    <a:pt x="8905253" y="6745529"/>
                  </a:lnTo>
                  <a:lnTo>
                    <a:pt x="8944902" y="6723113"/>
                  </a:lnTo>
                  <a:lnTo>
                    <a:pt x="8982202" y="6697294"/>
                  </a:lnTo>
                  <a:lnTo>
                    <a:pt x="9016936" y="6668287"/>
                  </a:lnTo>
                  <a:lnTo>
                    <a:pt x="9048915" y="6636309"/>
                  </a:lnTo>
                  <a:lnTo>
                    <a:pt x="9077909" y="6601574"/>
                  </a:lnTo>
                  <a:lnTo>
                    <a:pt x="9103716" y="6564262"/>
                  </a:lnTo>
                  <a:lnTo>
                    <a:pt x="9126131" y="6524612"/>
                  </a:lnTo>
                  <a:lnTo>
                    <a:pt x="9144940" y="6482816"/>
                  </a:lnTo>
                  <a:lnTo>
                    <a:pt x="9159938" y="6439090"/>
                  </a:lnTo>
                  <a:lnTo>
                    <a:pt x="9170911" y="6393650"/>
                  </a:lnTo>
                  <a:lnTo>
                    <a:pt x="9177642" y="6346698"/>
                  </a:lnTo>
                  <a:lnTo>
                    <a:pt x="9179941" y="6298438"/>
                  </a:lnTo>
                  <a:lnTo>
                    <a:pt x="9179941" y="1761363"/>
                  </a:lnTo>
                  <a:close/>
                </a:path>
              </a:pathLst>
            </a:custGeom>
            <a:solidFill>
              <a:srgbClr val="F1F0F1"/>
            </a:solidFill>
          </p:spPr>
          <p:txBody>
            <a:bodyPr wrap="square" lIns="0" tIns="0" rIns="0" bIns="0" rtlCol="0"/>
            <a:lstStyle/>
            <a:p>
              <a:endParaRPr/>
            </a:p>
          </p:txBody>
        </p:sp>
        <p:sp>
          <p:nvSpPr>
            <p:cNvPr id="6" name="object 6"/>
            <p:cNvSpPr/>
            <p:nvPr/>
          </p:nvSpPr>
          <p:spPr>
            <a:xfrm>
              <a:off x="0" y="0"/>
              <a:ext cx="18288000" cy="4779010"/>
            </a:xfrm>
            <a:custGeom>
              <a:avLst/>
              <a:gdLst/>
              <a:ahLst/>
              <a:cxnLst/>
              <a:rect l="l" t="t" r="r" b="b"/>
              <a:pathLst>
                <a:path w="18288000" h="4779010">
                  <a:moveTo>
                    <a:pt x="0" y="4778883"/>
                  </a:moveTo>
                  <a:lnTo>
                    <a:pt x="18288000" y="4778883"/>
                  </a:lnTo>
                  <a:lnTo>
                    <a:pt x="18288000" y="0"/>
                  </a:lnTo>
                  <a:lnTo>
                    <a:pt x="0" y="0"/>
                  </a:lnTo>
                  <a:lnTo>
                    <a:pt x="0" y="4778883"/>
                  </a:lnTo>
                  <a:close/>
                </a:path>
              </a:pathLst>
            </a:custGeom>
            <a:solidFill>
              <a:srgbClr val="1F3964"/>
            </a:solidFill>
          </p:spPr>
          <p:txBody>
            <a:bodyPr wrap="square" lIns="0" tIns="0" rIns="0" bIns="0" rtlCol="0"/>
            <a:lstStyle/>
            <a:p>
              <a:endParaRPr/>
            </a:p>
          </p:txBody>
        </p:sp>
        <p:sp>
          <p:nvSpPr>
            <p:cNvPr id="7" name="object 7"/>
            <p:cNvSpPr/>
            <p:nvPr/>
          </p:nvSpPr>
          <p:spPr>
            <a:xfrm>
              <a:off x="8441690" y="1175638"/>
              <a:ext cx="1270" cy="1588770"/>
            </a:xfrm>
            <a:custGeom>
              <a:avLst/>
              <a:gdLst/>
              <a:ahLst/>
              <a:cxnLst/>
              <a:rect l="l" t="t" r="r" b="b"/>
              <a:pathLst>
                <a:path w="1270" h="1588770">
                  <a:moveTo>
                    <a:pt x="0" y="1588515"/>
                  </a:moveTo>
                  <a:lnTo>
                    <a:pt x="1015" y="0"/>
                  </a:lnTo>
                </a:path>
              </a:pathLst>
            </a:custGeom>
            <a:ln w="57150">
              <a:solidFill>
                <a:srgbClr val="FDBE0D"/>
              </a:solidFill>
            </a:ln>
          </p:spPr>
          <p:txBody>
            <a:bodyPr wrap="square" lIns="0" tIns="0" rIns="0" bIns="0" rtlCol="0"/>
            <a:lstStyle/>
            <a:p>
              <a:endParaRPr/>
            </a:p>
          </p:txBody>
        </p:sp>
        <p:pic>
          <p:nvPicPr>
            <p:cNvPr id="8" name="object 8"/>
            <p:cNvPicPr/>
            <p:nvPr/>
          </p:nvPicPr>
          <p:blipFill>
            <a:blip r:embed="rId3" cstate="print"/>
            <a:stretch>
              <a:fillRect/>
            </a:stretch>
          </p:blipFill>
          <p:spPr>
            <a:xfrm>
              <a:off x="4506340" y="3897757"/>
              <a:ext cx="2224659" cy="2224531"/>
            </a:xfrm>
            <a:prstGeom prst="rect">
              <a:avLst/>
            </a:prstGeom>
          </p:spPr>
        </p:pic>
        <p:pic>
          <p:nvPicPr>
            <p:cNvPr id="9" name="object 9"/>
            <p:cNvPicPr/>
            <p:nvPr/>
          </p:nvPicPr>
          <p:blipFill>
            <a:blip r:embed="rId4" cstate="print"/>
            <a:stretch>
              <a:fillRect/>
            </a:stretch>
          </p:blipFill>
          <p:spPr>
            <a:xfrm>
              <a:off x="1447419" y="3923284"/>
              <a:ext cx="2224532" cy="2224531"/>
            </a:xfrm>
            <a:prstGeom prst="rect">
              <a:avLst/>
            </a:prstGeom>
          </p:spPr>
        </p:pic>
        <p:sp>
          <p:nvSpPr>
            <p:cNvPr id="10" name="object 10"/>
            <p:cNvSpPr/>
            <p:nvPr/>
          </p:nvSpPr>
          <p:spPr>
            <a:xfrm>
              <a:off x="7663942" y="3860800"/>
              <a:ext cx="2225040" cy="2225040"/>
            </a:xfrm>
            <a:custGeom>
              <a:avLst/>
              <a:gdLst/>
              <a:ahLst/>
              <a:cxnLst/>
              <a:rect l="l" t="t" r="r" b="b"/>
              <a:pathLst>
                <a:path w="2225040" h="2225040">
                  <a:moveTo>
                    <a:pt x="1112265" y="0"/>
                  </a:moveTo>
                  <a:lnTo>
                    <a:pt x="1064017" y="1027"/>
                  </a:lnTo>
                  <a:lnTo>
                    <a:pt x="1016293" y="4082"/>
                  </a:lnTo>
                  <a:lnTo>
                    <a:pt x="969137" y="9123"/>
                  </a:lnTo>
                  <a:lnTo>
                    <a:pt x="922588" y="16107"/>
                  </a:lnTo>
                  <a:lnTo>
                    <a:pt x="876691" y="24994"/>
                  </a:lnTo>
                  <a:lnTo>
                    <a:pt x="831485" y="35741"/>
                  </a:lnTo>
                  <a:lnTo>
                    <a:pt x="787013" y="48307"/>
                  </a:lnTo>
                  <a:lnTo>
                    <a:pt x="743316" y="62650"/>
                  </a:lnTo>
                  <a:lnTo>
                    <a:pt x="700437" y="78728"/>
                  </a:lnTo>
                  <a:lnTo>
                    <a:pt x="658416" y="96500"/>
                  </a:lnTo>
                  <a:lnTo>
                    <a:pt x="617297" y="115924"/>
                  </a:lnTo>
                  <a:lnTo>
                    <a:pt x="577119" y="136958"/>
                  </a:lnTo>
                  <a:lnTo>
                    <a:pt x="537926" y="159560"/>
                  </a:lnTo>
                  <a:lnTo>
                    <a:pt x="499759" y="183688"/>
                  </a:lnTo>
                  <a:lnTo>
                    <a:pt x="462659" y="209302"/>
                  </a:lnTo>
                  <a:lnTo>
                    <a:pt x="426668" y="236359"/>
                  </a:lnTo>
                  <a:lnTo>
                    <a:pt x="391829" y="264817"/>
                  </a:lnTo>
                  <a:lnTo>
                    <a:pt x="358182" y="294635"/>
                  </a:lnTo>
                  <a:lnTo>
                    <a:pt x="325770" y="325770"/>
                  </a:lnTo>
                  <a:lnTo>
                    <a:pt x="294635" y="358182"/>
                  </a:lnTo>
                  <a:lnTo>
                    <a:pt x="264817" y="391829"/>
                  </a:lnTo>
                  <a:lnTo>
                    <a:pt x="236359" y="426668"/>
                  </a:lnTo>
                  <a:lnTo>
                    <a:pt x="209302" y="462659"/>
                  </a:lnTo>
                  <a:lnTo>
                    <a:pt x="183688" y="499759"/>
                  </a:lnTo>
                  <a:lnTo>
                    <a:pt x="159560" y="537926"/>
                  </a:lnTo>
                  <a:lnTo>
                    <a:pt x="136958" y="577119"/>
                  </a:lnTo>
                  <a:lnTo>
                    <a:pt x="115924" y="617297"/>
                  </a:lnTo>
                  <a:lnTo>
                    <a:pt x="96500" y="658416"/>
                  </a:lnTo>
                  <a:lnTo>
                    <a:pt x="78728" y="700437"/>
                  </a:lnTo>
                  <a:lnTo>
                    <a:pt x="62650" y="743316"/>
                  </a:lnTo>
                  <a:lnTo>
                    <a:pt x="48307" y="787013"/>
                  </a:lnTo>
                  <a:lnTo>
                    <a:pt x="35741" y="831485"/>
                  </a:lnTo>
                  <a:lnTo>
                    <a:pt x="24994" y="876691"/>
                  </a:lnTo>
                  <a:lnTo>
                    <a:pt x="16107" y="922588"/>
                  </a:lnTo>
                  <a:lnTo>
                    <a:pt x="9123" y="969137"/>
                  </a:lnTo>
                  <a:lnTo>
                    <a:pt x="4082" y="1016293"/>
                  </a:lnTo>
                  <a:lnTo>
                    <a:pt x="1027" y="1064017"/>
                  </a:lnTo>
                  <a:lnTo>
                    <a:pt x="0" y="1112265"/>
                  </a:lnTo>
                  <a:lnTo>
                    <a:pt x="1027" y="1160514"/>
                  </a:lnTo>
                  <a:lnTo>
                    <a:pt x="4082" y="1208238"/>
                  </a:lnTo>
                  <a:lnTo>
                    <a:pt x="9123" y="1255394"/>
                  </a:lnTo>
                  <a:lnTo>
                    <a:pt x="16107" y="1301943"/>
                  </a:lnTo>
                  <a:lnTo>
                    <a:pt x="24994" y="1347840"/>
                  </a:lnTo>
                  <a:lnTo>
                    <a:pt x="35741" y="1393046"/>
                  </a:lnTo>
                  <a:lnTo>
                    <a:pt x="48307" y="1437518"/>
                  </a:lnTo>
                  <a:lnTo>
                    <a:pt x="62650" y="1481215"/>
                  </a:lnTo>
                  <a:lnTo>
                    <a:pt x="78728" y="1524094"/>
                  </a:lnTo>
                  <a:lnTo>
                    <a:pt x="96500" y="1566115"/>
                  </a:lnTo>
                  <a:lnTo>
                    <a:pt x="115924" y="1607234"/>
                  </a:lnTo>
                  <a:lnTo>
                    <a:pt x="136958" y="1647412"/>
                  </a:lnTo>
                  <a:lnTo>
                    <a:pt x="159560" y="1686605"/>
                  </a:lnTo>
                  <a:lnTo>
                    <a:pt x="183688" y="1724772"/>
                  </a:lnTo>
                  <a:lnTo>
                    <a:pt x="209302" y="1761872"/>
                  </a:lnTo>
                  <a:lnTo>
                    <a:pt x="236359" y="1797863"/>
                  </a:lnTo>
                  <a:lnTo>
                    <a:pt x="264817" y="1832702"/>
                  </a:lnTo>
                  <a:lnTo>
                    <a:pt x="294635" y="1866349"/>
                  </a:lnTo>
                  <a:lnTo>
                    <a:pt x="325770" y="1898761"/>
                  </a:lnTo>
                  <a:lnTo>
                    <a:pt x="358182" y="1929896"/>
                  </a:lnTo>
                  <a:lnTo>
                    <a:pt x="391829" y="1959714"/>
                  </a:lnTo>
                  <a:lnTo>
                    <a:pt x="426668" y="1988172"/>
                  </a:lnTo>
                  <a:lnTo>
                    <a:pt x="462659" y="2015229"/>
                  </a:lnTo>
                  <a:lnTo>
                    <a:pt x="499759" y="2040843"/>
                  </a:lnTo>
                  <a:lnTo>
                    <a:pt x="537926" y="2064971"/>
                  </a:lnTo>
                  <a:lnTo>
                    <a:pt x="577119" y="2087573"/>
                  </a:lnTo>
                  <a:lnTo>
                    <a:pt x="617297" y="2108607"/>
                  </a:lnTo>
                  <a:lnTo>
                    <a:pt x="658416" y="2128031"/>
                  </a:lnTo>
                  <a:lnTo>
                    <a:pt x="700437" y="2145803"/>
                  </a:lnTo>
                  <a:lnTo>
                    <a:pt x="743316" y="2161881"/>
                  </a:lnTo>
                  <a:lnTo>
                    <a:pt x="787013" y="2176224"/>
                  </a:lnTo>
                  <a:lnTo>
                    <a:pt x="831485" y="2188790"/>
                  </a:lnTo>
                  <a:lnTo>
                    <a:pt x="876691" y="2199537"/>
                  </a:lnTo>
                  <a:lnTo>
                    <a:pt x="922588" y="2208424"/>
                  </a:lnTo>
                  <a:lnTo>
                    <a:pt x="969137" y="2215408"/>
                  </a:lnTo>
                  <a:lnTo>
                    <a:pt x="1016293" y="2220449"/>
                  </a:lnTo>
                  <a:lnTo>
                    <a:pt x="1064017" y="2223504"/>
                  </a:lnTo>
                  <a:lnTo>
                    <a:pt x="1112265" y="2224532"/>
                  </a:lnTo>
                  <a:lnTo>
                    <a:pt x="1160514" y="2223504"/>
                  </a:lnTo>
                  <a:lnTo>
                    <a:pt x="1208238" y="2220449"/>
                  </a:lnTo>
                  <a:lnTo>
                    <a:pt x="1255394" y="2215408"/>
                  </a:lnTo>
                  <a:lnTo>
                    <a:pt x="1301943" y="2208424"/>
                  </a:lnTo>
                  <a:lnTo>
                    <a:pt x="1347840" y="2199537"/>
                  </a:lnTo>
                  <a:lnTo>
                    <a:pt x="1393046" y="2188790"/>
                  </a:lnTo>
                  <a:lnTo>
                    <a:pt x="1437518" y="2176224"/>
                  </a:lnTo>
                  <a:lnTo>
                    <a:pt x="1481215" y="2161881"/>
                  </a:lnTo>
                  <a:lnTo>
                    <a:pt x="1524094" y="2145803"/>
                  </a:lnTo>
                  <a:lnTo>
                    <a:pt x="1566115" y="2128031"/>
                  </a:lnTo>
                  <a:lnTo>
                    <a:pt x="1607234" y="2108607"/>
                  </a:lnTo>
                  <a:lnTo>
                    <a:pt x="1647412" y="2087573"/>
                  </a:lnTo>
                  <a:lnTo>
                    <a:pt x="1686605" y="2064971"/>
                  </a:lnTo>
                  <a:lnTo>
                    <a:pt x="1724772" y="2040843"/>
                  </a:lnTo>
                  <a:lnTo>
                    <a:pt x="1761872" y="2015229"/>
                  </a:lnTo>
                  <a:lnTo>
                    <a:pt x="1797863" y="1988172"/>
                  </a:lnTo>
                  <a:lnTo>
                    <a:pt x="1832702" y="1959714"/>
                  </a:lnTo>
                  <a:lnTo>
                    <a:pt x="1866349" y="1929896"/>
                  </a:lnTo>
                  <a:lnTo>
                    <a:pt x="1898761" y="1898761"/>
                  </a:lnTo>
                  <a:lnTo>
                    <a:pt x="1929896" y="1866349"/>
                  </a:lnTo>
                  <a:lnTo>
                    <a:pt x="1959714" y="1832702"/>
                  </a:lnTo>
                  <a:lnTo>
                    <a:pt x="1988172" y="1797863"/>
                  </a:lnTo>
                  <a:lnTo>
                    <a:pt x="2015229" y="1761872"/>
                  </a:lnTo>
                  <a:lnTo>
                    <a:pt x="2040843" y="1724772"/>
                  </a:lnTo>
                  <a:lnTo>
                    <a:pt x="2064971" y="1686605"/>
                  </a:lnTo>
                  <a:lnTo>
                    <a:pt x="2087573" y="1647412"/>
                  </a:lnTo>
                  <a:lnTo>
                    <a:pt x="2108607" y="1607234"/>
                  </a:lnTo>
                  <a:lnTo>
                    <a:pt x="2128031" y="1566115"/>
                  </a:lnTo>
                  <a:lnTo>
                    <a:pt x="2145803" y="1524094"/>
                  </a:lnTo>
                  <a:lnTo>
                    <a:pt x="2161881" y="1481215"/>
                  </a:lnTo>
                  <a:lnTo>
                    <a:pt x="2176224" y="1437518"/>
                  </a:lnTo>
                  <a:lnTo>
                    <a:pt x="2188790" y="1393046"/>
                  </a:lnTo>
                  <a:lnTo>
                    <a:pt x="2199537" y="1347840"/>
                  </a:lnTo>
                  <a:lnTo>
                    <a:pt x="2208424" y="1301943"/>
                  </a:lnTo>
                  <a:lnTo>
                    <a:pt x="2215408" y="1255394"/>
                  </a:lnTo>
                  <a:lnTo>
                    <a:pt x="2220449" y="1208238"/>
                  </a:lnTo>
                  <a:lnTo>
                    <a:pt x="2223504" y="1160514"/>
                  </a:lnTo>
                  <a:lnTo>
                    <a:pt x="2224531" y="1112265"/>
                  </a:lnTo>
                  <a:lnTo>
                    <a:pt x="2223504" y="1064017"/>
                  </a:lnTo>
                  <a:lnTo>
                    <a:pt x="2220449" y="1016293"/>
                  </a:lnTo>
                  <a:lnTo>
                    <a:pt x="2215408" y="969137"/>
                  </a:lnTo>
                  <a:lnTo>
                    <a:pt x="2208424" y="922588"/>
                  </a:lnTo>
                  <a:lnTo>
                    <a:pt x="2199537" y="876691"/>
                  </a:lnTo>
                  <a:lnTo>
                    <a:pt x="2188790" y="831485"/>
                  </a:lnTo>
                  <a:lnTo>
                    <a:pt x="2176224" y="787013"/>
                  </a:lnTo>
                  <a:lnTo>
                    <a:pt x="2161881" y="743316"/>
                  </a:lnTo>
                  <a:lnTo>
                    <a:pt x="2145803" y="700437"/>
                  </a:lnTo>
                  <a:lnTo>
                    <a:pt x="2128031" y="658416"/>
                  </a:lnTo>
                  <a:lnTo>
                    <a:pt x="2108607" y="617297"/>
                  </a:lnTo>
                  <a:lnTo>
                    <a:pt x="2087573" y="577119"/>
                  </a:lnTo>
                  <a:lnTo>
                    <a:pt x="2064971" y="537926"/>
                  </a:lnTo>
                  <a:lnTo>
                    <a:pt x="2040843" y="499759"/>
                  </a:lnTo>
                  <a:lnTo>
                    <a:pt x="2015229" y="462659"/>
                  </a:lnTo>
                  <a:lnTo>
                    <a:pt x="1988172" y="426668"/>
                  </a:lnTo>
                  <a:lnTo>
                    <a:pt x="1959714" y="391829"/>
                  </a:lnTo>
                  <a:lnTo>
                    <a:pt x="1929896" y="358182"/>
                  </a:lnTo>
                  <a:lnTo>
                    <a:pt x="1898761" y="325770"/>
                  </a:lnTo>
                  <a:lnTo>
                    <a:pt x="1866349" y="294635"/>
                  </a:lnTo>
                  <a:lnTo>
                    <a:pt x="1832702" y="264817"/>
                  </a:lnTo>
                  <a:lnTo>
                    <a:pt x="1797863" y="236359"/>
                  </a:lnTo>
                  <a:lnTo>
                    <a:pt x="1761872" y="209302"/>
                  </a:lnTo>
                  <a:lnTo>
                    <a:pt x="1724772" y="183688"/>
                  </a:lnTo>
                  <a:lnTo>
                    <a:pt x="1686605" y="159560"/>
                  </a:lnTo>
                  <a:lnTo>
                    <a:pt x="1647412" y="136958"/>
                  </a:lnTo>
                  <a:lnTo>
                    <a:pt x="1607234" y="115924"/>
                  </a:lnTo>
                  <a:lnTo>
                    <a:pt x="1566115" y="96500"/>
                  </a:lnTo>
                  <a:lnTo>
                    <a:pt x="1524094" y="78728"/>
                  </a:lnTo>
                  <a:lnTo>
                    <a:pt x="1481215" y="62650"/>
                  </a:lnTo>
                  <a:lnTo>
                    <a:pt x="1437518" y="48307"/>
                  </a:lnTo>
                  <a:lnTo>
                    <a:pt x="1393046" y="35741"/>
                  </a:lnTo>
                  <a:lnTo>
                    <a:pt x="1347840" y="24994"/>
                  </a:lnTo>
                  <a:lnTo>
                    <a:pt x="1301943" y="16107"/>
                  </a:lnTo>
                  <a:lnTo>
                    <a:pt x="1255394" y="9123"/>
                  </a:lnTo>
                  <a:lnTo>
                    <a:pt x="1208238" y="4082"/>
                  </a:lnTo>
                  <a:lnTo>
                    <a:pt x="1160514" y="1027"/>
                  </a:lnTo>
                  <a:lnTo>
                    <a:pt x="1112265" y="0"/>
                  </a:lnTo>
                  <a:close/>
                </a:path>
              </a:pathLst>
            </a:custGeom>
            <a:solidFill>
              <a:srgbClr val="FDBE0D"/>
            </a:solidFill>
          </p:spPr>
          <p:txBody>
            <a:bodyPr wrap="square" lIns="0" tIns="0" rIns="0" bIns="0" rtlCol="0"/>
            <a:lstStyle/>
            <a:p>
              <a:endParaRPr/>
            </a:p>
          </p:txBody>
        </p:sp>
        <p:sp>
          <p:nvSpPr>
            <p:cNvPr id="11" name="object 11"/>
            <p:cNvSpPr/>
            <p:nvPr/>
          </p:nvSpPr>
          <p:spPr>
            <a:xfrm>
              <a:off x="7746492" y="3938523"/>
              <a:ext cx="2059939" cy="2059939"/>
            </a:xfrm>
            <a:custGeom>
              <a:avLst/>
              <a:gdLst/>
              <a:ahLst/>
              <a:cxnLst/>
              <a:rect l="l" t="t" r="r" b="b"/>
              <a:pathLst>
                <a:path w="2059940" h="2059939">
                  <a:moveTo>
                    <a:pt x="1029715" y="0"/>
                  </a:moveTo>
                  <a:lnTo>
                    <a:pt x="981241" y="1120"/>
                  </a:lnTo>
                  <a:lnTo>
                    <a:pt x="933344" y="4450"/>
                  </a:lnTo>
                  <a:lnTo>
                    <a:pt x="886073" y="9938"/>
                  </a:lnTo>
                  <a:lnTo>
                    <a:pt x="839478" y="17536"/>
                  </a:lnTo>
                  <a:lnTo>
                    <a:pt x="793608" y="27195"/>
                  </a:lnTo>
                  <a:lnTo>
                    <a:pt x="748513" y="38864"/>
                  </a:lnTo>
                  <a:lnTo>
                    <a:pt x="704242" y="52494"/>
                  </a:lnTo>
                  <a:lnTo>
                    <a:pt x="660845" y="68037"/>
                  </a:lnTo>
                  <a:lnTo>
                    <a:pt x="618370" y="85441"/>
                  </a:lnTo>
                  <a:lnTo>
                    <a:pt x="576868" y="104659"/>
                  </a:lnTo>
                  <a:lnTo>
                    <a:pt x="536388" y="125641"/>
                  </a:lnTo>
                  <a:lnTo>
                    <a:pt x="496980" y="148336"/>
                  </a:lnTo>
                  <a:lnTo>
                    <a:pt x="458692" y="172697"/>
                  </a:lnTo>
                  <a:lnTo>
                    <a:pt x="421574" y="198672"/>
                  </a:lnTo>
                  <a:lnTo>
                    <a:pt x="385677" y="226214"/>
                  </a:lnTo>
                  <a:lnTo>
                    <a:pt x="351048" y="255271"/>
                  </a:lnTo>
                  <a:lnTo>
                    <a:pt x="317738" y="285796"/>
                  </a:lnTo>
                  <a:lnTo>
                    <a:pt x="285796" y="317738"/>
                  </a:lnTo>
                  <a:lnTo>
                    <a:pt x="255271" y="351048"/>
                  </a:lnTo>
                  <a:lnTo>
                    <a:pt x="226214" y="385677"/>
                  </a:lnTo>
                  <a:lnTo>
                    <a:pt x="198672" y="421574"/>
                  </a:lnTo>
                  <a:lnTo>
                    <a:pt x="172697" y="458692"/>
                  </a:lnTo>
                  <a:lnTo>
                    <a:pt x="148336" y="496980"/>
                  </a:lnTo>
                  <a:lnTo>
                    <a:pt x="125641" y="536388"/>
                  </a:lnTo>
                  <a:lnTo>
                    <a:pt x="104659" y="576868"/>
                  </a:lnTo>
                  <a:lnTo>
                    <a:pt x="85441" y="618370"/>
                  </a:lnTo>
                  <a:lnTo>
                    <a:pt x="68037" y="660845"/>
                  </a:lnTo>
                  <a:lnTo>
                    <a:pt x="52494" y="704242"/>
                  </a:lnTo>
                  <a:lnTo>
                    <a:pt x="38864" y="748513"/>
                  </a:lnTo>
                  <a:lnTo>
                    <a:pt x="27195" y="793608"/>
                  </a:lnTo>
                  <a:lnTo>
                    <a:pt x="17536" y="839478"/>
                  </a:lnTo>
                  <a:lnTo>
                    <a:pt x="9938" y="886073"/>
                  </a:lnTo>
                  <a:lnTo>
                    <a:pt x="4450" y="933344"/>
                  </a:lnTo>
                  <a:lnTo>
                    <a:pt x="1120" y="981241"/>
                  </a:lnTo>
                  <a:lnTo>
                    <a:pt x="0" y="1029715"/>
                  </a:lnTo>
                  <a:lnTo>
                    <a:pt x="1120" y="1078190"/>
                  </a:lnTo>
                  <a:lnTo>
                    <a:pt x="4450" y="1126087"/>
                  </a:lnTo>
                  <a:lnTo>
                    <a:pt x="9938" y="1173358"/>
                  </a:lnTo>
                  <a:lnTo>
                    <a:pt x="17536" y="1219953"/>
                  </a:lnTo>
                  <a:lnTo>
                    <a:pt x="27195" y="1265823"/>
                  </a:lnTo>
                  <a:lnTo>
                    <a:pt x="38864" y="1310918"/>
                  </a:lnTo>
                  <a:lnTo>
                    <a:pt x="52494" y="1355189"/>
                  </a:lnTo>
                  <a:lnTo>
                    <a:pt x="68037" y="1398586"/>
                  </a:lnTo>
                  <a:lnTo>
                    <a:pt x="85441" y="1441061"/>
                  </a:lnTo>
                  <a:lnTo>
                    <a:pt x="104659" y="1482563"/>
                  </a:lnTo>
                  <a:lnTo>
                    <a:pt x="125641" y="1523043"/>
                  </a:lnTo>
                  <a:lnTo>
                    <a:pt x="148336" y="1562451"/>
                  </a:lnTo>
                  <a:lnTo>
                    <a:pt x="172697" y="1600739"/>
                  </a:lnTo>
                  <a:lnTo>
                    <a:pt x="198672" y="1637857"/>
                  </a:lnTo>
                  <a:lnTo>
                    <a:pt x="226214" y="1673754"/>
                  </a:lnTo>
                  <a:lnTo>
                    <a:pt x="255271" y="1708383"/>
                  </a:lnTo>
                  <a:lnTo>
                    <a:pt x="285796" y="1741693"/>
                  </a:lnTo>
                  <a:lnTo>
                    <a:pt x="317738" y="1773635"/>
                  </a:lnTo>
                  <a:lnTo>
                    <a:pt x="351048" y="1804160"/>
                  </a:lnTo>
                  <a:lnTo>
                    <a:pt x="385677" y="1833217"/>
                  </a:lnTo>
                  <a:lnTo>
                    <a:pt x="421574" y="1860759"/>
                  </a:lnTo>
                  <a:lnTo>
                    <a:pt x="458692" y="1886734"/>
                  </a:lnTo>
                  <a:lnTo>
                    <a:pt x="496980" y="1911095"/>
                  </a:lnTo>
                  <a:lnTo>
                    <a:pt x="536388" y="1933790"/>
                  </a:lnTo>
                  <a:lnTo>
                    <a:pt x="576868" y="1954772"/>
                  </a:lnTo>
                  <a:lnTo>
                    <a:pt x="618370" y="1973990"/>
                  </a:lnTo>
                  <a:lnTo>
                    <a:pt x="660845" y="1991394"/>
                  </a:lnTo>
                  <a:lnTo>
                    <a:pt x="704242" y="2006937"/>
                  </a:lnTo>
                  <a:lnTo>
                    <a:pt x="748513" y="2020567"/>
                  </a:lnTo>
                  <a:lnTo>
                    <a:pt x="793608" y="2032236"/>
                  </a:lnTo>
                  <a:lnTo>
                    <a:pt x="839478" y="2041895"/>
                  </a:lnTo>
                  <a:lnTo>
                    <a:pt x="886073" y="2049493"/>
                  </a:lnTo>
                  <a:lnTo>
                    <a:pt x="933344" y="2054981"/>
                  </a:lnTo>
                  <a:lnTo>
                    <a:pt x="981241" y="2058311"/>
                  </a:lnTo>
                  <a:lnTo>
                    <a:pt x="1029715" y="2059431"/>
                  </a:lnTo>
                  <a:lnTo>
                    <a:pt x="1078190" y="2058311"/>
                  </a:lnTo>
                  <a:lnTo>
                    <a:pt x="1126087" y="2054981"/>
                  </a:lnTo>
                  <a:lnTo>
                    <a:pt x="1173358" y="2049493"/>
                  </a:lnTo>
                  <a:lnTo>
                    <a:pt x="1219953" y="2041895"/>
                  </a:lnTo>
                  <a:lnTo>
                    <a:pt x="1265823" y="2032236"/>
                  </a:lnTo>
                  <a:lnTo>
                    <a:pt x="1310918" y="2020567"/>
                  </a:lnTo>
                  <a:lnTo>
                    <a:pt x="1355189" y="2006937"/>
                  </a:lnTo>
                  <a:lnTo>
                    <a:pt x="1398586" y="1991394"/>
                  </a:lnTo>
                  <a:lnTo>
                    <a:pt x="1441061" y="1973990"/>
                  </a:lnTo>
                  <a:lnTo>
                    <a:pt x="1482563" y="1954772"/>
                  </a:lnTo>
                  <a:lnTo>
                    <a:pt x="1523043" y="1933790"/>
                  </a:lnTo>
                  <a:lnTo>
                    <a:pt x="1562451" y="1911095"/>
                  </a:lnTo>
                  <a:lnTo>
                    <a:pt x="1600739" y="1886734"/>
                  </a:lnTo>
                  <a:lnTo>
                    <a:pt x="1637857" y="1860759"/>
                  </a:lnTo>
                  <a:lnTo>
                    <a:pt x="1673754" y="1833217"/>
                  </a:lnTo>
                  <a:lnTo>
                    <a:pt x="1708383" y="1804160"/>
                  </a:lnTo>
                  <a:lnTo>
                    <a:pt x="1741693" y="1773635"/>
                  </a:lnTo>
                  <a:lnTo>
                    <a:pt x="1773635" y="1741693"/>
                  </a:lnTo>
                  <a:lnTo>
                    <a:pt x="1804160" y="1708383"/>
                  </a:lnTo>
                  <a:lnTo>
                    <a:pt x="1833217" y="1673754"/>
                  </a:lnTo>
                  <a:lnTo>
                    <a:pt x="1860759" y="1637857"/>
                  </a:lnTo>
                  <a:lnTo>
                    <a:pt x="1886734" y="1600739"/>
                  </a:lnTo>
                  <a:lnTo>
                    <a:pt x="1911095" y="1562451"/>
                  </a:lnTo>
                  <a:lnTo>
                    <a:pt x="1933790" y="1523043"/>
                  </a:lnTo>
                  <a:lnTo>
                    <a:pt x="1954772" y="1482563"/>
                  </a:lnTo>
                  <a:lnTo>
                    <a:pt x="1973990" y="1441061"/>
                  </a:lnTo>
                  <a:lnTo>
                    <a:pt x="1991394" y="1398586"/>
                  </a:lnTo>
                  <a:lnTo>
                    <a:pt x="2006937" y="1355189"/>
                  </a:lnTo>
                  <a:lnTo>
                    <a:pt x="2020567" y="1310918"/>
                  </a:lnTo>
                  <a:lnTo>
                    <a:pt x="2032236" y="1265823"/>
                  </a:lnTo>
                  <a:lnTo>
                    <a:pt x="2041895" y="1219953"/>
                  </a:lnTo>
                  <a:lnTo>
                    <a:pt x="2049493" y="1173358"/>
                  </a:lnTo>
                  <a:lnTo>
                    <a:pt x="2054981" y="1126087"/>
                  </a:lnTo>
                  <a:lnTo>
                    <a:pt x="2058311" y="1078190"/>
                  </a:lnTo>
                  <a:lnTo>
                    <a:pt x="2059431" y="1029715"/>
                  </a:lnTo>
                  <a:lnTo>
                    <a:pt x="2058311" y="981241"/>
                  </a:lnTo>
                  <a:lnTo>
                    <a:pt x="2054981" y="933344"/>
                  </a:lnTo>
                  <a:lnTo>
                    <a:pt x="2049493" y="886073"/>
                  </a:lnTo>
                  <a:lnTo>
                    <a:pt x="2041895" y="839478"/>
                  </a:lnTo>
                  <a:lnTo>
                    <a:pt x="2032236" y="793608"/>
                  </a:lnTo>
                  <a:lnTo>
                    <a:pt x="2020567" y="748513"/>
                  </a:lnTo>
                  <a:lnTo>
                    <a:pt x="2006937" y="704242"/>
                  </a:lnTo>
                  <a:lnTo>
                    <a:pt x="1991394" y="660845"/>
                  </a:lnTo>
                  <a:lnTo>
                    <a:pt x="1973990" y="618370"/>
                  </a:lnTo>
                  <a:lnTo>
                    <a:pt x="1954772" y="576868"/>
                  </a:lnTo>
                  <a:lnTo>
                    <a:pt x="1933790" y="536388"/>
                  </a:lnTo>
                  <a:lnTo>
                    <a:pt x="1911095" y="496980"/>
                  </a:lnTo>
                  <a:lnTo>
                    <a:pt x="1886734" y="458692"/>
                  </a:lnTo>
                  <a:lnTo>
                    <a:pt x="1860759" y="421574"/>
                  </a:lnTo>
                  <a:lnTo>
                    <a:pt x="1833217" y="385677"/>
                  </a:lnTo>
                  <a:lnTo>
                    <a:pt x="1804160" y="351048"/>
                  </a:lnTo>
                  <a:lnTo>
                    <a:pt x="1773635" y="317738"/>
                  </a:lnTo>
                  <a:lnTo>
                    <a:pt x="1741693" y="285796"/>
                  </a:lnTo>
                  <a:lnTo>
                    <a:pt x="1708383" y="255271"/>
                  </a:lnTo>
                  <a:lnTo>
                    <a:pt x="1673754" y="226214"/>
                  </a:lnTo>
                  <a:lnTo>
                    <a:pt x="1637857" y="198672"/>
                  </a:lnTo>
                  <a:lnTo>
                    <a:pt x="1600739" y="172697"/>
                  </a:lnTo>
                  <a:lnTo>
                    <a:pt x="1562451" y="148336"/>
                  </a:lnTo>
                  <a:lnTo>
                    <a:pt x="1523043" y="125641"/>
                  </a:lnTo>
                  <a:lnTo>
                    <a:pt x="1482563" y="104659"/>
                  </a:lnTo>
                  <a:lnTo>
                    <a:pt x="1441061" y="85441"/>
                  </a:lnTo>
                  <a:lnTo>
                    <a:pt x="1398586" y="68037"/>
                  </a:lnTo>
                  <a:lnTo>
                    <a:pt x="1355189" y="52494"/>
                  </a:lnTo>
                  <a:lnTo>
                    <a:pt x="1310918" y="38864"/>
                  </a:lnTo>
                  <a:lnTo>
                    <a:pt x="1265823" y="27195"/>
                  </a:lnTo>
                  <a:lnTo>
                    <a:pt x="1219953" y="17536"/>
                  </a:lnTo>
                  <a:lnTo>
                    <a:pt x="1173358" y="9938"/>
                  </a:lnTo>
                  <a:lnTo>
                    <a:pt x="1126087" y="4450"/>
                  </a:lnTo>
                  <a:lnTo>
                    <a:pt x="1078190" y="1120"/>
                  </a:lnTo>
                  <a:lnTo>
                    <a:pt x="1029715" y="0"/>
                  </a:lnTo>
                  <a:close/>
                </a:path>
              </a:pathLst>
            </a:custGeom>
            <a:solidFill>
              <a:srgbClr val="1F3964"/>
            </a:solidFill>
          </p:spPr>
          <p:txBody>
            <a:bodyPr wrap="square" lIns="0" tIns="0" rIns="0" bIns="0" rtlCol="0"/>
            <a:lstStyle/>
            <a:p>
              <a:endParaRPr/>
            </a:p>
          </p:txBody>
        </p:sp>
        <p:sp>
          <p:nvSpPr>
            <p:cNvPr id="12" name="object 12"/>
            <p:cNvSpPr/>
            <p:nvPr/>
          </p:nvSpPr>
          <p:spPr>
            <a:xfrm>
              <a:off x="8019428" y="4215726"/>
              <a:ext cx="1525905" cy="1523365"/>
            </a:xfrm>
            <a:custGeom>
              <a:avLst/>
              <a:gdLst/>
              <a:ahLst/>
              <a:cxnLst/>
              <a:rect l="l" t="t" r="r" b="b"/>
              <a:pathLst>
                <a:path w="1525904" h="1523364">
                  <a:moveTo>
                    <a:pt x="183083" y="761403"/>
                  </a:moveTo>
                  <a:lnTo>
                    <a:pt x="180682" y="749554"/>
                  </a:lnTo>
                  <a:lnTo>
                    <a:pt x="174142" y="739876"/>
                  </a:lnTo>
                  <a:lnTo>
                    <a:pt x="164439" y="733348"/>
                  </a:lnTo>
                  <a:lnTo>
                    <a:pt x="152565" y="730948"/>
                  </a:lnTo>
                  <a:lnTo>
                    <a:pt x="30518" y="730948"/>
                  </a:lnTo>
                  <a:lnTo>
                    <a:pt x="18643" y="733348"/>
                  </a:lnTo>
                  <a:lnTo>
                    <a:pt x="8940" y="739876"/>
                  </a:lnTo>
                  <a:lnTo>
                    <a:pt x="2400" y="749554"/>
                  </a:lnTo>
                  <a:lnTo>
                    <a:pt x="0" y="761403"/>
                  </a:lnTo>
                  <a:lnTo>
                    <a:pt x="2400" y="773252"/>
                  </a:lnTo>
                  <a:lnTo>
                    <a:pt x="8940" y="782929"/>
                  </a:lnTo>
                  <a:lnTo>
                    <a:pt x="18643" y="789470"/>
                  </a:lnTo>
                  <a:lnTo>
                    <a:pt x="30518" y="791857"/>
                  </a:lnTo>
                  <a:lnTo>
                    <a:pt x="152565" y="791857"/>
                  </a:lnTo>
                  <a:lnTo>
                    <a:pt x="164439" y="789470"/>
                  </a:lnTo>
                  <a:lnTo>
                    <a:pt x="174142" y="782929"/>
                  </a:lnTo>
                  <a:lnTo>
                    <a:pt x="180682" y="773252"/>
                  </a:lnTo>
                  <a:lnTo>
                    <a:pt x="183083" y="761403"/>
                  </a:lnTo>
                  <a:close/>
                </a:path>
                <a:path w="1525904" h="1523364">
                  <a:moveTo>
                    <a:pt x="793356" y="30454"/>
                  </a:moveTo>
                  <a:lnTo>
                    <a:pt x="790956" y="18605"/>
                  </a:lnTo>
                  <a:lnTo>
                    <a:pt x="784402" y="8928"/>
                  </a:lnTo>
                  <a:lnTo>
                    <a:pt x="774712" y="2400"/>
                  </a:lnTo>
                  <a:lnTo>
                    <a:pt x="762838" y="0"/>
                  </a:lnTo>
                  <a:lnTo>
                    <a:pt x="750963" y="2400"/>
                  </a:lnTo>
                  <a:lnTo>
                    <a:pt x="741273" y="8928"/>
                  </a:lnTo>
                  <a:lnTo>
                    <a:pt x="734720" y="18605"/>
                  </a:lnTo>
                  <a:lnTo>
                    <a:pt x="732320" y="30454"/>
                  </a:lnTo>
                  <a:lnTo>
                    <a:pt x="732320" y="152285"/>
                  </a:lnTo>
                  <a:lnTo>
                    <a:pt x="734720" y="164122"/>
                  </a:lnTo>
                  <a:lnTo>
                    <a:pt x="741273" y="173812"/>
                  </a:lnTo>
                  <a:lnTo>
                    <a:pt x="750963" y="180340"/>
                  </a:lnTo>
                  <a:lnTo>
                    <a:pt x="762838" y="182740"/>
                  </a:lnTo>
                  <a:lnTo>
                    <a:pt x="774712" y="180340"/>
                  </a:lnTo>
                  <a:lnTo>
                    <a:pt x="784402" y="173812"/>
                  </a:lnTo>
                  <a:lnTo>
                    <a:pt x="790956" y="164122"/>
                  </a:lnTo>
                  <a:lnTo>
                    <a:pt x="793356" y="152285"/>
                  </a:lnTo>
                  <a:lnTo>
                    <a:pt x="793356" y="30454"/>
                  </a:lnTo>
                  <a:close/>
                </a:path>
                <a:path w="1525904" h="1523364">
                  <a:moveTo>
                    <a:pt x="1220533" y="761403"/>
                  </a:moveTo>
                  <a:lnTo>
                    <a:pt x="1218196" y="715289"/>
                  </a:lnTo>
                  <a:lnTo>
                    <a:pt x="1218171" y="714768"/>
                  </a:lnTo>
                  <a:lnTo>
                    <a:pt x="1211224" y="669455"/>
                  </a:lnTo>
                  <a:lnTo>
                    <a:pt x="1199921" y="625703"/>
                  </a:lnTo>
                  <a:lnTo>
                    <a:pt x="1184516" y="583755"/>
                  </a:lnTo>
                  <a:lnTo>
                    <a:pt x="1165212" y="543826"/>
                  </a:lnTo>
                  <a:lnTo>
                    <a:pt x="1159510" y="534479"/>
                  </a:lnTo>
                  <a:lnTo>
                    <a:pt x="1159510" y="761403"/>
                  </a:lnTo>
                  <a:lnTo>
                    <a:pt x="1156258" y="811542"/>
                  </a:lnTo>
                  <a:lnTo>
                    <a:pt x="1146771" y="860120"/>
                  </a:lnTo>
                  <a:lnTo>
                    <a:pt x="1131341" y="906907"/>
                  </a:lnTo>
                  <a:lnTo>
                    <a:pt x="1110322" y="951280"/>
                  </a:lnTo>
                  <a:lnTo>
                    <a:pt x="1084021" y="992720"/>
                  </a:lnTo>
                  <a:lnTo>
                    <a:pt x="1052791" y="1030706"/>
                  </a:lnTo>
                  <a:lnTo>
                    <a:pt x="1016952" y="1064717"/>
                  </a:lnTo>
                  <a:lnTo>
                    <a:pt x="976833" y="1094219"/>
                  </a:lnTo>
                  <a:lnTo>
                    <a:pt x="932764" y="1118704"/>
                  </a:lnTo>
                  <a:lnTo>
                    <a:pt x="925563" y="1123492"/>
                  </a:lnTo>
                  <a:lnTo>
                    <a:pt x="920102" y="1129957"/>
                  </a:lnTo>
                  <a:lnTo>
                    <a:pt x="916622" y="1137678"/>
                  </a:lnTo>
                  <a:lnTo>
                    <a:pt x="915403" y="1146213"/>
                  </a:lnTo>
                  <a:lnTo>
                    <a:pt x="915403" y="1370533"/>
                  </a:lnTo>
                  <a:lnTo>
                    <a:pt x="908202" y="1406055"/>
                  </a:lnTo>
                  <a:lnTo>
                    <a:pt x="888568" y="1435100"/>
                  </a:lnTo>
                  <a:lnTo>
                    <a:pt x="859459" y="1454708"/>
                  </a:lnTo>
                  <a:lnTo>
                    <a:pt x="823861" y="1461897"/>
                  </a:lnTo>
                  <a:lnTo>
                    <a:pt x="701814" y="1461897"/>
                  </a:lnTo>
                  <a:lnTo>
                    <a:pt x="666216" y="1454708"/>
                  </a:lnTo>
                  <a:lnTo>
                    <a:pt x="637108" y="1435100"/>
                  </a:lnTo>
                  <a:lnTo>
                    <a:pt x="617474" y="1406055"/>
                  </a:lnTo>
                  <a:lnTo>
                    <a:pt x="610273" y="1370533"/>
                  </a:lnTo>
                  <a:lnTo>
                    <a:pt x="610273" y="1146213"/>
                  </a:lnTo>
                  <a:lnTo>
                    <a:pt x="609053" y="1137678"/>
                  </a:lnTo>
                  <a:lnTo>
                    <a:pt x="605561" y="1129957"/>
                  </a:lnTo>
                  <a:lnTo>
                    <a:pt x="600075" y="1123492"/>
                  </a:lnTo>
                  <a:lnTo>
                    <a:pt x="592874" y="1118704"/>
                  </a:lnTo>
                  <a:lnTo>
                    <a:pt x="548830" y="1094219"/>
                  </a:lnTo>
                  <a:lnTo>
                    <a:pt x="508723" y="1064717"/>
                  </a:lnTo>
                  <a:lnTo>
                    <a:pt x="472897" y="1030706"/>
                  </a:lnTo>
                  <a:lnTo>
                    <a:pt x="441667" y="992720"/>
                  </a:lnTo>
                  <a:lnTo>
                    <a:pt x="415366" y="951280"/>
                  </a:lnTo>
                  <a:lnTo>
                    <a:pt x="394335" y="906907"/>
                  </a:lnTo>
                  <a:lnTo>
                    <a:pt x="378904" y="860120"/>
                  </a:lnTo>
                  <a:lnTo>
                    <a:pt x="369417" y="811542"/>
                  </a:lnTo>
                  <a:lnTo>
                    <a:pt x="366166" y="761403"/>
                  </a:lnTo>
                  <a:lnTo>
                    <a:pt x="368833" y="715289"/>
                  </a:lnTo>
                  <a:lnTo>
                    <a:pt x="376656" y="670725"/>
                  </a:lnTo>
                  <a:lnTo>
                    <a:pt x="389331" y="628015"/>
                  </a:lnTo>
                  <a:lnTo>
                    <a:pt x="406539" y="587438"/>
                  </a:lnTo>
                  <a:lnTo>
                    <a:pt x="428002" y="549300"/>
                  </a:lnTo>
                  <a:lnTo>
                    <a:pt x="453415" y="513918"/>
                  </a:lnTo>
                  <a:lnTo>
                    <a:pt x="482473" y="481571"/>
                  </a:lnTo>
                  <a:lnTo>
                    <a:pt x="514883" y="452564"/>
                  </a:lnTo>
                  <a:lnTo>
                    <a:pt x="550341" y="427202"/>
                  </a:lnTo>
                  <a:lnTo>
                    <a:pt x="588543" y="405777"/>
                  </a:lnTo>
                  <a:lnTo>
                    <a:pt x="629196" y="388594"/>
                  </a:lnTo>
                  <a:lnTo>
                    <a:pt x="671995" y="375945"/>
                  </a:lnTo>
                  <a:lnTo>
                    <a:pt x="716635" y="368147"/>
                  </a:lnTo>
                  <a:lnTo>
                    <a:pt x="762838" y="365467"/>
                  </a:lnTo>
                  <a:lnTo>
                    <a:pt x="809028" y="368147"/>
                  </a:lnTo>
                  <a:lnTo>
                    <a:pt x="853681" y="375945"/>
                  </a:lnTo>
                  <a:lnTo>
                    <a:pt x="896480" y="388594"/>
                  </a:lnTo>
                  <a:lnTo>
                    <a:pt x="937133" y="405777"/>
                  </a:lnTo>
                  <a:lnTo>
                    <a:pt x="975334" y="427202"/>
                  </a:lnTo>
                  <a:lnTo>
                    <a:pt x="1010793" y="452564"/>
                  </a:lnTo>
                  <a:lnTo>
                    <a:pt x="1043203" y="481571"/>
                  </a:lnTo>
                  <a:lnTo>
                    <a:pt x="1072261" y="513918"/>
                  </a:lnTo>
                  <a:lnTo>
                    <a:pt x="1097673" y="549300"/>
                  </a:lnTo>
                  <a:lnTo>
                    <a:pt x="1119136" y="587438"/>
                  </a:lnTo>
                  <a:lnTo>
                    <a:pt x="1136345" y="628015"/>
                  </a:lnTo>
                  <a:lnTo>
                    <a:pt x="1149019" y="670725"/>
                  </a:lnTo>
                  <a:lnTo>
                    <a:pt x="1156741" y="714768"/>
                  </a:lnTo>
                  <a:lnTo>
                    <a:pt x="1156843" y="715289"/>
                  </a:lnTo>
                  <a:lnTo>
                    <a:pt x="1159510" y="761403"/>
                  </a:lnTo>
                  <a:lnTo>
                    <a:pt x="1159510" y="534479"/>
                  </a:lnTo>
                  <a:lnTo>
                    <a:pt x="1115885" y="470979"/>
                  </a:lnTo>
                  <a:lnTo>
                    <a:pt x="1086332" y="438518"/>
                  </a:lnTo>
                  <a:lnTo>
                    <a:pt x="1053807" y="409016"/>
                  </a:lnTo>
                  <a:lnTo>
                    <a:pt x="1018565" y="382689"/>
                  </a:lnTo>
                  <a:lnTo>
                    <a:pt x="990193" y="365467"/>
                  </a:lnTo>
                  <a:lnTo>
                    <a:pt x="980821" y="359778"/>
                  </a:lnTo>
                  <a:lnTo>
                    <a:pt x="940828" y="340525"/>
                  </a:lnTo>
                  <a:lnTo>
                    <a:pt x="898791" y="325132"/>
                  </a:lnTo>
                  <a:lnTo>
                    <a:pt x="854964" y="313855"/>
                  </a:lnTo>
                  <a:lnTo>
                    <a:pt x="809561" y="306920"/>
                  </a:lnTo>
                  <a:lnTo>
                    <a:pt x="762838" y="304558"/>
                  </a:lnTo>
                  <a:lnTo>
                    <a:pt x="716102" y="306920"/>
                  </a:lnTo>
                  <a:lnTo>
                    <a:pt x="670712" y="313855"/>
                  </a:lnTo>
                  <a:lnTo>
                    <a:pt x="626884" y="325132"/>
                  </a:lnTo>
                  <a:lnTo>
                    <a:pt x="584847" y="340525"/>
                  </a:lnTo>
                  <a:lnTo>
                    <a:pt x="544855" y="359778"/>
                  </a:lnTo>
                  <a:lnTo>
                    <a:pt x="507111" y="382689"/>
                  </a:lnTo>
                  <a:lnTo>
                    <a:pt x="471868" y="409016"/>
                  </a:lnTo>
                  <a:lnTo>
                    <a:pt x="439343" y="438518"/>
                  </a:lnTo>
                  <a:lnTo>
                    <a:pt x="409790" y="470979"/>
                  </a:lnTo>
                  <a:lnTo>
                    <a:pt x="383413" y="506158"/>
                  </a:lnTo>
                  <a:lnTo>
                    <a:pt x="360464" y="543826"/>
                  </a:lnTo>
                  <a:lnTo>
                    <a:pt x="341160" y="583755"/>
                  </a:lnTo>
                  <a:lnTo>
                    <a:pt x="325755" y="625703"/>
                  </a:lnTo>
                  <a:lnTo>
                    <a:pt x="314452" y="669455"/>
                  </a:lnTo>
                  <a:lnTo>
                    <a:pt x="307505" y="714768"/>
                  </a:lnTo>
                  <a:lnTo>
                    <a:pt x="305142" y="761403"/>
                  </a:lnTo>
                  <a:lnTo>
                    <a:pt x="307949" y="811542"/>
                  </a:lnTo>
                  <a:lnTo>
                    <a:pt x="316166" y="860120"/>
                  </a:lnTo>
                  <a:lnTo>
                    <a:pt x="316230" y="860539"/>
                  </a:lnTo>
                  <a:lnTo>
                    <a:pt x="329730" y="908037"/>
                  </a:lnTo>
                  <a:lnTo>
                    <a:pt x="348183" y="953604"/>
                  </a:lnTo>
                  <a:lnTo>
                    <a:pt x="371360" y="996886"/>
                  </a:lnTo>
                  <a:lnTo>
                    <a:pt x="399008" y="1037463"/>
                  </a:lnTo>
                  <a:lnTo>
                    <a:pt x="430872" y="1074953"/>
                  </a:lnTo>
                  <a:lnTo>
                    <a:pt x="466699" y="1108964"/>
                  </a:lnTo>
                  <a:lnTo>
                    <a:pt x="506234" y="1139101"/>
                  </a:lnTo>
                  <a:lnTo>
                    <a:pt x="549249" y="1164971"/>
                  </a:lnTo>
                  <a:lnTo>
                    <a:pt x="549249" y="1370533"/>
                  </a:lnTo>
                  <a:lnTo>
                    <a:pt x="557034" y="1418615"/>
                  </a:lnTo>
                  <a:lnTo>
                    <a:pt x="578726" y="1460411"/>
                  </a:lnTo>
                  <a:lnTo>
                    <a:pt x="611771" y="1493393"/>
                  </a:lnTo>
                  <a:lnTo>
                    <a:pt x="653643" y="1515033"/>
                  </a:lnTo>
                  <a:lnTo>
                    <a:pt x="701814" y="1522806"/>
                  </a:lnTo>
                  <a:lnTo>
                    <a:pt x="823861" y="1522806"/>
                  </a:lnTo>
                  <a:lnTo>
                    <a:pt x="872032" y="1515033"/>
                  </a:lnTo>
                  <a:lnTo>
                    <a:pt x="913904" y="1493393"/>
                  </a:lnTo>
                  <a:lnTo>
                    <a:pt x="945464" y="1461897"/>
                  </a:lnTo>
                  <a:lnTo>
                    <a:pt x="968641" y="1418615"/>
                  </a:lnTo>
                  <a:lnTo>
                    <a:pt x="976426" y="1370533"/>
                  </a:lnTo>
                  <a:lnTo>
                    <a:pt x="976426" y="1164971"/>
                  </a:lnTo>
                  <a:lnTo>
                    <a:pt x="1019454" y="1139101"/>
                  </a:lnTo>
                  <a:lnTo>
                    <a:pt x="1059002" y="1108964"/>
                  </a:lnTo>
                  <a:lnTo>
                    <a:pt x="1094841" y="1074953"/>
                  </a:lnTo>
                  <a:lnTo>
                    <a:pt x="1126693" y="1037463"/>
                  </a:lnTo>
                  <a:lnTo>
                    <a:pt x="1154328" y="996886"/>
                  </a:lnTo>
                  <a:lnTo>
                    <a:pt x="1177505" y="953604"/>
                  </a:lnTo>
                  <a:lnTo>
                    <a:pt x="1195959" y="908037"/>
                  </a:lnTo>
                  <a:lnTo>
                    <a:pt x="1209446" y="860539"/>
                  </a:lnTo>
                  <a:lnTo>
                    <a:pt x="1217726" y="811542"/>
                  </a:lnTo>
                  <a:lnTo>
                    <a:pt x="1220533" y="761403"/>
                  </a:lnTo>
                  <a:close/>
                </a:path>
                <a:path w="1525904" h="1523364">
                  <a:moveTo>
                    <a:pt x="1525676" y="761403"/>
                  </a:moveTo>
                  <a:lnTo>
                    <a:pt x="1523276" y="749554"/>
                  </a:lnTo>
                  <a:lnTo>
                    <a:pt x="1516748" y="739876"/>
                  </a:lnTo>
                  <a:lnTo>
                    <a:pt x="1507045" y="733348"/>
                  </a:lnTo>
                  <a:lnTo>
                    <a:pt x="1495158" y="730948"/>
                  </a:lnTo>
                  <a:lnTo>
                    <a:pt x="1373098" y="730948"/>
                  </a:lnTo>
                  <a:lnTo>
                    <a:pt x="1361211" y="733348"/>
                  </a:lnTo>
                  <a:lnTo>
                    <a:pt x="1351521" y="739876"/>
                  </a:lnTo>
                  <a:lnTo>
                    <a:pt x="1344980" y="749554"/>
                  </a:lnTo>
                  <a:lnTo>
                    <a:pt x="1342593" y="761403"/>
                  </a:lnTo>
                  <a:lnTo>
                    <a:pt x="1344980" y="773252"/>
                  </a:lnTo>
                  <a:lnTo>
                    <a:pt x="1351521" y="782929"/>
                  </a:lnTo>
                  <a:lnTo>
                    <a:pt x="1361211" y="789470"/>
                  </a:lnTo>
                  <a:lnTo>
                    <a:pt x="1373111" y="791857"/>
                  </a:lnTo>
                  <a:lnTo>
                    <a:pt x="1495158" y="791857"/>
                  </a:lnTo>
                  <a:lnTo>
                    <a:pt x="1507045" y="789470"/>
                  </a:lnTo>
                  <a:lnTo>
                    <a:pt x="1516748" y="782929"/>
                  </a:lnTo>
                  <a:lnTo>
                    <a:pt x="1523276" y="773252"/>
                  </a:lnTo>
                  <a:lnTo>
                    <a:pt x="1525676" y="761403"/>
                  </a:lnTo>
                  <a:close/>
                </a:path>
              </a:pathLst>
            </a:custGeom>
            <a:solidFill>
              <a:srgbClr val="FDBE0D"/>
            </a:solidFill>
          </p:spPr>
          <p:txBody>
            <a:bodyPr wrap="square" lIns="0" tIns="0" rIns="0" bIns="0" rtlCol="0"/>
            <a:lstStyle/>
            <a:p>
              <a:endParaRPr/>
            </a:p>
          </p:txBody>
        </p:sp>
        <p:pic>
          <p:nvPicPr>
            <p:cNvPr id="13" name="object 13"/>
            <p:cNvPicPr/>
            <p:nvPr/>
          </p:nvPicPr>
          <p:blipFill>
            <a:blip r:embed="rId5" cstate="print"/>
            <a:stretch>
              <a:fillRect/>
            </a:stretch>
          </p:blipFill>
          <p:spPr>
            <a:xfrm>
              <a:off x="8233909" y="4430670"/>
              <a:ext cx="147360" cy="147071"/>
            </a:xfrm>
            <a:prstGeom prst="rect">
              <a:avLst/>
            </a:prstGeom>
          </p:spPr>
        </p:pic>
        <p:pic>
          <p:nvPicPr>
            <p:cNvPr id="14" name="object 14"/>
            <p:cNvPicPr/>
            <p:nvPr/>
          </p:nvPicPr>
          <p:blipFill>
            <a:blip r:embed="rId6" cstate="print"/>
            <a:stretch>
              <a:fillRect/>
            </a:stretch>
          </p:blipFill>
          <p:spPr>
            <a:xfrm>
              <a:off x="9183299" y="4430696"/>
              <a:ext cx="147341" cy="147097"/>
            </a:xfrm>
            <a:prstGeom prst="rect">
              <a:avLst/>
            </a:prstGeom>
          </p:spPr>
        </p:pic>
        <p:sp>
          <p:nvSpPr>
            <p:cNvPr id="15" name="object 15"/>
            <p:cNvSpPr/>
            <p:nvPr/>
          </p:nvSpPr>
          <p:spPr>
            <a:xfrm>
              <a:off x="8629660" y="4825167"/>
              <a:ext cx="305435" cy="304800"/>
            </a:xfrm>
            <a:custGeom>
              <a:avLst/>
              <a:gdLst/>
              <a:ahLst/>
              <a:cxnLst/>
              <a:rect l="l" t="t" r="r" b="b"/>
              <a:pathLst>
                <a:path w="305434" h="304800">
                  <a:moveTo>
                    <a:pt x="270354" y="0"/>
                  </a:moveTo>
                  <a:lnTo>
                    <a:pt x="259302" y="3826"/>
                  </a:lnTo>
                  <a:lnTo>
                    <a:pt x="250253" y="11858"/>
                  </a:lnTo>
                  <a:lnTo>
                    <a:pt x="88253" y="227438"/>
                  </a:lnTo>
                  <a:lnTo>
                    <a:pt x="52095" y="191347"/>
                  </a:lnTo>
                  <a:lnTo>
                    <a:pt x="8944" y="191347"/>
                  </a:lnTo>
                  <a:lnTo>
                    <a:pt x="0" y="212869"/>
                  </a:lnTo>
                  <a:lnTo>
                    <a:pt x="2236" y="224318"/>
                  </a:lnTo>
                  <a:lnTo>
                    <a:pt x="8944" y="234392"/>
                  </a:lnTo>
                  <a:lnTo>
                    <a:pt x="75743" y="301066"/>
                  </a:lnTo>
                  <a:lnTo>
                    <a:pt x="83523" y="304238"/>
                  </a:lnTo>
                  <a:lnTo>
                    <a:pt x="102569" y="303502"/>
                  </a:lnTo>
                  <a:lnTo>
                    <a:pt x="110680" y="299111"/>
                  </a:lnTo>
                  <a:lnTo>
                    <a:pt x="299075" y="48406"/>
                  </a:lnTo>
                  <a:lnTo>
                    <a:pt x="304286" y="37486"/>
                  </a:lnTo>
                  <a:lnTo>
                    <a:pt x="304872" y="25821"/>
                  </a:lnTo>
                  <a:lnTo>
                    <a:pt x="301034" y="14789"/>
                  </a:lnTo>
                  <a:lnTo>
                    <a:pt x="292972" y="5767"/>
                  </a:lnTo>
                  <a:lnTo>
                    <a:pt x="282035" y="580"/>
                  </a:lnTo>
                  <a:lnTo>
                    <a:pt x="270354" y="0"/>
                  </a:lnTo>
                  <a:close/>
                </a:path>
              </a:pathLst>
            </a:custGeom>
            <a:solidFill>
              <a:srgbClr val="FDBE0D"/>
            </a:solidFill>
          </p:spPr>
          <p:txBody>
            <a:bodyPr wrap="square" lIns="0" tIns="0" rIns="0" bIns="0" rtlCol="0"/>
            <a:lstStyle/>
            <a:p>
              <a:endParaRPr/>
            </a:p>
          </p:txBody>
        </p:sp>
        <p:pic>
          <p:nvPicPr>
            <p:cNvPr id="16" name="object 16"/>
            <p:cNvPicPr/>
            <p:nvPr/>
          </p:nvPicPr>
          <p:blipFill>
            <a:blip r:embed="rId7" cstate="print"/>
            <a:stretch>
              <a:fillRect/>
            </a:stretch>
          </p:blipFill>
          <p:spPr>
            <a:xfrm>
              <a:off x="12804267" y="3860800"/>
              <a:ext cx="2224531" cy="2224532"/>
            </a:xfrm>
            <a:prstGeom prst="rect">
              <a:avLst/>
            </a:prstGeom>
          </p:spPr>
        </p:pic>
        <p:pic>
          <p:nvPicPr>
            <p:cNvPr id="17" name="object 17"/>
            <p:cNvPicPr/>
            <p:nvPr/>
          </p:nvPicPr>
          <p:blipFill>
            <a:blip r:embed="rId8" cstate="print"/>
            <a:stretch>
              <a:fillRect/>
            </a:stretch>
          </p:blipFill>
          <p:spPr>
            <a:xfrm>
              <a:off x="60483" y="47751"/>
              <a:ext cx="1498471" cy="1498473"/>
            </a:xfrm>
            <a:prstGeom prst="rect">
              <a:avLst/>
            </a:prstGeom>
          </p:spPr>
        </p:pic>
        <p:pic>
          <p:nvPicPr>
            <p:cNvPr id="18" name="object 18"/>
            <p:cNvPicPr/>
            <p:nvPr/>
          </p:nvPicPr>
          <p:blipFill>
            <a:blip r:embed="rId9" cstate="print"/>
            <a:stretch>
              <a:fillRect/>
            </a:stretch>
          </p:blipFill>
          <p:spPr>
            <a:xfrm>
              <a:off x="60483" y="0"/>
              <a:ext cx="18227546" cy="4778883"/>
            </a:xfrm>
            <a:prstGeom prst="rect">
              <a:avLst/>
            </a:prstGeom>
          </p:spPr>
        </p:pic>
      </p:grpSp>
      <p:sp>
        <p:nvSpPr>
          <p:cNvPr id="19" name="object 19"/>
          <p:cNvSpPr txBox="1"/>
          <p:nvPr/>
        </p:nvSpPr>
        <p:spPr>
          <a:xfrm>
            <a:off x="2998723" y="1069289"/>
            <a:ext cx="4989830" cy="863600"/>
          </a:xfrm>
          <a:prstGeom prst="rect">
            <a:avLst/>
          </a:prstGeom>
        </p:spPr>
        <p:txBody>
          <a:bodyPr vert="horz" wrap="square" lIns="0" tIns="118110" rIns="0" bIns="0" rtlCol="0">
            <a:spAutoFit/>
          </a:bodyPr>
          <a:lstStyle/>
          <a:p>
            <a:pPr marL="12700">
              <a:lnSpc>
                <a:spcPct val="100000"/>
              </a:lnSpc>
              <a:spcBef>
                <a:spcPts val="930"/>
              </a:spcBef>
            </a:pPr>
            <a:r>
              <a:rPr sz="2050" b="1" spc="120">
                <a:solidFill>
                  <a:srgbClr val="FDBE0D"/>
                </a:solidFill>
                <a:latin typeface="Arial"/>
                <a:cs typeface="Arial"/>
              </a:rPr>
              <a:t>Vision</a:t>
            </a:r>
            <a:endParaRPr sz="2050">
              <a:latin typeface="Arial"/>
              <a:cs typeface="Arial"/>
            </a:endParaRPr>
          </a:p>
          <a:p>
            <a:pPr marL="12700">
              <a:lnSpc>
                <a:spcPct val="100000"/>
              </a:lnSpc>
              <a:spcBef>
                <a:spcPts val="840"/>
              </a:spcBef>
              <a:tabLst>
                <a:tab pos="478155" algn="l"/>
                <a:tab pos="1313180" algn="l"/>
                <a:tab pos="1582420" algn="l"/>
              </a:tabLst>
            </a:pPr>
            <a:r>
              <a:rPr sz="2050" b="1" spc="50">
                <a:solidFill>
                  <a:srgbClr val="FFFFFF"/>
                </a:solidFill>
                <a:latin typeface="Arial"/>
                <a:cs typeface="Arial"/>
              </a:rPr>
              <a:t>To</a:t>
            </a:r>
            <a:r>
              <a:rPr sz="2050" b="1">
                <a:solidFill>
                  <a:srgbClr val="FFFFFF"/>
                </a:solidFill>
                <a:latin typeface="Arial"/>
                <a:cs typeface="Arial"/>
              </a:rPr>
              <a:t>	</a:t>
            </a:r>
            <a:r>
              <a:rPr sz="2050" b="1" spc="114">
                <a:solidFill>
                  <a:srgbClr val="FFFFFF"/>
                </a:solidFill>
                <a:latin typeface="Arial"/>
                <a:cs typeface="Arial"/>
              </a:rPr>
              <a:t>build</a:t>
            </a:r>
            <a:r>
              <a:rPr sz="2050" b="1">
                <a:solidFill>
                  <a:srgbClr val="FFFFFF"/>
                </a:solidFill>
                <a:latin typeface="Arial"/>
                <a:cs typeface="Arial"/>
              </a:rPr>
              <a:t>	</a:t>
            </a:r>
            <a:r>
              <a:rPr sz="2050" b="1" spc="-50">
                <a:solidFill>
                  <a:srgbClr val="FFFFFF"/>
                </a:solidFill>
                <a:latin typeface="Arial"/>
                <a:cs typeface="Arial"/>
              </a:rPr>
              <a:t>a</a:t>
            </a:r>
            <a:r>
              <a:rPr sz="2050" b="1">
                <a:solidFill>
                  <a:srgbClr val="FFFFFF"/>
                </a:solidFill>
                <a:latin typeface="Arial"/>
                <a:cs typeface="Arial"/>
              </a:rPr>
              <a:t>	</a:t>
            </a:r>
            <a:r>
              <a:rPr sz="2050" b="1" spc="145">
                <a:solidFill>
                  <a:srgbClr val="FFFFFF"/>
                </a:solidFill>
                <a:latin typeface="Arial"/>
                <a:cs typeface="Arial"/>
              </a:rPr>
              <a:t>resilient</a:t>
            </a:r>
            <a:r>
              <a:rPr sz="2050" b="1" spc="415">
                <a:solidFill>
                  <a:srgbClr val="FFFFFF"/>
                </a:solidFill>
                <a:latin typeface="Arial"/>
                <a:cs typeface="Arial"/>
              </a:rPr>
              <a:t> </a:t>
            </a:r>
            <a:r>
              <a:rPr sz="2050" b="1" spc="160">
                <a:solidFill>
                  <a:srgbClr val="FFFFFF"/>
                </a:solidFill>
                <a:latin typeface="Arial"/>
                <a:cs typeface="Arial"/>
              </a:rPr>
              <a:t>Virgin</a:t>
            </a:r>
            <a:r>
              <a:rPr sz="2050" b="1" spc="430">
                <a:solidFill>
                  <a:srgbClr val="FFFFFF"/>
                </a:solidFill>
                <a:latin typeface="Arial"/>
                <a:cs typeface="Arial"/>
              </a:rPr>
              <a:t> </a:t>
            </a:r>
            <a:r>
              <a:rPr sz="2050" b="1" spc="114">
                <a:solidFill>
                  <a:srgbClr val="FFFFFF"/>
                </a:solidFill>
                <a:latin typeface="Arial"/>
                <a:cs typeface="Arial"/>
              </a:rPr>
              <a:t>Islands.</a:t>
            </a:r>
            <a:endParaRPr sz="2050">
              <a:latin typeface="Arial"/>
              <a:cs typeface="Arial"/>
            </a:endParaRPr>
          </a:p>
        </p:txBody>
      </p:sp>
      <p:sp>
        <p:nvSpPr>
          <p:cNvPr id="20" name="object 20"/>
          <p:cNvSpPr txBox="1"/>
          <p:nvPr/>
        </p:nvSpPr>
        <p:spPr>
          <a:xfrm>
            <a:off x="8764905" y="933373"/>
            <a:ext cx="8500110" cy="1651635"/>
          </a:xfrm>
          <a:prstGeom prst="rect">
            <a:avLst/>
          </a:prstGeom>
        </p:spPr>
        <p:txBody>
          <a:bodyPr vert="horz" wrap="square" lIns="0" tIns="114935" rIns="0" bIns="0" rtlCol="0">
            <a:spAutoFit/>
          </a:bodyPr>
          <a:lstStyle/>
          <a:p>
            <a:pPr marL="12700">
              <a:lnSpc>
                <a:spcPct val="100000"/>
              </a:lnSpc>
              <a:spcBef>
                <a:spcPts val="905"/>
              </a:spcBef>
            </a:pPr>
            <a:r>
              <a:rPr sz="2000" spc="-10">
                <a:solidFill>
                  <a:srgbClr val="FDBE0D"/>
                </a:solidFill>
                <a:latin typeface="Arial"/>
                <a:cs typeface="Arial"/>
              </a:rPr>
              <a:t>Mission</a:t>
            </a:r>
            <a:endParaRPr sz="2000">
              <a:latin typeface="Arial"/>
              <a:cs typeface="Arial"/>
            </a:endParaRPr>
          </a:p>
          <a:p>
            <a:pPr marL="12700" marR="5080">
              <a:lnSpc>
                <a:spcPct val="133200"/>
              </a:lnSpc>
              <a:spcBef>
                <a:spcPts val="5"/>
              </a:spcBef>
            </a:pPr>
            <a:r>
              <a:rPr sz="2000">
                <a:solidFill>
                  <a:srgbClr val="FFFFFF"/>
                </a:solidFill>
                <a:latin typeface="Arial"/>
                <a:cs typeface="Arial"/>
              </a:rPr>
              <a:t>To</a:t>
            </a:r>
            <a:r>
              <a:rPr sz="2000" spc="-5">
                <a:solidFill>
                  <a:srgbClr val="FFFFFF"/>
                </a:solidFill>
                <a:latin typeface="Arial"/>
                <a:cs typeface="Arial"/>
              </a:rPr>
              <a:t> </a:t>
            </a:r>
            <a:r>
              <a:rPr sz="2000">
                <a:solidFill>
                  <a:srgbClr val="FFFFFF"/>
                </a:solidFill>
                <a:latin typeface="Arial"/>
                <a:cs typeface="Arial"/>
              </a:rPr>
              <a:t>build</a:t>
            </a:r>
            <a:r>
              <a:rPr sz="2000" spc="15">
                <a:solidFill>
                  <a:srgbClr val="FFFFFF"/>
                </a:solidFill>
                <a:latin typeface="Arial"/>
                <a:cs typeface="Arial"/>
              </a:rPr>
              <a:t> </a:t>
            </a:r>
            <a:r>
              <a:rPr sz="2000">
                <a:solidFill>
                  <a:srgbClr val="FFFFFF"/>
                </a:solidFill>
                <a:latin typeface="Arial"/>
                <a:cs typeface="Arial"/>
              </a:rPr>
              <a:t>a</a:t>
            </a:r>
            <a:r>
              <a:rPr sz="2000" spc="5">
                <a:solidFill>
                  <a:srgbClr val="FFFFFF"/>
                </a:solidFill>
                <a:latin typeface="Arial"/>
                <a:cs typeface="Arial"/>
              </a:rPr>
              <a:t> </a:t>
            </a:r>
            <a:r>
              <a:rPr sz="2000" spc="-30">
                <a:solidFill>
                  <a:srgbClr val="FFFFFF"/>
                </a:solidFill>
                <a:latin typeface="Arial"/>
                <a:cs typeface="Arial"/>
              </a:rPr>
              <a:t>safe,</a:t>
            </a:r>
            <a:r>
              <a:rPr sz="2000" spc="-10">
                <a:solidFill>
                  <a:srgbClr val="FFFFFF"/>
                </a:solidFill>
                <a:latin typeface="Arial"/>
                <a:cs typeface="Arial"/>
              </a:rPr>
              <a:t> </a:t>
            </a:r>
            <a:r>
              <a:rPr sz="2000">
                <a:solidFill>
                  <a:srgbClr val="FFFFFF"/>
                </a:solidFill>
                <a:latin typeface="Arial"/>
                <a:cs typeface="Arial"/>
              </a:rPr>
              <a:t>resilient</a:t>
            </a:r>
            <a:r>
              <a:rPr sz="2000" spc="-10">
                <a:solidFill>
                  <a:srgbClr val="FFFFFF"/>
                </a:solidFill>
                <a:latin typeface="Arial"/>
                <a:cs typeface="Arial"/>
              </a:rPr>
              <a:t> </a:t>
            </a:r>
            <a:r>
              <a:rPr sz="2000">
                <a:solidFill>
                  <a:srgbClr val="FFFFFF"/>
                </a:solidFill>
                <a:latin typeface="Arial"/>
                <a:cs typeface="Arial"/>
              </a:rPr>
              <a:t>community</a:t>
            </a:r>
            <a:r>
              <a:rPr sz="2000" spc="-20">
                <a:solidFill>
                  <a:srgbClr val="FFFFFF"/>
                </a:solidFill>
                <a:latin typeface="Arial"/>
                <a:cs typeface="Arial"/>
              </a:rPr>
              <a:t> </a:t>
            </a:r>
            <a:r>
              <a:rPr sz="2000">
                <a:solidFill>
                  <a:srgbClr val="FFFFFF"/>
                </a:solidFill>
                <a:latin typeface="Arial"/>
                <a:cs typeface="Arial"/>
              </a:rPr>
              <a:t>that transforms</a:t>
            </a:r>
            <a:r>
              <a:rPr sz="2000" spc="-30">
                <a:solidFill>
                  <a:srgbClr val="FFFFFF"/>
                </a:solidFill>
                <a:latin typeface="Arial"/>
                <a:cs typeface="Arial"/>
              </a:rPr>
              <a:t> </a:t>
            </a:r>
            <a:r>
              <a:rPr sz="2000">
                <a:solidFill>
                  <a:srgbClr val="FFFFFF"/>
                </a:solidFill>
                <a:latin typeface="Arial"/>
                <a:cs typeface="Arial"/>
              </a:rPr>
              <a:t>and</a:t>
            </a:r>
            <a:r>
              <a:rPr sz="2000" spc="5">
                <a:solidFill>
                  <a:srgbClr val="FFFFFF"/>
                </a:solidFill>
                <a:latin typeface="Arial"/>
                <a:cs typeface="Arial"/>
              </a:rPr>
              <a:t> </a:t>
            </a:r>
            <a:r>
              <a:rPr sz="2000">
                <a:solidFill>
                  <a:srgbClr val="FFFFFF"/>
                </a:solidFill>
                <a:latin typeface="Arial"/>
                <a:cs typeface="Arial"/>
              </a:rPr>
              <a:t>strengthens </a:t>
            </a:r>
            <a:r>
              <a:rPr sz="2000" spc="-25">
                <a:solidFill>
                  <a:srgbClr val="FFFFFF"/>
                </a:solidFill>
                <a:latin typeface="Arial"/>
                <a:cs typeface="Arial"/>
              </a:rPr>
              <a:t>the </a:t>
            </a:r>
            <a:r>
              <a:rPr sz="2000">
                <a:solidFill>
                  <a:srgbClr val="FFFFFF"/>
                </a:solidFill>
                <a:latin typeface="Arial"/>
                <a:cs typeface="Arial"/>
              </a:rPr>
              <a:t>Territory’s</a:t>
            </a:r>
            <a:r>
              <a:rPr sz="2000" spc="65">
                <a:solidFill>
                  <a:srgbClr val="FFFFFF"/>
                </a:solidFill>
                <a:latin typeface="Arial"/>
                <a:cs typeface="Arial"/>
              </a:rPr>
              <a:t> </a:t>
            </a:r>
            <a:r>
              <a:rPr sz="2000">
                <a:solidFill>
                  <a:srgbClr val="FFFFFF"/>
                </a:solidFill>
                <a:latin typeface="Arial"/>
                <a:cs typeface="Arial"/>
              </a:rPr>
              <a:t>infrastructure</a:t>
            </a:r>
            <a:r>
              <a:rPr sz="2000" spc="55">
                <a:solidFill>
                  <a:srgbClr val="FFFFFF"/>
                </a:solidFill>
                <a:latin typeface="Arial"/>
                <a:cs typeface="Arial"/>
              </a:rPr>
              <a:t> </a:t>
            </a:r>
            <a:r>
              <a:rPr sz="2000">
                <a:solidFill>
                  <a:srgbClr val="FFFFFF"/>
                </a:solidFill>
                <a:latin typeface="Arial"/>
                <a:cs typeface="Arial"/>
              </a:rPr>
              <a:t>by</a:t>
            </a:r>
            <a:r>
              <a:rPr sz="2000" spc="110">
                <a:solidFill>
                  <a:srgbClr val="FFFFFF"/>
                </a:solidFill>
                <a:latin typeface="Arial"/>
                <a:cs typeface="Arial"/>
              </a:rPr>
              <a:t> </a:t>
            </a:r>
            <a:r>
              <a:rPr sz="2000">
                <a:solidFill>
                  <a:srgbClr val="FFFFFF"/>
                </a:solidFill>
                <a:latin typeface="Arial"/>
                <a:cs typeface="Arial"/>
              </a:rPr>
              <a:t>building</a:t>
            </a:r>
            <a:r>
              <a:rPr sz="2000" spc="75">
                <a:solidFill>
                  <a:srgbClr val="FFFFFF"/>
                </a:solidFill>
                <a:latin typeface="Arial"/>
                <a:cs typeface="Arial"/>
              </a:rPr>
              <a:t> </a:t>
            </a:r>
            <a:r>
              <a:rPr sz="2000">
                <a:solidFill>
                  <a:srgbClr val="FFFFFF"/>
                </a:solidFill>
                <a:latin typeface="Arial"/>
                <a:cs typeface="Arial"/>
              </a:rPr>
              <a:t>robust</a:t>
            </a:r>
            <a:r>
              <a:rPr sz="2000" spc="60">
                <a:solidFill>
                  <a:srgbClr val="FFFFFF"/>
                </a:solidFill>
                <a:latin typeface="Arial"/>
                <a:cs typeface="Arial"/>
              </a:rPr>
              <a:t> </a:t>
            </a:r>
            <a:r>
              <a:rPr sz="2000" spc="-20">
                <a:solidFill>
                  <a:srgbClr val="FFFFFF"/>
                </a:solidFill>
                <a:latin typeface="Arial"/>
                <a:cs typeface="Arial"/>
              </a:rPr>
              <a:t>systems,</a:t>
            </a:r>
            <a:r>
              <a:rPr sz="2000" spc="75">
                <a:solidFill>
                  <a:srgbClr val="FFFFFF"/>
                </a:solidFill>
                <a:latin typeface="Arial"/>
                <a:cs typeface="Arial"/>
              </a:rPr>
              <a:t> </a:t>
            </a:r>
            <a:r>
              <a:rPr sz="2000">
                <a:solidFill>
                  <a:srgbClr val="FFFFFF"/>
                </a:solidFill>
                <a:latin typeface="Arial"/>
                <a:cs typeface="Arial"/>
              </a:rPr>
              <a:t>cultivating</a:t>
            </a:r>
            <a:r>
              <a:rPr sz="2000" spc="60">
                <a:solidFill>
                  <a:srgbClr val="FFFFFF"/>
                </a:solidFill>
                <a:latin typeface="Arial"/>
                <a:cs typeface="Arial"/>
              </a:rPr>
              <a:t> </a:t>
            </a:r>
            <a:r>
              <a:rPr sz="2000" spc="-10">
                <a:solidFill>
                  <a:srgbClr val="FFFFFF"/>
                </a:solidFill>
                <a:latin typeface="Arial"/>
                <a:cs typeface="Arial"/>
              </a:rPr>
              <a:t>stakeholder </a:t>
            </a:r>
            <a:r>
              <a:rPr sz="2000">
                <a:solidFill>
                  <a:srgbClr val="FFFFFF"/>
                </a:solidFill>
                <a:latin typeface="Arial"/>
                <a:cs typeface="Arial"/>
              </a:rPr>
              <a:t>collaboration</a:t>
            </a:r>
            <a:r>
              <a:rPr sz="2000" spc="-40">
                <a:solidFill>
                  <a:srgbClr val="FFFFFF"/>
                </a:solidFill>
                <a:latin typeface="Arial"/>
                <a:cs typeface="Arial"/>
              </a:rPr>
              <a:t> </a:t>
            </a:r>
            <a:r>
              <a:rPr sz="2000">
                <a:solidFill>
                  <a:srgbClr val="FFFFFF"/>
                </a:solidFill>
                <a:latin typeface="Arial"/>
                <a:cs typeface="Arial"/>
              </a:rPr>
              <a:t>and completing</a:t>
            </a:r>
            <a:r>
              <a:rPr sz="2000" spc="-35">
                <a:solidFill>
                  <a:srgbClr val="FFFFFF"/>
                </a:solidFill>
                <a:latin typeface="Arial"/>
                <a:cs typeface="Arial"/>
              </a:rPr>
              <a:t> </a:t>
            </a:r>
            <a:r>
              <a:rPr sz="2000">
                <a:solidFill>
                  <a:srgbClr val="FFFFFF"/>
                </a:solidFill>
                <a:latin typeface="Arial"/>
                <a:cs typeface="Arial"/>
              </a:rPr>
              <a:t>recovery</a:t>
            </a:r>
            <a:r>
              <a:rPr sz="2000" spc="-10">
                <a:solidFill>
                  <a:srgbClr val="FFFFFF"/>
                </a:solidFill>
                <a:latin typeface="Arial"/>
                <a:cs typeface="Arial"/>
              </a:rPr>
              <a:t> </a:t>
            </a:r>
            <a:r>
              <a:rPr sz="2000">
                <a:solidFill>
                  <a:srgbClr val="FFFFFF"/>
                </a:solidFill>
                <a:latin typeface="Arial"/>
                <a:cs typeface="Arial"/>
              </a:rPr>
              <a:t>projects</a:t>
            </a:r>
            <a:r>
              <a:rPr sz="2000" spc="-30">
                <a:solidFill>
                  <a:srgbClr val="FFFFFF"/>
                </a:solidFill>
                <a:latin typeface="Arial"/>
                <a:cs typeface="Arial"/>
              </a:rPr>
              <a:t> </a:t>
            </a:r>
            <a:r>
              <a:rPr sz="2000" spc="55">
                <a:solidFill>
                  <a:srgbClr val="FFFFFF"/>
                </a:solidFill>
                <a:latin typeface="Arial"/>
                <a:cs typeface="Arial"/>
              </a:rPr>
              <a:t>to</a:t>
            </a:r>
            <a:r>
              <a:rPr sz="2000">
                <a:solidFill>
                  <a:srgbClr val="FFFFFF"/>
                </a:solidFill>
                <a:latin typeface="Arial"/>
                <a:cs typeface="Arial"/>
              </a:rPr>
              <a:t> better</a:t>
            </a:r>
            <a:r>
              <a:rPr sz="2000" spc="10">
                <a:solidFill>
                  <a:srgbClr val="FFFFFF"/>
                </a:solidFill>
                <a:latin typeface="Arial"/>
                <a:cs typeface="Arial"/>
              </a:rPr>
              <a:t> </a:t>
            </a:r>
            <a:r>
              <a:rPr sz="2000">
                <a:solidFill>
                  <a:srgbClr val="FFFFFF"/>
                </a:solidFill>
                <a:latin typeface="Arial"/>
                <a:cs typeface="Arial"/>
              </a:rPr>
              <a:t>position</a:t>
            </a:r>
            <a:r>
              <a:rPr sz="2000" spc="-25">
                <a:solidFill>
                  <a:srgbClr val="FFFFFF"/>
                </a:solidFill>
                <a:latin typeface="Arial"/>
                <a:cs typeface="Arial"/>
              </a:rPr>
              <a:t> the</a:t>
            </a:r>
            <a:endParaRPr sz="2000">
              <a:latin typeface="Arial"/>
              <a:cs typeface="Arial"/>
            </a:endParaRPr>
          </a:p>
        </p:txBody>
      </p:sp>
      <p:sp>
        <p:nvSpPr>
          <p:cNvPr id="21" name="object 21"/>
          <p:cNvSpPr txBox="1"/>
          <p:nvPr/>
        </p:nvSpPr>
        <p:spPr>
          <a:xfrm>
            <a:off x="8764905" y="2662809"/>
            <a:ext cx="2326640" cy="329565"/>
          </a:xfrm>
          <a:prstGeom prst="rect">
            <a:avLst/>
          </a:prstGeom>
        </p:spPr>
        <p:txBody>
          <a:bodyPr vert="horz" wrap="square" lIns="0" tIns="11430" rIns="0" bIns="0" rtlCol="0">
            <a:spAutoFit/>
          </a:bodyPr>
          <a:lstStyle/>
          <a:p>
            <a:pPr marL="12700">
              <a:lnSpc>
                <a:spcPct val="100000"/>
              </a:lnSpc>
              <a:spcBef>
                <a:spcPts val="90"/>
              </a:spcBef>
            </a:pPr>
            <a:r>
              <a:rPr sz="2000">
                <a:solidFill>
                  <a:srgbClr val="FFFFFF"/>
                </a:solidFill>
                <a:latin typeface="Arial"/>
                <a:cs typeface="Arial"/>
              </a:rPr>
              <a:t>community</a:t>
            </a:r>
            <a:r>
              <a:rPr sz="2000" spc="-10">
                <a:solidFill>
                  <a:srgbClr val="FFFFFF"/>
                </a:solidFill>
                <a:latin typeface="Arial"/>
                <a:cs typeface="Arial"/>
              </a:rPr>
              <a:t> </a:t>
            </a:r>
            <a:r>
              <a:rPr sz="2000" spc="55">
                <a:solidFill>
                  <a:srgbClr val="FFFFFF"/>
                </a:solidFill>
                <a:latin typeface="Arial"/>
                <a:cs typeface="Arial"/>
              </a:rPr>
              <a:t>to</a:t>
            </a:r>
            <a:r>
              <a:rPr sz="2000" spc="40">
                <a:solidFill>
                  <a:srgbClr val="FFFFFF"/>
                </a:solidFill>
                <a:latin typeface="Arial"/>
                <a:cs typeface="Arial"/>
              </a:rPr>
              <a:t> </a:t>
            </a:r>
            <a:r>
              <a:rPr sz="2000" spc="-10">
                <a:solidFill>
                  <a:srgbClr val="FFFFFF"/>
                </a:solidFill>
                <a:latin typeface="Arial"/>
                <a:cs typeface="Arial"/>
              </a:rPr>
              <a:t>thrive.</a:t>
            </a:r>
            <a:endParaRPr sz="2000">
              <a:latin typeface="Arial"/>
              <a:cs typeface="Arial"/>
            </a:endParaRPr>
          </a:p>
        </p:txBody>
      </p:sp>
      <p:sp>
        <p:nvSpPr>
          <p:cNvPr id="22" name="object 22"/>
          <p:cNvSpPr txBox="1"/>
          <p:nvPr/>
        </p:nvSpPr>
        <p:spPr>
          <a:xfrm>
            <a:off x="1532382" y="6201613"/>
            <a:ext cx="2108835" cy="2453005"/>
          </a:xfrm>
          <a:prstGeom prst="rect">
            <a:avLst/>
          </a:prstGeom>
        </p:spPr>
        <p:txBody>
          <a:bodyPr vert="horz" wrap="square" lIns="0" tIns="17145" rIns="0" bIns="0" rtlCol="0">
            <a:spAutoFit/>
          </a:bodyPr>
          <a:lstStyle/>
          <a:p>
            <a:pPr algn="ctr">
              <a:lnSpc>
                <a:spcPct val="100000"/>
              </a:lnSpc>
              <a:spcBef>
                <a:spcPts val="135"/>
              </a:spcBef>
            </a:pPr>
            <a:r>
              <a:rPr sz="2500" b="1">
                <a:solidFill>
                  <a:srgbClr val="1F3964"/>
                </a:solidFill>
                <a:latin typeface="Arial"/>
                <a:cs typeface="Arial"/>
              </a:rPr>
              <a:t>Get</a:t>
            </a:r>
            <a:r>
              <a:rPr sz="2500" b="1" spc="-35">
                <a:solidFill>
                  <a:srgbClr val="1F3964"/>
                </a:solidFill>
                <a:latin typeface="Arial"/>
                <a:cs typeface="Arial"/>
              </a:rPr>
              <a:t> </a:t>
            </a:r>
            <a:r>
              <a:rPr sz="2500" b="1">
                <a:solidFill>
                  <a:srgbClr val="1F3964"/>
                </a:solidFill>
                <a:latin typeface="Arial"/>
                <a:cs typeface="Arial"/>
              </a:rPr>
              <a:t>the</a:t>
            </a:r>
            <a:r>
              <a:rPr sz="2500" b="1" spc="-35">
                <a:solidFill>
                  <a:srgbClr val="1F3964"/>
                </a:solidFill>
                <a:latin typeface="Arial"/>
                <a:cs typeface="Arial"/>
              </a:rPr>
              <a:t> </a:t>
            </a:r>
            <a:r>
              <a:rPr sz="2500" b="1" spc="-45">
                <a:solidFill>
                  <a:srgbClr val="1F3964"/>
                </a:solidFill>
                <a:latin typeface="Arial"/>
                <a:cs typeface="Arial"/>
              </a:rPr>
              <a:t>Funds</a:t>
            </a:r>
            <a:endParaRPr sz="2500">
              <a:latin typeface="Arial"/>
              <a:cs typeface="Arial"/>
            </a:endParaRPr>
          </a:p>
          <a:p>
            <a:pPr marL="93980" marR="112395" algn="ctr">
              <a:lnSpc>
                <a:spcPct val="134500"/>
              </a:lnSpc>
              <a:spcBef>
                <a:spcPts val="1060"/>
              </a:spcBef>
            </a:pPr>
            <a:r>
              <a:rPr sz="1550" spc="-10">
                <a:latin typeface="Arial"/>
                <a:cs typeface="Arial"/>
              </a:rPr>
              <a:t>Secure</a:t>
            </a:r>
            <a:r>
              <a:rPr sz="1550" spc="20">
                <a:latin typeface="Arial"/>
                <a:cs typeface="Arial"/>
              </a:rPr>
              <a:t> </a:t>
            </a:r>
            <a:r>
              <a:rPr sz="1550">
                <a:latin typeface="Arial"/>
                <a:cs typeface="Arial"/>
              </a:rPr>
              <a:t>the</a:t>
            </a:r>
            <a:r>
              <a:rPr sz="1550" spc="15">
                <a:latin typeface="Arial"/>
                <a:cs typeface="Arial"/>
              </a:rPr>
              <a:t> </a:t>
            </a:r>
            <a:r>
              <a:rPr sz="1550" spc="-10">
                <a:latin typeface="Arial"/>
                <a:cs typeface="Arial"/>
              </a:rPr>
              <a:t>maximum </a:t>
            </a:r>
            <a:r>
              <a:rPr sz="1550">
                <a:latin typeface="Arial"/>
                <a:cs typeface="Arial"/>
              </a:rPr>
              <a:t>amount</a:t>
            </a:r>
            <a:r>
              <a:rPr sz="1550" spc="114">
                <a:latin typeface="Arial"/>
                <a:cs typeface="Arial"/>
              </a:rPr>
              <a:t> </a:t>
            </a:r>
            <a:r>
              <a:rPr sz="1550">
                <a:latin typeface="Arial"/>
                <a:cs typeface="Arial"/>
              </a:rPr>
              <a:t>of</a:t>
            </a:r>
            <a:r>
              <a:rPr sz="1550" spc="125">
                <a:latin typeface="Arial"/>
                <a:cs typeface="Arial"/>
              </a:rPr>
              <a:t> </a:t>
            </a:r>
            <a:r>
              <a:rPr sz="1550" spc="-10">
                <a:latin typeface="Arial"/>
                <a:cs typeface="Arial"/>
              </a:rPr>
              <a:t>disaster </a:t>
            </a:r>
            <a:r>
              <a:rPr sz="1550">
                <a:latin typeface="Arial"/>
                <a:cs typeface="Arial"/>
              </a:rPr>
              <a:t>recovery</a:t>
            </a:r>
            <a:r>
              <a:rPr sz="1550" spc="60">
                <a:latin typeface="Arial"/>
                <a:cs typeface="Arial"/>
              </a:rPr>
              <a:t> </a:t>
            </a:r>
            <a:r>
              <a:rPr sz="1550" spc="-10">
                <a:latin typeface="Arial"/>
                <a:cs typeface="Arial"/>
              </a:rPr>
              <a:t>funds </a:t>
            </a:r>
            <a:r>
              <a:rPr sz="1550">
                <a:latin typeface="Arial"/>
                <a:cs typeface="Arial"/>
              </a:rPr>
              <a:t>required</a:t>
            </a:r>
            <a:r>
              <a:rPr sz="1550" spc="105">
                <a:latin typeface="Arial"/>
                <a:cs typeface="Arial"/>
              </a:rPr>
              <a:t> </a:t>
            </a:r>
            <a:r>
              <a:rPr sz="1550">
                <a:latin typeface="Arial"/>
                <a:cs typeface="Arial"/>
              </a:rPr>
              <a:t>for</a:t>
            </a:r>
            <a:r>
              <a:rPr sz="1550" spc="145">
                <a:latin typeface="Arial"/>
                <a:cs typeface="Arial"/>
              </a:rPr>
              <a:t> </a:t>
            </a:r>
            <a:r>
              <a:rPr sz="1550" spc="-25">
                <a:latin typeface="Arial"/>
                <a:cs typeface="Arial"/>
              </a:rPr>
              <a:t>the </a:t>
            </a:r>
            <a:r>
              <a:rPr sz="1550">
                <a:latin typeface="Arial"/>
                <a:cs typeface="Arial"/>
              </a:rPr>
              <a:t>Territory</a:t>
            </a:r>
            <a:r>
              <a:rPr sz="1550" spc="100">
                <a:latin typeface="Arial"/>
                <a:cs typeface="Arial"/>
              </a:rPr>
              <a:t> </a:t>
            </a:r>
            <a:r>
              <a:rPr sz="1550" spc="60">
                <a:latin typeface="Arial"/>
                <a:cs typeface="Arial"/>
              </a:rPr>
              <a:t>to</a:t>
            </a:r>
            <a:r>
              <a:rPr sz="1550" spc="110">
                <a:latin typeface="Arial"/>
                <a:cs typeface="Arial"/>
              </a:rPr>
              <a:t> </a:t>
            </a:r>
            <a:r>
              <a:rPr sz="1550" spc="-10">
                <a:latin typeface="Arial"/>
                <a:cs typeface="Arial"/>
              </a:rPr>
              <a:t>rebuild resiliently.</a:t>
            </a:r>
            <a:endParaRPr sz="1550">
              <a:latin typeface="Arial"/>
              <a:cs typeface="Arial"/>
            </a:endParaRPr>
          </a:p>
        </p:txBody>
      </p:sp>
      <p:sp>
        <p:nvSpPr>
          <p:cNvPr id="23" name="object 23"/>
          <p:cNvSpPr txBox="1"/>
          <p:nvPr/>
        </p:nvSpPr>
        <p:spPr>
          <a:xfrm>
            <a:off x="4590669" y="6167373"/>
            <a:ext cx="2022475" cy="2964180"/>
          </a:xfrm>
          <a:prstGeom prst="rect">
            <a:avLst/>
          </a:prstGeom>
        </p:spPr>
        <p:txBody>
          <a:bodyPr vert="horz" wrap="square" lIns="0" tIns="49530" rIns="0" bIns="0" rtlCol="0">
            <a:spAutoFit/>
          </a:bodyPr>
          <a:lstStyle/>
          <a:p>
            <a:pPr marL="262890" marR="236220" algn="ctr">
              <a:lnSpc>
                <a:spcPts val="2800"/>
              </a:lnSpc>
              <a:spcBef>
                <a:spcPts val="390"/>
              </a:spcBef>
            </a:pPr>
            <a:r>
              <a:rPr sz="2500" b="1">
                <a:solidFill>
                  <a:srgbClr val="1F3964"/>
                </a:solidFill>
                <a:latin typeface="Arial"/>
                <a:cs typeface="Arial"/>
              </a:rPr>
              <a:t>Spend</a:t>
            </a:r>
            <a:r>
              <a:rPr sz="2500" b="1" spc="-165">
                <a:solidFill>
                  <a:srgbClr val="1F3964"/>
                </a:solidFill>
                <a:latin typeface="Arial"/>
                <a:cs typeface="Arial"/>
              </a:rPr>
              <a:t> </a:t>
            </a:r>
            <a:r>
              <a:rPr sz="2500" b="1" spc="-25">
                <a:solidFill>
                  <a:srgbClr val="1F3964"/>
                </a:solidFill>
                <a:latin typeface="Arial"/>
                <a:cs typeface="Arial"/>
              </a:rPr>
              <a:t>the </a:t>
            </a:r>
            <a:r>
              <a:rPr sz="2500" b="1" spc="-10">
                <a:solidFill>
                  <a:srgbClr val="1F3964"/>
                </a:solidFill>
                <a:latin typeface="Arial"/>
                <a:cs typeface="Arial"/>
              </a:rPr>
              <a:t>Funds</a:t>
            </a:r>
            <a:endParaRPr sz="2500">
              <a:latin typeface="Arial"/>
              <a:cs typeface="Arial"/>
            </a:endParaRPr>
          </a:p>
          <a:p>
            <a:pPr marL="1270" algn="ctr">
              <a:lnSpc>
                <a:spcPct val="100000"/>
              </a:lnSpc>
              <a:spcBef>
                <a:spcPts val="380"/>
              </a:spcBef>
            </a:pPr>
            <a:r>
              <a:rPr sz="1550">
                <a:latin typeface="Arial"/>
                <a:cs typeface="Arial"/>
              </a:rPr>
              <a:t>Commence</a:t>
            </a:r>
            <a:r>
              <a:rPr sz="1550" spc="-30">
                <a:latin typeface="Arial"/>
                <a:cs typeface="Arial"/>
              </a:rPr>
              <a:t> </a:t>
            </a:r>
            <a:r>
              <a:rPr sz="1550" spc="-25">
                <a:latin typeface="Arial"/>
                <a:cs typeface="Arial"/>
              </a:rPr>
              <a:t>and</a:t>
            </a:r>
            <a:endParaRPr sz="1550">
              <a:latin typeface="Arial"/>
              <a:cs typeface="Arial"/>
            </a:endParaRPr>
          </a:p>
          <a:p>
            <a:pPr marL="635" algn="ctr">
              <a:lnSpc>
                <a:spcPct val="100000"/>
              </a:lnSpc>
              <a:spcBef>
                <a:spcPts val="635"/>
              </a:spcBef>
            </a:pPr>
            <a:r>
              <a:rPr sz="1550">
                <a:latin typeface="Arial"/>
                <a:cs typeface="Arial"/>
              </a:rPr>
              <a:t>conclude</a:t>
            </a:r>
            <a:r>
              <a:rPr sz="1550" spc="65">
                <a:latin typeface="Arial"/>
                <a:cs typeface="Arial"/>
              </a:rPr>
              <a:t> </a:t>
            </a:r>
            <a:r>
              <a:rPr sz="1550" spc="-10">
                <a:latin typeface="Arial"/>
                <a:cs typeface="Arial"/>
              </a:rPr>
              <a:t>projects</a:t>
            </a:r>
            <a:endParaRPr sz="1550">
              <a:latin typeface="Arial"/>
              <a:cs typeface="Arial"/>
            </a:endParaRPr>
          </a:p>
          <a:p>
            <a:pPr marL="12700" marR="5080" indent="635" algn="ctr">
              <a:lnSpc>
                <a:spcPct val="134400"/>
              </a:lnSpc>
              <a:spcBef>
                <a:spcPts val="10"/>
              </a:spcBef>
            </a:pPr>
            <a:r>
              <a:rPr sz="1550" spc="65">
                <a:latin typeface="Arial"/>
                <a:cs typeface="Arial"/>
              </a:rPr>
              <a:t>within</a:t>
            </a:r>
            <a:r>
              <a:rPr sz="1550" spc="25">
                <a:latin typeface="Arial"/>
                <a:cs typeface="Arial"/>
              </a:rPr>
              <a:t> </a:t>
            </a:r>
            <a:r>
              <a:rPr sz="1550">
                <a:latin typeface="Arial"/>
                <a:cs typeface="Arial"/>
              </a:rPr>
              <a:t>the</a:t>
            </a:r>
            <a:r>
              <a:rPr sz="1550" spc="50">
                <a:latin typeface="Arial"/>
                <a:cs typeface="Arial"/>
              </a:rPr>
              <a:t> </a:t>
            </a:r>
            <a:r>
              <a:rPr sz="1550" spc="-10">
                <a:latin typeface="Arial"/>
                <a:cs typeface="Arial"/>
              </a:rPr>
              <a:t>required </a:t>
            </a:r>
            <a:r>
              <a:rPr sz="1550">
                <a:latin typeface="Arial"/>
                <a:cs typeface="Arial"/>
              </a:rPr>
              <a:t>timeframe</a:t>
            </a:r>
            <a:r>
              <a:rPr sz="1550" spc="220">
                <a:latin typeface="Arial"/>
                <a:cs typeface="Arial"/>
              </a:rPr>
              <a:t> </a:t>
            </a:r>
            <a:r>
              <a:rPr sz="1550" spc="35">
                <a:latin typeface="Arial"/>
                <a:cs typeface="Arial"/>
              </a:rPr>
              <a:t>to </a:t>
            </a:r>
            <a:r>
              <a:rPr sz="1550">
                <a:latin typeface="Arial"/>
                <a:cs typeface="Arial"/>
              </a:rPr>
              <a:t>guarantee</a:t>
            </a:r>
            <a:r>
              <a:rPr sz="1550" spc="120">
                <a:latin typeface="Arial"/>
                <a:cs typeface="Arial"/>
              </a:rPr>
              <a:t> </a:t>
            </a:r>
            <a:r>
              <a:rPr sz="1550" spc="-10">
                <a:latin typeface="Arial"/>
                <a:cs typeface="Arial"/>
              </a:rPr>
              <a:t>timely </a:t>
            </a:r>
            <a:r>
              <a:rPr sz="1550">
                <a:latin typeface="Arial"/>
                <a:cs typeface="Arial"/>
              </a:rPr>
              <a:t>processing</a:t>
            </a:r>
            <a:r>
              <a:rPr sz="1550" spc="40">
                <a:latin typeface="Arial"/>
                <a:cs typeface="Arial"/>
              </a:rPr>
              <a:t> </a:t>
            </a:r>
            <a:r>
              <a:rPr sz="1550" spc="50">
                <a:latin typeface="Arial"/>
                <a:cs typeface="Arial"/>
              </a:rPr>
              <a:t>of</a:t>
            </a:r>
            <a:r>
              <a:rPr sz="1550" spc="40">
                <a:latin typeface="Arial"/>
                <a:cs typeface="Arial"/>
              </a:rPr>
              <a:t> </a:t>
            </a:r>
            <a:r>
              <a:rPr sz="1550" spc="-10">
                <a:latin typeface="Arial"/>
                <a:cs typeface="Arial"/>
              </a:rPr>
              <a:t>Disaster </a:t>
            </a:r>
            <a:r>
              <a:rPr sz="1550">
                <a:latin typeface="Arial"/>
                <a:cs typeface="Arial"/>
              </a:rPr>
              <a:t>Recovery</a:t>
            </a:r>
            <a:r>
              <a:rPr sz="1550" spc="-35">
                <a:latin typeface="Arial"/>
                <a:cs typeface="Arial"/>
              </a:rPr>
              <a:t> </a:t>
            </a:r>
            <a:r>
              <a:rPr sz="1550" spc="-10">
                <a:latin typeface="Arial"/>
                <a:cs typeface="Arial"/>
              </a:rPr>
              <a:t>funds.</a:t>
            </a:r>
            <a:endParaRPr sz="1550">
              <a:latin typeface="Arial"/>
              <a:cs typeface="Arial"/>
            </a:endParaRPr>
          </a:p>
        </p:txBody>
      </p:sp>
      <p:sp>
        <p:nvSpPr>
          <p:cNvPr id="24" name="object 24"/>
          <p:cNvSpPr txBox="1"/>
          <p:nvPr/>
        </p:nvSpPr>
        <p:spPr>
          <a:xfrm>
            <a:off x="7496682" y="6097270"/>
            <a:ext cx="2364105" cy="3206750"/>
          </a:xfrm>
          <a:prstGeom prst="rect">
            <a:avLst/>
          </a:prstGeom>
        </p:spPr>
        <p:txBody>
          <a:bodyPr vert="horz" wrap="square" lIns="0" tIns="49530" rIns="0" bIns="0" rtlCol="0">
            <a:spAutoFit/>
          </a:bodyPr>
          <a:lstStyle/>
          <a:p>
            <a:pPr marL="12700" marR="5080" indent="2540" algn="ctr">
              <a:lnSpc>
                <a:spcPts val="2800"/>
              </a:lnSpc>
              <a:spcBef>
                <a:spcPts val="390"/>
              </a:spcBef>
            </a:pPr>
            <a:r>
              <a:rPr sz="2500" b="1">
                <a:solidFill>
                  <a:srgbClr val="1F3964"/>
                </a:solidFill>
                <a:latin typeface="Arial"/>
                <a:cs typeface="Arial"/>
              </a:rPr>
              <a:t>Spend</a:t>
            </a:r>
            <a:r>
              <a:rPr sz="2500" b="1" spc="-165">
                <a:solidFill>
                  <a:srgbClr val="1F3964"/>
                </a:solidFill>
                <a:latin typeface="Arial"/>
                <a:cs typeface="Arial"/>
              </a:rPr>
              <a:t> </a:t>
            </a:r>
            <a:r>
              <a:rPr sz="2500" b="1" spc="-25">
                <a:solidFill>
                  <a:srgbClr val="1F3964"/>
                </a:solidFill>
                <a:latin typeface="Arial"/>
                <a:cs typeface="Arial"/>
              </a:rPr>
              <a:t>the </a:t>
            </a:r>
            <a:r>
              <a:rPr sz="2500" b="1" spc="-65">
                <a:solidFill>
                  <a:srgbClr val="1F3964"/>
                </a:solidFill>
                <a:latin typeface="Arial"/>
                <a:cs typeface="Arial"/>
              </a:rPr>
              <a:t>Funds</a:t>
            </a:r>
            <a:r>
              <a:rPr sz="2500" b="1" spc="-100">
                <a:solidFill>
                  <a:srgbClr val="1F3964"/>
                </a:solidFill>
                <a:latin typeface="Arial"/>
                <a:cs typeface="Arial"/>
              </a:rPr>
              <a:t> </a:t>
            </a:r>
            <a:r>
              <a:rPr sz="2500" b="1" spc="-50">
                <a:solidFill>
                  <a:srgbClr val="1F3964"/>
                </a:solidFill>
                <a:latin typeface="Arial"/>
                <a:cs typeface="Arial"/>
              </a:rPr>
              <a:t>Correctly</a:t>
            </a:r>
            <a:endParaRPr sz="2500">
              <a:latin typeface="Arial"/>
              <a:cs typeface="Arial"/>
            </a:endParaRPr>
          </a:p>
          <a:p>
            <a:pPr algn="ctr">
              <a:lnSpc>
                <a:spcPts val="1650"/>
              </a:lnSpc>
            </a:pPr>
            <a:r>
              <a:rPr sz="1550">
                <a:latin typeface="Arial"/>
                <a:cs typeface="Arial"/>
              </a:rPr>
              <a:t>Ensure</a:t>
            </a:r>
            <a:r>
              <a:rPr sz="1550" spc="-60">
                <a:latin typeface="Arial"/>
                <a:cs typeface="Arial"/>
              </a:rPr>
              <a:t> </a:t>
            </a:r>
            <a:r>
              <a:rPr sz="1550" spc="-10">
                <a:latin typeface="Arial"/>
                <a:cs typeface="Arial"/>
              </a:rPr>
              <a:t>projects</a:t>
            </a:r>
            <a:endParaRPr sz="1550">
              <a:latin typeface="Arial"/>
              <a:cs typeface="Arial"/>
            </a:endParaRPr>
          </a:p>
          <a:p>
            <a:pPr algn="ctr">
              <a:lnSpc>
                <a:spcPct val="100000"/>
              </a:lnSpc>
              <a:spcBef>
                <a:spcPts val="635"/>
              </a:spcBef>
            </a:pPr>
            <a:r>
              <a:rPr sz="1550">
                <a:latin typeface="Arial"/>
                <a:cs typeface="Arial"/>
              </a:rPr>
              <a:t>executed</a:t>
            </a:r>
            <a:r>
              <a:rPr sz="1550" spc="90">
                <a:latin typeface="Arial"/>
                <a:cs typeface="Arial"/>
              </a:rPr>
              <a:t> </a:t>
            </a:r>
            <a:r>
              <a:rPr sz="1550">
                <a:latin typeface="Arial"/>
                <a:cs typeface="Arial"/>
              </a:rPr>
              <a:t>meet</a:t>
            </a:r>
            <a:r>
              <a:rPr sz="1550" spc="80">
                <a:latin typeface="Arial"/>
                <a:cs typeface="Arial"/>
              </a:rPr>
              <a:t> </a:t>
            </a:r>
            <a:r>
              <a:rPr sz="1550" spc="-25">
                <a:latin typeface="Arial"/>
                <a:cs typeface="Arial"/>
              </a:rPr>
              <a:t>all</a:t>
            </a:r>
            <a:endParaRPr sz="1550">
              <a:latin typeface="Arial"/>
              <a:cs typeface="Arial"/>
            </a:endParaRPr>
          </a:p>
          <a:p>
            <a:pPr marL="358775" marR="351790" indent="1270" algn="ctr">
              <a:lnSpc>
                <a:spcPct val="134300"/>
              </a:lnSpc>
              <a:spcBef>
                <a:spcPts val="15"/>
              </a:spcBef>
            </a:pPr>
            <a:r>
              <a:rPr sz="1550" spc="-10">
                <a:latin typeface="Arial"/>
                <a:cs typeface="Arial"/>
              </a:rPr>
              <a:t>applicable </a:t>
            </a:r>
            <a:r>
              <a:rPr sz="1550">
                <a:latin typeface="Arial"/>
                <a:cs typeface="Arial"/>
              </a:rPr>
              <a:t>programmatic</a:t>
            </a:r>
            <a:r>
              <a:rPr sz="1550" spc="305">
                <a:latin typeface="Arial"/>
                <a:cs typeface="Arial"/>
              </a:rPr>
              <a:t> </a:t>
            </a:r>
            <a:r>
              <a:rPr sz="1550" spc="-25">
                <a:latin typeface="Arial"/>
                <a:cs typeface="Arial"/>
              </a:rPr>
              <a:t>and </a:t>
            </a:r>
            <a:r>
              <a:rPr sz="1550" spc="-10">
                <a:latin typeface="Arial"/>
                <a:cs typeface="Arial"/>
              </a:rPr>
              <a:t>regulatory </a:t>
            </a:r>
            <a:r>
              <a:rPr sz="1550">
                <a:latin typeface="Arial"/>
                <a:cs typeface="Arial"/>
              </a:rPr>
              <a:t>requirements</a:t>
            </a:r>
            <a:r>
              <a:rPr sz="1550" spc="210">
                <a:latin typeface="Arial"/>
                <a:cs typeface="Arial"/>
              </a:rPr>
              <a:t> </a:t>
            </a:r>
            <a:r>
              <a:rPr sz="1550" spc="-25">
                <a:latin typeface="Arial"/>
                <a:cs typeface="Arial"/>
              </a:rPr>
              <a:t>and </a:t>
            </a:r>
            <a:r>
              <a:rPr sz="1550">
                <a:latin typeface="Arial"/>
                <a:cs typeface="Arial"/>
              </a:rPr>
              <a:t>internal</a:t>
            </a:r>
            <a:r>
              <a:rPr sz="1550" spc="120">
                <a:latin typeface="Arial"/>
                <a:cs typeface="Arial"/>
              </a:rPr>
              <a:t> </a:t>
            </a:r>
            <a:r>
              <a:rPr sz="1550">
                <a:latin typeface="Arial"/>
                <a:cs typeface="Arial"/>
              </a:rPr>
              <a:t>audits</a:t>
            </a:r>
            <a:r>
              <a:rPr sz="1550" spc="155">
                <a:latin typeface="Arial"/>
                <a:cs typeface="Arial"/>
              </a:rPr>
              <a:t> </a:t>
            </a:r>
            <a:r>
              <a:rPr sz="1550" spc="-25">
                <a:latin typeface="Arial"/>
                <a:cs typeface="Arial"/>
              </a:rPr>
              <a:t>are </a:t>
            </a:r>
            <a:r>
              <a:rPr sz="1550" spc="-10">
                <a:latin typeface="Arial"/>
                <a:cs typeface="Arial"/>
              </a:rPr>
              <a:t>conducted.</a:t>
            </a:r>
            <a:endParaRPr sz="1550">
              <a:latin typeface="Arial"/>
              <a:cs typeface="Arial"/>
            </a:endParaRPr>
          </a:p>
        </p:txBody>
      </p:sp>
      <p:sp>
        <p:nvSpPr>
          <p:cNvPr id="25" name="object 25"/>
          <p:cNvSpPr txBox="1"/>
          <p:nvPr/>
        </p:nvSpPr>
        <p:spPr>
          <a:xfrm>
            <a:off x="2708529" y="2777997"/>
            <a:ext cx="5581650" cy="822960"/>
          </a:xfrm>
          <a:prstGeom prst="rect">
            <a:avLst/>
          </a:prstGeom>
        </p:spPr>
        <p:txBody>
          <a:bodyPr vert="horz" wrap="square" lIns="0" tIns="16510" rIns="0" bIns="0" rtlCol="0">
            <a:spAutoFit/>
          </a:bodyPr>
          <a:lstStyle/>
          <a:p>
            <a:pPr marL="12700">
              <a:lnSpc>
                <a:spcPct val="100000"/>
              </a:lnSpc>
              <a:spcBef>
                <a:spcPts val="130"/>
              </a:spcBef>
            </a:pPr>
            <a:r>
              <a:rPr sz="7800" baseline="3205">
                <a:solidFill>
                  <a:srgbClr val="FFFFFF"/>
                </a:solidFill>
                <a:latin typeface="Arial"/>
                <a:cs typeface="Arial"/>
              </a:rPr>
              <a:t>Strategic</a:t>
            </a:r>
            <a:r>
              <a:rPr sz="7800" spc="75" baseline="3205">
                <a:solidFill>
                  <a:srgbClr val="FFFFFF"/>
                </a:solidFill>
                <a:latin typeface="Arial"/>
                <a:cs typeface="Arial"/>
              </a:rPr>
              <a:t> </a:t>
            </a:r>
            <a:r>
              <a:rPr sz="5200" b="1" spc="-85">
                <a:solidFill>
                  <a:srgbClr val="FDBE0D"/>
                </a:solidFill>
                <a:latin typeface="Arial"/>
                <a:cs typeface="Arial"/>
              </a:rPr>
              <a:t>Priorities</a:t>
            </a:r>
            <a:endParaRPr sz="5200">
              <a:latin typeface="Arial"/>
              <a:cs typeface="Arial"/>
            </a:endParaRPr>
          </a:p>
        </p:txBody>
      </p:sp>
      <p:sp>
        <p:nvSpPr>
          <p:cNvPr id="27" name="object 27" descr="$PPTXTitle"/>
          <p:cNvSpPr txBox="1">
            <a:spLocks noGrp="1"/>
          </p:cNvSpPr>
          <p:nvPr>
            <p:ph type="title"/>
          </p:nvPr>
        </p:nvSpPr>
        <p:spPr>
          <a:xfrm>
            <a:off x="2832861" y="268350"/>
            <a:ext cx="11663045" cy="698500"/>
          </a:xfrm>
          <a:prstGeom prst="rect">
            <a:avLst/>
          </a:prstGeom>
        </p:spPr>
        <p:txBody>
          <a:bodyPr vert="horz" wrap="square" lIns="0" tIns="14604" rIns="0" bIns="0" rtlCol="0">
            <a:spAutoFit/>
          </a:bodyPr>
          <a:lstStyle/>
          <a:p>
            <a:pPr marL="12700">
              <a:lnSpc>
                <a:spcPct val="100000"/>
              </a:lnSpc>
              <a:spcBef>
                <a:spcPts val="114"/>
              </a:spcBef>
            </a:pPr>
            <a:r>
              <a:rPr sz="4400">
                <a:solidFill>
                  <a:srgbClr val="FFFFFF"/>
                </a:solidFill>
              </a:rPr>
              <a:t>VISION,</a:t>
            </a:r>
            <a:r>
              <a:rPr sz="4400" spc="-145">
                <a:solidFill>
                  <a:srgbClr val="FFFFFF"/>
                </a:solidFill>
              </a:rPr>
              <a:t> </a:t>
            </a:r>
            <a:r>
              <a:rPr sz="4400">
                <a:solidFill>
                  <a:srgbClr val="FFFFFF"/>
                </a:solidFill>
              </a:rPr>
              <a:t>MISSION</a:t>
            </a:r>
            <a:r>
              <a:rPr sz="4400" spc="-145">
                <a:solidFill>
                  <a:srgbClr val="FFFFFF"/>
                </a:solidFill>
              </a:rPr>
              <a:t> </a:t>
            </a:r>
            <a:r>
              <a:rPr sz="4400">
                <a:solidFill>
                  <a:srgbClr val="FFFFFF"/>
                </a:solidFill>
              </a:rPr>
              <a:t>&amp;</a:t>
            </a:r>
            <a:r>
              <a:rPr sz="4400" spc="-140">
                <a:solidFill>
                  <a:srgbClr val="FFFFFF"/>
                </a:solidFill>
              </a:rPr>
              <a:t> </a:t>
            </a:r>
            <a:r>
              <a:rPr sz="4400" spc="-85">
                <a:solidFill>
                  <a:srgbClr val="FFFFFF"/>
                </a:solidFill>
              </a:rPr>
              <a:t>STRATEGIC</a:t>
            </a:r>
            <a:r>
              <a:rPr sz="4400" spc="-145">
                <a:solidFill>
                  <a:srgbClr val="FFFFFF"/>
                </a:solidFill>
              </a:rPr>
              <a:t> </a:t>
            </a:r>
            <a:r>
              <a:rPr sz="4400" spc="-25">
                <a:solidFill>
                  <a:srgbClr val="FFFFFF"/>
                </a:solidFill>
              </a:rPr>
              <a:t>PRIORITIES</a:t>
            </a:r>
            <a:endParaRPr sz="4400"/>
          </a:p>
        </p:txBody>
      </p:sp>
      <p:sp>
        <p:nvSpPr>
          <p:cNvPr id="28" name="object 28"/>
          <p:cNvSpPr txBox="1"/>
          <p:nvPr/>
        </p:nvSpPr>
        <p:spPr>
          <a:xfrm>
            <a:off x="12011659" y="2882900"/>
            <a:ext cx="3519804" cy="822960"/>
          </a:xfrm>
          <a:prstGeom prst="rect">
            <a:avLst/>
          </a:prstGeom>
        </p:spPr>
        <p:txBody>
          <a:bodyPr vert="horz" wrap="square" lIns="0" tIns="16510" rIns="0" bIns="0" rtlCol="0">
            <a:spAutoFit/>
          </a:bodyPr>
          <a:lstStyle/>
          <a:p>
            <a:pPr marL="12700">
              <a:lnSpc>
                <a:spcPct val="100000"/>
              </a:lnSpc>
              <a:spcBef>
                <a:spcPts val="130"/>
              </a:spcBef>
            </a:pPr>
            <a:r>
              <a:rPr sz="5200" spc="-50">
                <a:solidFill>
                  <a:srgbClr val="FFFFFF"/>
                </a:solidFill>
                <a:latin typeface="Arial"/>
                <a:cs typeface="Arial"/>
              </a:rPr>
              <a:t>Core</a:t>
            </a:r>
            <a:r>
              <a:rPr sz="5200" b="1" spc="-50">
                <a:solidFill>
                  <a:srgbClr val="FDBE0D"/>
                </a:solidFill>
                <a:latin typeface="Arial"/>
                <a:cs typeface="Arial"/>
              </a:rPr>
              <a:t>Values</a:t>
            </a:r>
            <a:endParaRPr sz="5200">
              <a:latin typeface="Arial"/>
              <a:cs typeface="Arial"/>
            </a:endParaRPr>
          </a:p>
        </p:txBody>
      </p:sp>
      <p:sp>
        <p:nvSpPr>
          <p:cNvPr id="29" name="object 29"/>
          <p:cNvSpPr txBox="1"/>
          <p:nvPr/>
        </p:nvSpPr>
        <p:spPr>
          <a:xfrm>
            <a:off x="13058012" y="6128689"/>
            <a:ext cx="1945639" cy="2426335"/>
          </a:xfrm>
          <a:prstGeom prst="rect">
            <a:avLst/>
          </a:prstGeom>
        </p:spPr>
        <p:txBody>
          <a:bodyPr vert="horz" wrap="square" lIns="0" tIns="12700" rIns="0" bIns="0" rtlCol="0">
            <a:spAutoFit/>
          </a:bodyPr>
          <a:lstStyle/>
          <a:p>
            <a:pPr marL="147320" marR="517525" indent="-135255">
              <a:lnSpc>
                <a:spcPct val="132400"/>
              </a:lnSpc>
              <a:spcBef>
                <a:spcPts val="100"/>
              </a:spcBef>
              <a:buChar char="•"/>
              <a:tabLst>
                <a:tab pos="193675" algn="l"/>
              </a:tabLst>
            </a:pPr>
            <a:r>
              <a:rPr sz="1700" spc="-114">
                <a:latin typeface="Arial"/>
                <a:cs typeface="Arial"/>
              </a:rPr>
              <a:t> </a:t>
            </a:r>
            <a:r>
              <a:rPr sz="1700" b="1" spc="114">
                <a:latin typeface="Arial"/>
                <a:cs typeface="Arial"/>
              </a:rPr>
              <a:t>Solutions-	</a:t>
            </a:r>
            <a:r>
              <a:rPr sz="1700" b="1" spc="110">
                <a:latin typeface="Arial"/>
                <a:cs typeface="Arial"/>
              </a:rPr>
              <a:t>oriented</a:t>
            </a:r>
            <a:endParaRPr sz="1700">
              <a:latin typeface="Arial"/>
              <a:cs typeface="Arial"/>
            </a:endParaRPr>
          </a:p>
          <a:p>
            <a:pPr marL="194310" indent="-181610">
              <a:lnSpc>
                <a:spcPct val="100000"/>
              </a:lnSpc>
              <a:spcBef>
                <a:spcPts val="660"/>
              </a:spcBef>
              <a:buFont typeface="Arial"/>
              <a:buChar char="•"/>
              <a:tabLst>
                <a:tab pos="194310" algn="l"/>
              </a:tabLst>
            </a:pPr>
            <a:r>
              <a:rPr sz="1700" b="1" spc="114">
                <a:latin typeface="Arial"/>
                <a:cs typeface="Arial"/>
              </a:rPr>
              <a:t>Transparent</a:t>
            </a:r>
            <a:endParaRPr sz="1700">
              <a:latin typeface="Arial"/>
              <a:cs typeface="Arial"/>
            </a:endParaRPr>
          </a:p>
          <a:p>
            <a:pPr marL="194310" indent="-181610">
              <a:lnSpc>
                <a:spcPct val="100000"/>
              </a:lnSpc>
              <a:spcBef>
                <a:spcPts val="660"/>
              </a:spcBef>
              <a:buFont typeface="Arial"/>
              <a:buChar char="•"/>
              <a:tabLst>
                <a:tab pos="194310" algn="l"/>
              </a:tabLst>
            </a:pPr>
            <a:r>
              <a:rPr sz="1700" b="1" spc="100">
                <a:latin typeface="Arial"/>
                <a:cs typeface="Arial"/>
              </a:rPr>
              <a:t>Accountable</a:t>
            </a:r>
            <a:endParaRPr sz="1700">
              <a:latin typeface="Arial"/>
              <a:cs typeface="Arial"/>
            </a:endParaRPr>
          </a:p>
          <a:p>
            <a:pPr marL="194310" indent="-181610">
              <a:lnSpc>
                <a:spcPct val="100000"/>
              </a:lnSpc>
              <a:spcBef>
                <a:spcPts val="660"/>
              </a:spcBef>
              <a:buFont typeface="Arial"/>
              <a:buChar char="•"/>
              <a:tabLst>
                <a:tab pos="194310" algn="l"/>
              </a:tabLst>
            </a:pPr>
            <a:r>
              <a:rPr sz="1700" b="1" spc="114">
                <a:latin typeface="Arial"/>
                <a:cs typeface="Arial"/>
              </a:rPr>
              <a:t>Committed</a:t>
            </a:r>
            <a:endParaRPr sz="1700">
              <a:latin typeface="Arial"/>
              <a:cs typeface="Arial"/>
            </a:endParaRPr>
          </a:p>
          <a:p>
            <a:pPr marL="194310" indent="-181610">
              <a:lnSpc>
                <a:spcPct val="100000"/>
              </a:lnSpc>
              <a:spcBef>
                <a:spcPts val="660"/>
              </a:spcBef>
              <a:buFont typeface="Arial"/>
              <a:buChar char="•"/>
              <a:tabLst>
                <a:tab pos="194310" algn="l"/>
              </a:tabLst>
            </a:pPr>
            <a:r>
              <a:rPr sz="1700" b="1" spc="140">
                <a:latin typeface="Arial"/>
                <a:cs typeface="Arial"/>
              </a:rPr>
              <a:t>Team-</a:t>
            </a:r>
            <a:r>
              <a:rPr sz="1700" b="1" spc="-275">
                <a:latin typeface="Arial"/>
                <a:cs typeface="Arial"/>
              </a:rPr>
              <a:t> </a:t>
            </a:r>
            <a:r>
              <a:rPr sz="1700" b="1" spc="110">
                <a:latin typeface="Arial"/>
                <a:cs typeface="Arial"/>
              </a:rPr>
              <a:t>oriented</a:t>
            </a:r>
            <a:endParaRPr sz="1700">
              <a:latin typeface="Arial"/>
              <a:cs typeface="Arial"/>
            </a:endParaRPr>
          </a:p>
          <a:p>
            <a:pPr marL="194310" indent="-181610">
              <a:lnSpc>
                <a:spcPct val="100000"/>
              </a:lnSpc>
              <a:spcBef>
                <a:spcPts val="660"/>
              </a:spcBef>
              <a:buFont typeface="Arial"/>
              <a:buChar char="•"/>
              <a:tabLst>
                <a:tab pos="194310" algn="l"/>
              </a:tabLst>
            </a:pPr>
            <a:r>
              <a:rPr sz="1700" b="1" spc="90">
                <a:latin typeface="Arial"/>
                <a:cs typeface="Arial"/>
              </a:rPr>
              <a:t>Progressive</a:t>
            </a:r>
            <a:endParaRPr sz="1700">
              <a:latin typeface="Arial"/>
              <a:cs typeface="Aria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FE1BD370-3A4E-0E6B-8838-ABB0FC555855}"/>
            </a:ext>
          </a:extLst>
        </p:cNvPr>
        <p:cNvGrpSpPr/>
        <p:nvPr/>
      </p:nvGrpSpPr>
      <p:grpSpPr>
        <a:xfrm>
          <a:off x="0" y="0"/>
          <a:ext cx="0" cy="0"/>
          <a:chOff x="0" y="0"/>
          <a:chExt cx="0" cy="0"/>
        </a:xfrm>
      </p:grpSpPr>
      <p:sp>
        <p:nvSpPr>
          <p:cNvPr id="3" name="object 3">
            <a:extLst>
              <a:ext uri="{FF2B5EF4-FFF2-40B4-BE49-F238E27FC236}">
                <a16:creationId xmlns:a16="http://schemas.microsoft.com/office/drawing/2014/main" id="{FA6F246A-E39D-B1BE-1FFB-07B529309139}"/>
              </a:ext>
            </a:extLst>
          </p:cNvPr>
          <p:cNvSpPr/>
          <p:nvPr/>
        </p:nvSpPr>
        <p:spPr>
          <a:xfrm>
            <a:off x="0" y="2477477"/>
            <a:ext cx="18288000" cy="7809865"/>
          </a:xfrm>
          <a:custGeom>
            <a:avLst/>
            <a:gdLst/>
            <a:ahLst/>
            <a:cxnLst/>
            <a:rect l="l" t="t" r="r" b="b"/>
            <a:pathLst>
              <a:path w="18288000" h="7809865">
                <a:moveTo>
                  <a:pt x="0" y="7809483"/>
                </a:moveTo>
                <a:lnTo>
                  <a:pt x="18288000" y="7809483"/>
                </a:lnTo>
                <a:lnTo>
                  <a:pt x="18288000" y="0"/>
                </a:lnTo>
                <a:lnTo>
                  <a:pt x="0" y="0"/>
                </a:lnTo>
                <a:lnTo>
                  <a:pt x="0" y="7809483"/>
                </a:lnTo>
                <a:close/>
              </a:path>
            </a:pathLst>
          </a:custGeom>
          <a:solidFill>
            <a:srgbClr val="F1F0F1"/>
          </a:solidFill>
        </p:spPr>
        <p:txBody>
          <a:bodyPr wrap="square" lIns="0" tIns="0" rIns="0" bIns="0" rtlCol="0"/>
          <a:lstStyle/>
          <a:p>
            <a:endParaRPr/>
          </a:p>
        </p:txBody>
      </p:sp>
      <p:pic>
        <p:nvPicPr>
          <p:cNvPr id="29" name="Picture 28">
            <a:extLst>
              <a:ext uri="{FF2B5EF4-FFF2-40B4-BE49-F238E27FC236}">
                <a16:creationId xmlns:a16="http://schemas.microsoft.com/office/drawing/2014/main" id="{C7A0859B-26F0-EE85-318F-2B05E78AF6F0}"/>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2617495" y="6598609"/>
            <a:ext cx="5670505" cy="3744507"/>
          </a:xfrm>
          <a:prstGeom prst="rect">
            <a:avLst/>
          </a:prstGeom>
        </p:spPr>
      </p:pic>
      <p:sp>
        <p:nvSpPr>
          <p:cNvPr id="4" name="object 4">
            <a:extLst>
              <a:ext uri="{FF2B5EF4-FFF2-40B4-BE49-F238E27FC236}">
                <a16:creationId xmlns:a16="http://schemas.microsoft.com/office/drawing/2014/main" id="{3B5C1E19-C8DA-8D2F-24BB-129AA35DBC70}"/>
              </a:ext>
            </a:extLst>
          </p:cNvPr>
          <p:cNvSpPr/>
          <p:nvPr/>
        </p:nvSpPr>
        <p:spPr>
          <a:xfrm>
            <a:off x="0" y="813396"/>
            <a:ext cx="18288000" cy="1664335"/>
          </a:xfrm>
          <a:custGeom>
            <a:avLst/>
            <a:gdLst/>
            <a:ahLst/>
            <a:cxnLst/>
            <a:rect l="l" t="t" r="r" b="b"/>
            <a:pathLst>
              <a:path w="18288000" h="1664335">
                <a:moveTo>
                  <a:pt x="0" y="1664081"/>
                </a:moveTo>
                <a:lnTo>
                  <a:pt x="18288000" y="1664081"/>
                </a:lnTo>
                <a:lnTo>
                  <a:pt x="18288000" y="0"/>
                </a:lnTo>
                <a:lnTo>
                  <a:pt x="0" y="0"/>
                </a:lnTo>
                <a:lnTo>
                  <a:pt x="0" y="1664081"/>
                </a:lnTo>
                <a:close/>
              </a:path>
            </a:pathLst>
          </a:custGeom>
          <a:solidFill>
            <a:srgbClr val="1F3964"/>
          </a:solidFill>
        </p:spPr>
        <p:txBody>
          <a:bodyPr wrap="square" lIns="0" tIns="0" rIns="0" bIns="0" rtlCol="0"/>
          <a:lstStyle/>
          <a:p>
            <a:endParaRPr/>
          </a:p>
        </p:txBody>
      </p:sp>
      <p:sp>
        <p:nvSpPr>
          <p:cNvPr id="5" name="object 5">
            <a:extLst>
              <a:ext uri="{FF2B5EF4-FFF2-40B4-BE49-F238E27FC236}">
                <a16:creationId xmlns:a16="http://schemas.microsoft.com/office/drawing/2014/main" id="{D551DB12-0C3C-F43B-6387-2D597FCE7653}"/>
              </a:ext>
            </a:extLst>
          </p:cNvPr>
          <p:cNvSpPr/>
          <p:nvPr/>
        </p:nvSpPr>
        <p:spPr>
          <a:xfrm>
            <a:off x="0" y="0"/>
            <a:ext cx="18288000" cy="813435"/>
          </a:xfrm>
          <a:custGeom>
            <a:avLst/>
            <a:gdLst/>
            <a:ahLst/>
            <a:cxnLst/>
            <a:rect l="l" t="t" r="r" b="b"/>
            <a:pathLst>
              <a:path w="18288000" h="813435">
                <a:moveTo>
                  <a:pt x="18288000" y="0"/>
                </a:moveTo>
                <a:lnTo>
                  <a:pt x="0" y="0"/>
                </a:lnTo>
                <a:lnTo>
                  <a:pt x="0" y="813396"/>
                </a:lnTo>
                <a:lnTo>
                  <a:pt x="18288000" y="813396"/>
                </a:lnTo>
                <a:lnTo>
                  <a:pt x="18288000" y="0"/>
                </a:lnTo>
                <a:close/>
              </a:path>
            </a:pathLst>
          </a:custGeom>
          <a:solidFill>
            <a:srgbClr val="FDBE0D"/>
          </a:solidFill>
        </p:spPr>
        <p:txBody>
          <a:bodyPr wrap="square" lIns="0" tIns="0" rIns="0" bIns="0" rtlCol="0"/>
          <a:lstStyle/>
          <a:p>
            <a:endParaRPr/>
          </a:p>
        </p:txBody>
      </p:sp>
      <p:pic>
        <p:nvPicPr>
          <p:cNvPr id="6" name="object 6">
            <a:extLst>
              <a:ext uri="{FF2B5EF4-FFF2-40B4-BE49-F238E27FC236}">
                <a16:creationId xmlns:a16="http://schemas.microsoft.com/office/drawing/2014/main" id="{EA0BB713-F495-F3A1-2847-F8BB8ED6396C}"/>
              </a:ext>
            </a:extLst>
          </p:cNvPr>
          <p:cNvPicPr/>
          <p:nvPr/>
        </p:nvPicPr>
        <p:blipFill>
          <a:blip r:embed="rId3" cstate="print"/>
          <a:stretch>
            <a:fillRect/>
          </a:stretch>
        </p:blipFill>
        <p:spPr>
          <a:xfrm>
            <a:off x="0" y="64096"/>
            <a:ext cx="1498472" cy="1498473"/>
          </a:xfrm>
          <a:prstGeom prst="rect">
            <a:avLst/>
          </a:prstGeom>
        </p:spPr>
      </p:pic>
      <p:sp>
        <p:nvSpPr>
          <p:cNvPr id="11" name="object 11" descr="$PPTXTitle">
            <a:extLst>
              <a:ext uri="{FF2B5EF4-FFF2-40B4-BE49-F238E27FC236}">
                <a16:creationId xmlns:a16="http://schemas.microsoft.com/office/drawing/2014/main" id="{A8E22363-C022-0847-0627-FD000B5650F1}"/>
              </a:ext>
            </a:extLst>
          </p:cNvPr>
          <p:cNvSpPr txBox="1">
            <a:spLocks noGrp="1"/>
          </p:cNvSpPr>
          <p:nvPr>
            <p:ph type="title"/>
          </p:nvPr>
        </p:nvSpPr>
        <p:spPr>
          <a:xfrm>
            <a:off x="295021" y="106514"/>
            <a:ext cx="17697957" cy="2162977"/>
          </a:xfrm>
          <a:prstGeom prst="rect">
            <a:avLst/>
          </a:prstGeom>
        </p:spPr>
        <p:txBody>
          <a:bodyPr vert="horz" wrap="square" lIns="0" tIns="1044778" rIns="0" bIns="0" rtlCol="0">
            <a:spAutoFit/>
          </a:bodyPr>
          <a:lstStyle/>
          <a:p>
            <a:pPr marL="1209040">
              <a:lnSpc>
                <a:spcPct val="100000"/>
              </a:lnSpc>
              <a:spcBef>
                <a:spcPts val="105"/>
              </a:spcBef>
            </a:pPr>
            <a:r>
              <a:rPr lang="en-US" sz="7200" spc="-105"/>
              <a:t>Project</a:t>
            </a:r>
            <a:r>
              <a:rPr lang="en-US" sz="7200" spc="-295" dirty="0"/>
              <a:t>s Completed </a:t>
            </a:r>
            <a:r>
              <a:rPr lang="en-US" sz="7200" spc="180">
                <a:solidFill>
                  <a:srgbClr val="FFFFFF"/>
                </a:solidFill>
              </a:rPr>
              <a:t>1,1</a:t>
            </a:r>
            <a:r>
              <a:rPr lang="en-US" sz="7200" spc="180" dirty="0">
                <a:solidFill>
                  <a:srgbClr val="FFFFFF"/>
                </a:solidFill>
              </a:rPr>
              <a:t>60</a:t>
            </a:r>
            <a:endParaRPr lang="en-US" sz="7200"/>
          </a:p>
        </p:txBody>
      </p:sp>
      <p:sp>
        <p:nvSpPr>
          <p:cNvPr id="12" name="TextBox 11">
            <a:extLst>
              <a:ext uri="{FF2B5EF4-FFF2-40B4-BE49-F238E27FC236}">
                <a16:creationId xmlns:a16="http://schemas.microsoft.com/office/drawing/2014/main" id="{129A73D6-0AA9-D3A5-39AC-252C5FE5101A}"/>
              </a:ext>
            </a:extLst>
          </p:cNvPr>
          <p:cNvSpPr txBox="1"/>
          <p:nvPr/>
        </p:nvSpPr>
        <p:spPr>
          <a:xfrm>
            <a:off x="5753100" y="3390899"/>
            <a:ext cx="5715000" cy="1200329"/>
          </a:xfrm>
          <a:prstGeom prst="rect">
            <a:avLst/>
          </a:prstGeom>
          <a:noFill/>
        </p:spPr>
        <p:txBody>
          <a:bodyPr wrap="square" rtlCol="0">
            <a:spAutoFit/>
          </a:bodyPr>
          <a:lstStyle/>
          <a:p>
            <a:r>
              <a:rPr lang="en-US" sz="3600">
                <a:highlight>
                  <a:srgbClr val="FFFF00"/>
                </a:highlight>
              </a:rPr>
              <a:t>RT Park and </a:t>
            </a:r>
            <a:r>
              <a:rPr lang="en-US" sz="3600" err="1">
                <a:highlight>
                  <a:srgbClr val="FFFF00"/>
                </a:highlight>
              </a:rPr>
              <a:t>Wapa</a:t>
            </a:r>
            <a:r>
              <a:rPr lang="en-US" sz="3600">
                <a:highlight>
                  <a:srgbClr val="FFFF00"/>
                </a:highlight>
              </a:rPr>
              <a:t> Undergrounding</a:t>
            </a:r>
          </a:p>
        </p:txBody>
      </p:sp>
      <p:pic>
        <p:nvPicPr>
          <p:cNvPr id="14" name="Picture 13">
            <a:extLst>
              <a:ext uri="{FF2B5EF4-FFF2-40B4-BE49-F238E27FC236}">
                <a16:creationId xmlns:a16="http://schemas.microsoft.com/office/drawing/2014/main" id="{CE6C5C2D-3EF5-4B49-22A8-2F3988682ADF}"/>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 y="6565732"/>
            <a:ext cx="5670505" cy="3785364"/>
          </a:xfrm>
          <a:prstGeom prst="rect">
            <a:avLst/>
          </a:prstGeom>
        </p:spPr>
      </p:pic>
      <p:pic>
        <p:nvPicPr>
          <p:cNvPr id="16" name="Picture 15">
            <a:extLst>
              <a:ext uri="{FF2B5EF4-FFF2-40B4-BE49-F238E27FC236}">
                <a16:creationId xmlns:a16="http://schemas.microsoft.com/office/drawing/2014/main" id="{FC26EDDB-7FF8-836D-B3B7-053E2CCF3137}"/>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2" y="2477477"/>
            <a:ext cx="8229602" cy="4104865"/>
          </a:xfrm>
          <a:prstGeom prst="rect">
            <a:avLst/>
          </a:prstGeom>
        </p:spPr>
      </p:pic>
      <p:pic>
        <p:nvPicPr>
          <p:cNvPr id="18" name="Picture 17">
            <a:extLst>
              <a:ext uri="{FF2B5EF4-FFF2-40B4-BE49-F238E27FC236}">
                <a16:creationId xmlns:a16="http://schemas.microsoft.com/office/drawing/2014/main" id="{8D58D1E6-DFC6-1BC7-520E-BEC49B4F48C8}"/>
              </a:ext>
            </a:extLst>
          </p:cNvPr>
          <p:cNvPicPr>
            <a:picLocks noChangeAspect="1"/>
          </p:cNvPicPr>
          <p:nvPr/>
        </p:nvPicPr>
        <p:blipFill>
          <a:blip r:embed="rId6" cstate="print">
            <a:extLst>
              <a:ext uri="{28A0092B-C50C-407E-A947-70E740481C1C}">
                <a14:useLocalDpi xmlns:a14="http://schemas.microsoft.com/office/drawing/2010/main" val="0"/>
              </a:ext>
            </a:extLst>
          </a:blip>
          <a:srcRect r="22654"/>
          <a:stretch>
            <a:fillRect/>
          </a:stretch>
        </p:blipFill>
        <p:spPr>
          <a:xfrm>
            <a:off x="5670504" y="6582342"/>
            <a:ext cx="3928532" cy="3704658"/>
          </a:xfrm>
          <a:prstGeom prst="rect">
            <a:avLst/>
          </a:prstGeom>
        </p:spPr>
      </p:pic>
      <p:pic>
        <p:nvPicPr>
          <p:cNvPr id="22" name="Picture 21">
            <a:extLst>
              <a:ext uri="{FF2B5EF4-FFF2-40B4-BE49-F238E27FC236}">
                <a16:creationId xmlns:a16="http://schemas.microsoft.com/office/drawing/2014/main" id="{E608856C-A0B9-3B58-85D8-5352BDE99654}"/>
              </a:ext>
            </a:extLst>
          </p:cNvPr>
          <p:cNvPicPr>
            <a:picLocks noChangeAspect="1"/>
          </p:cNvPicPr>
          <p:nvPr/>
        </p:nvPicPr>
        <p:blipFill>
          <a:blip r:embed="rId7" cstate="print">
            <a:extLst>
              <a:ext uri="{28A0092B-C50C-407E-A947-70E740481C1C}">
                <a14:useLocalDpi xmlns:a14="http://schemas.microsoft.com/office/drawing/2010/main" val="0"/>
              </a:ext>
            </a:extLst>
          </a:blip>
          <a:srcRect l="-23551" t="-211" r="23551" b="211"/>
          <a:stretch>
            <a:fillRect/>
          </a:stretch>
        </p:blipFill>
        <p:spPr>
          <a:xfrm>
            <a:off x="12837536" y="2453576"/>
            <a:ext cx="5450464" cy="4145032"/>
          </a:xfrm>
          <a:prstGeom prst="rect">
            <a:avLst/>
          </a:prstGeom>
        </p:spPr>
      </p:pic>
      <p:pic>
        <p:nvPicPr>
          <p:cNvPr id="20" name="Picture 19">
            <a:extLst>
              <a:ext uri="{FF2B5EF4-FFF2-40B4-BE49-F238E27FC236}">
                <a16:creationId xmlns:a16="http://schemas.microsoft.com/office/drawing/2014/main" id="{E14A7108-EFB9-5342-89E2-67E28B6F4B72}"/>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8210088" y="2477476"/>
            <a:ext cx="6472989" cy="4121475"/>
          </a:xfrm>
          <a:prstGeom prst="rect">
            <a:avLst/>
          </a:prstGeom>
        </p:spPr>
      </p:pic>
      <p:sp>
        <p:nvSpPr>
          <p:cNvPr id="23" name="object 6" descr="$PPTXTitle">
            <a:extLst>
              <a:ext uri="{FF2B5EF4-FFF2-40B4-BE49-F238E27FC236}">
                <a16:creationId xmlns:a16="http://schemas.microsoft.com/office/drawing/2014/main" id="{E9C38EFF-C828-CC4E-2CC7-24519786F7A0}"/>
              </a:ext>
            </a:extLst>
          </p:cNvPr>
          <p:cNvSpPr txBox="1"/>
          <p:nvPr/>
        </p:nvSpPr>
        <p:spPr>
          <a:xfrm>
            <a:off x="14121181" y="130378"/>
            <a:ext cx="4019308" cy="659155"/>
          </a:xfrm>
          <a:prstGeom prst="rect">
            <a:avLst/>
          </a:prstGeom>
        </p:spPr>
        <p:txBody>
          <a:bodyPr vert="horz" wrap="square" lIns="0" tIns="12700" rIns="0" bIns="0" rtlCol="0">
            <a:spAutoFit/>
          </a:bodyPr>
          <a:lstStyle/>
          <a:p>
            <a:pPr marL="12700">
              <a:lnSpc>
                <a:spcPct val="100000"/>
              </a:lnSpc>
              <a:spcBef>
                <a:spcPts val="100"/>
              </a:spcBef>
            </a:pPr>
            <a:r>
              <a:rPr lang="en-US" sz="4200" spc="-235">
                <a:solidFill>
                  <a:srgbClr val="F1F0F1"/>
                </a:solidFill>
                <a:latin typeface="Arial Black"/>
                <a:cs typeface="Arial Black"/>
              </a:rPr>
              <a:t>Territory-wide</a:t>
            </a:r>
            <a:endParaRPr sz="4200">
              <a:latin typeface="Arial Black"/>
              <a:cs typeface="Arial Black"/>
            </a:endParaRPr>
          </a:p>
        </p:txBody>
      </p:sp>
      <p:pic>
        <p:nvPicPr>
          <p:cNvPr id="26" name="Picture 25">
            <a:extLst>
              <a:ext uri="{FF2B5EF4-FFF2-40B4-BE49-F238E27FC236}">
                <a16:creationId xmlns:a16="http://schemas.microsoft.com/office/drawing/2014/main" id="{16AC1A0E-E270-A852-D5CA-A2046A261485}"/>
              </a:ext>
            </a:extLst>
          </p:cNvPr>
          <p:cNvPicPr>
            <a:picLocks noChangeAspect="1"/>
          </p:cNvPicPr>
          <p:nvPr/>
        </p:nvPicPr>
        <p:blipFill>
          <a:blip r:embed="rId9">
            <a:extLst>
              <a:ext uri="{28A0092B-C50C-407E-A947-70E740481C1C}">
                <a14:useLocalDpi xmlns:a14="http://schemas.microsoft.com/office/drawing/2010/main" val="0"/>
              </a:ext>
            </a:extLst>
          </a:blip>
          <a:srcRect r="26474"/>
          <a:stretch>
            <a:fillRect/>
          </a:stretch>
        </p:blipFill>
        <p:spPr>
          <a:xfrm>
            <a:off x="9517457" y="6557752"/>
            <a:ext cx="4109334" cy="3785364"/>
          </a:xfrm>
          <a:prstGeom prst="rect">
            <a:avLst/>
          </a:prstGeom>
        </p:spPr>
      </p:pic>
    </p:spTree>
    <p:extLst>
      <p:ext uri="{BB962C8B-B14F-4D97-AF65-F5344CB8AC3E}">
        <p14:creationId xmlns:p14="http://schemas.microsoft.com/office/powerpoint/2010/main" val="34646962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2" name="object 2"/>
          <p:cNvGrpSpPr/>
          <p:nvPr/>
        </p:nvGrpSpPr>
        <p:grpSpPr>
          <a:xfrm>
            <a:off x="0" y="-69241"/>
            <a:ext cx="18288000" cy="10287000"/>
            <a:chOff x="0" y="38"/>
            <a:chExt cx="18288000" cy="10287000"/>
          </a:xfrm>
        </p:grpSpPr>
        <p:sp>
          <p:nvSpPr>
            <p:cNvPr id="3" name="object 3"/>
            <p:cNvSpPr/>
            <p:nvPr/>
          </p:nvSpPr>
          <p:spPr>
            <a:xfrm>
              <a:off x="0" y="2477515"/>
              <a:ext cx="18288000" cy="7809865"/>
            </a:xfrm>
            <a:custGeom>
              <a:avLst/>
              <a:gdLst/>
              <a:ahLst/>
              <a:cxnLst/>
              <a:rect l="l" t="t" r="r" b="b"/>
              <a:pathLst>
                <a:path w="18288000" h="7809865">
                  <a:moveTo>
                    <a:pt x="0" y="7809483"/>
                  </a:moveTo>
                  <a:lnTo>
                    <a:pt x="18288000" y="7809483"/>
                  </a:lnTo>
                  <a:lnTo>
                    <a:pt x="18288000" y="0"/>
                  </a:lnTo>
                  <a:lnTo>
                    <a:pt x="0" y="0"/>
                  </a:lnTo>
                  <a:lnTo>
                    <a:pt x="0" y="7809483"/>
                  </a:lnTo>
                  <a:close/>
                </a:path>
              </a:pathLst>
            </a:custGeom>
            <a:solidFill>
              <a:srgbClr val="F1F0F1"/>
            </a:solidFill>
          </p:spPr>
          <p:txBody>
            <a:bodyPr wrap="square" lIns="0" tIns="0" rIns="0" bIns="0" rtlCol="0"/>
            <a:lstStyle/>
            <a:p>
              <a:endParaRPr/>
            </a:p>
          </p:txBody>
        </p:sp>
        <p:pic>
          <p:nvPicPr>
            <p:cNvPr id="4" name="object 4"/>
            <p:cNvPicPr/>
            <p:nvPr/>
          </p:nvPicPr>
          <p:blipFill>
            <a:blip r:embed="rId2" cstate="print"/>
            <a:stretch>
              <a:fillRect/>
            </a:stretch>
          </p:blipFill>
          <p:spPr>
            <a:xfrm>
              <a:off x="0" y="2127377"/>
              <a:ext cx="18288000" cy="5664962"/>
            </a:xfrm>
            <a:prstGeom prst="rect">
              <a:avLst/>
            </a:prstGeom>
          </p:spPr>
        </p:pic>
        <p:sp>
          <p:nvSpPr>
            <p:cNvPr id="5" name="object 5"/>
            <p:cNvSpPr/>
            <p:nvPr/>
          </p:nvSpPr>
          <p:spPr>
            <a:xfrm>
              <a:off x="0" y="813434"/>
              <a:ext cx="18288000" cy="1664335"/>
            </a:xfrm>
            <a:custGeom>
              <a:avLst/>
              <a:gdLst/>
              <a:ahLst/>
              <a:cxnLst/>
              <a:rect l="l" t="t" r="r" b="b"/>
              <a:pathLst>
                <a:path w="18288000" h="1664335">
                  <a:moveTo>
                    <a:pt x="0" y="1664081"/>
                  </a:moveTo>
                  <a:lnTo>
                    <a:pt x="18288000" y="1664081"/>
                  </a:lnTo>
                  <a:lnTo>
                    <a:pt x="18288000" y="0"/>
                  </a:lnTo>
                  <a:lnTo>
                    <a:pt x="0" y="0"/>
                  </a:lnTo>
                  <a:lnTo>
                    <a:pt x="0" y="1664081"/>
                  </a:lnTo>
                  <a:close/>
                </a:path>
              </a:pathLst>
            </a:custGeom>
            <a:solidFill>
              <a:srgbClr val="1F3964"/>
            </a:solidFill>
          </p:spPr>
          <p:txBody>
            <a:bodyPr wrap="square" lIns="0" tIns="0" rIns="0" bIns="0" rtlCol="0"/>
            <a:lstStyle/>
            <a:p>
              <a:endParaRPr/>
            </a:p>
          </p:txBody>
        </p:sp>
        <p:sp>
          <p:nvSpPr>
            <p:cNvPr id="6" name="object 6"/>
            <p:cNvSpPr/>
            <p:nvPr/>
          </p:nvSpPr>
          <p:spPr>
            <a:xfrm>
              <a:off x="0" y="38"/>
              <a:ext cx="18288000" cy="813435"/>
            </a:xfrm>
            <a:custGeom>
              <a:avLst/>
              <a:gdLst/>
              <a:ahLst/>
              <a:cxnLst/>
              <a:rect l="l" t="t" r="r" b="b"/>
              <a:pathLst>
                <a:path w="18288000" h="813435">
                  <a:moveTo>
                    <a:pt x="18288000" y="0"/>
                  </a:moveTo>
                  <a:lnTo>
                    <a:pt x="0" y="0"/>
                  </a:lnTo>
                  <a:lnTo>
                    <a:pt x="0" y="813396"/>
                  </a:lnTo>
                  <a:lnTo>
                    <a:pt x="18288000" y="813396"/>
                  </a:lnTo>
                  <a:lnTo>
                    <a:pt x="18288000" y="0"/>
                  </a:lnTo>
                  <a:close/>
                </a:path>
              </a:pathLst>
            </a:custGeom>
            <a:solidFill>
              <a:srgbClr val="FDBE0D"/>
            </a:solidFill>
          </p:spPr>
          <p:txBody>
            <a:bodyPr wrap="square" lIns="0" tIns="0" rIns="0" bIns="0" rtlCol="0"/>
            <a:lstStyle/>
            <a:p>
              <a:endParaRPr/>
            </a:p>
          </p:txBody>
        </p:sp>
        <p:pic>
          <p:nvPicPr>
            <p:cNvPr id="7" name="object 7"/>
            <p:cNvPicPr/>
            <p:nvPr/>
          </p:nvPicPr>
          <p:blipFill>
            <a:blip r:embed="rId3" cstate="print"/>
            <a:stretch>
              <a:fillRect/>
            </a:stretch>
          </p:blipFill>
          <p:spPr>
            <a:xfrm>
              <a:off x="0" y="64134"/>
              <a:ext cx="1498472" cy="1498473"/>
            </a:xfrm>
            <a:prstGeom prst="rect">
              <a:avLst/>
            </a:prstGeom>
          </p:spPr>
        </p:pic>
      </p:grpSp>
      <p:sp>
        <p:nvSpPr>
          <p:cNvPr id="8" name="object 8" descr="$PPTXTitle"/>
          <p:cNvSpPr txBox="1">
            <a:spLocks noGrp="1"/>
          </p:cNvSpPr>
          <p:nvPr>
            <p:ph type="title"/>
          </p:nvPr>
        </p:nvSpPr>
        <p:spPr>
          <a:xfrm>
            <a:off x="1241322" y="1301509"/>
            <a:ext cx="15505890" cy="844462"/>
          </a:xfrm>
          <a:prstGeom prst="rect">
            <a:avLst/>
          </a:prstGeom>
        </p:spPr>
        <p:txBody>
          <a:bodyPr vert="horz" wrap="square" lIns="0" tIns="13335" rIns="0" bIns="0" rtlCol="0">
            <a:spAutoFit/>
          </a:bodyPr>
          <a:lstStyle/>
          <a:p>
            <a:pPr marL="12700">
              <a:lnSpc>
                <a:spcPct val="100000"/>
              </a:lnSpc>
              <a:spcBef>
                <a:spcPts val="105"/>
              </a:spcBef>
            </a:pPr>
            <a:r>
              <a:rPr lang="en-US" sz="5400" spc="-114"/>
              <a:t>Innovative Solutions: </a:t>
            </a:r>
            <a:r>
              <a:rPr sz="5400" spc="-114"/>
              <a:t>Rebuild</a:t>
            </a:r>
            <a:r>
              <a:rPr sz="5400" spc="-375"/>
              <a:t> </a:t>
            </a:r>
            <a:r>
              <a:rPr sz="5400" spc="-20"/>
              <a:t>USVI</a:t>
            </a:r>
            <a:endParaRPr sz="5400"/>
          </a:p>
        </p:txBody>
      </p:sp>
      <p:sp>
        <p:nvSpPr>
          <p:cNvPr id="9" name="object 9"/>
          <p:cNvSpPr txBox="1"/>
          <p:nvPr/>
        </p:nvSpPr>
        <p:spPr>
          <a:xfrm>
            <a:off x="3188335" y="1913381"/>
            <a:ext cx="2016760" cy="269240"/>
          </a:xfrm>
          <a:prstGeom prst="rect">
            <a:avLst/>
          </a:prstGeom>
        </p:spPr>
        <p:txBody>
          <a:bodyPr vert="horz" wrap="square" lIns="0" tIns="12065" rIns="0" bIns="0" rtlCol="0">
            <a:spAutoFit/>
          </a:bodyPr>
          <a:lstStyle/>
          <a:p>
            <a:pPr marL="12700">
              <a:lnSpc>
                <a:spcPct val="100000"/>
              </a:lnSpc>
              <a:spcBef>
                <a:spcPts val="95"/>
              </a:spcBef>
            </a:pPr>
            <a:r>
              <a:rPr sz="1600" i="1" spc="-10">
                <a:solidFill>
                  <a:srgbClr val="00334E"/>
                </a:solidFill>
                <a:latin typeface="Calibri"/>
                <a:cs typeface="Calibri"/>
              </a:rPr>
              <a:t>Focus</a:t>
            </a:r>
            <a:r>
              <a:rPr sz="1600" i="1" spc="-55">
                <a:solidFill>
                  <a:srgbClr val="00334E"/>
                </a:solidFill>
                <a:latin typeface="Calibri"/>
                <a:cs typeface="Calibri"/>
              </a:rPr>
              <a:t> </a:t>
            </a:r>
            <a:r>
              <a:rPr sz="1600" i="1" spc="-10">
                <a:solidFill>
                  <a:srgbClr val="00334E"/>
                </a:solidFill>
                <a:latin typeface="Calibri"/>
                <a:cs typeface="Calibri"/>
              </a:rPr>
              <a:t>for</a:t>
            </a:r>
            <a:r>
              <a:rPr sz="1600" i="1" spc="-80">
                <a:solidFill>
                  <a:srgbClr val="00334E"/>
                </a:solidFill>
                <a:latin typeface="Calibri"/>
                <a:cs typeface="Calibri"/>
              </a:rPr>
              <a:t> </a:t>
            </a:r>
            <a:r>
              <a:rPr sz="1600" i="1" spc="-10">
                <a:solidFill>
                  <a:srgbClr val="00334E"/>
                </a:solidFill>
                <a:latin typeface="Calibri"/>
                <a:cs typeface="Calibri"/>
              </a:rPr>
              <a:t>today's</a:t>
            </a:r>
            <a:r>
              <a:rPr sz="1600" i="1" spc="-30">
                <a:solidFill>
                  <a:srgbClr val="00334E"/>
                </a:solidFill>
                <a:latin typeface="Calibri"/>
                <a:cs typeface="Calibri"/>
              </a:rPr>
              <a:t> </a:t>
            </a:r>
            <a:r>
              <a:rPr sz="1600" i="1" spc="-10">
                <a:solidFill>
                  <a:srgbClr val="00334E"/>
                </a:solidFill>
                <a:latin typeface="Calibri"/>
                <a:cs typeface="Calibri"/>
              </a:rPr>
              <a:t>session</a:t>
            </a:r>
            <a:endParaRPr sz="1600">
              <a:latin typeface="Calibri"/>
              <a:cs typeface="Calibri"/>
            </a:endParaRPr>
          </a:p>
        </p:txBody>
      </p:sp>
      <p:grpSp>
        <p:nvGrpSpPr>
          <p:cNvPr id="10" name="object 10"/>
          <p:cNvGrpSpPr/>
          <p:nvPr/>
        </p:nvGrpSpPr>
        <p:grpSpPr>
          <a:xfrm>
            <a:off x="5634037" y="7787615"/>
            <a:ext cx="7781925" cy="2504440"/>
            <a:chOff x="5634037" y="7787615"/>
            <a:chExt cx="7781925" cy="2504440"/>
          </a:xfrm>
        </p:grpSpPr>
        <p:sp>
          <p:nvSpPr>
            <p:cNvPr id="11" name="object 11"/>
            <p:cNvSpPr/>
            <p:nvPr/>
          </p:nvSpPr>
          <p:spPr>
            <a:xfrm>
              <a:off x="5638799" y="7792377"/>
              <a:ext cx="7772400" cy="2494915"/>
            </a:xfrm>
            <a:custGeom>
              <a:avLst/>
              <a:gdLst/>
              <a:ahLst/>
              <a:cxnLst/>
              <a:rect l="l" t="t" r="r" b="b"/>
              <a:pathLst>
                <a:path w="7772400" h="2494915">
                  <a:moveTo>
                    <a:pt x="7772273" y="2494622"/>
                  </a:moveTo>
                  <a:lnTo>
                    <a:pt x="7772273" y="0"/>
                  </a:lnTo>
                  <a:lnTo>
                    <a:pt x="0" y="0"/>
                  </a:lnTo>
                  <a:lnTo>
                    <a:pt x="0" y="2494622"/>
                  </a:lnTo>
                </a:path>
              </a:pathLst>
            </a:custGeom>
            <a:ln w="9523">
              <a:solidFill>
                <a:srgbClr val="00334E"/>
              </a:solidFill>
              <a:prstDash val="sysDash"/>
            </a:ln>
          </p:spPr>
          <p:txBody>
            <a:bodyPr wrap="square" lIns="0" tIns="0" rIns="0" bIns="0" rtlCol="0"/>
            <a:lstStyle/>
            <a:p>
              <a:endParaRPr/>
            </a:p>
          </p:txBody>
        </p:sp>
        <p:pic>
          <p:nvPicPr>
            <p:cNvPr id="12" name="object 12"/>
            <p:cNvPicPr/>
            <p:nvPr/>
          </p:nvPicPr>
          <p:blipFill>
            <a:blip r:embed="rId4" cstate="print"/>
            <a:stretch>
              <a:fillRect/>
            </a:stretch>
          </p:blipFill>
          <p:spPr>
            <a:xfrm>
              <a:off x="8729471" y="8458543"/>
              <a:ext cx="1082167" cy="1021080"/>
            </a:xfrm>
            <a:prstGeom prst="rect">
              <a:avLst/>
            </a:prstGeom>
          </p:spPr>
        </p:pic>
        <p:sp>
          <p:nvSpPr>
            <p:cNvPr id="13" name="object 13"/>
            <p:cNvSpPr/>
            <p:nvPr/>
          </p:nvSpPr>
          <p:spPr>
            <a:xfrm>
              <a:off x="8941054" y="8752713"/>
              <a:ext cx="657860" cy="553720"/>
            </a:xfrm>
            <a:custGeom>
              <a:avLst/>
              <a:gdLst/>
              <a:ahLst/>
              <a:cxnLst/>
              <a:rect l="l" t="t" r="r" b="b"/>
              <a:pathLst>
                <a:path w="657859" h="553720">
                  <a:moveTo>
                    <a:pt x="653034" y="142621"/>
                  </a:moveTo>
                  <a:lnTo>
                    <a:pt x="649097" y="138811"/>
                  </a:lnTo>
                  <a:lnTo>
                    <a:pt x="635762" y="138811"/>
                  </a:lnTo>
                  <a:lnTo>
                    <a:pt x="635762" y="155194"/>
                  </a:lnTo>
                  <a:lnTo>
                    <a:pt x="635762" y="187325"/>
                  </a:lnTo>
                  <a:lnTo>
                    <a:pt x="21463" y="187325"/>
                  </a:lnTo>
                  <a:lnTo>
                    <a:pt x="21463" y="155194"/>
                  </a:lnTo>
                  <a:lnTo>
                    <a:pt x="635762" y="155194"/>
                  </a:lnTo>
                  <a:lnTo>
                    <a:pt x="635762" y="138811"/>
                  </a:lnTo>
                  <a:lnTo>
                    <a:pt x="160147" y="138811"/>
                  </a:lnTo>
                  <a:lnTo>
                    <a:pt x="177673" y="98171"/>
                  </a:lnTo>
                  <a:lnTo>
                    <a:pt x="205105" y="64262"/>
                  </a:lnTo>
                  <a:lnTo>
                    <a:pt x="240538" y="38481"/>
                  </a:lnTo>
                  <a:lnTo>
                    <a:pt x="282321" y="21971"/>
                  </a:lnTo>
                  <a:lnTo>
                    <a:pt x="328676" y="16256"/>
                  </a:lnTo>
                  <a:lnTo>
                    <a:pt x="406400" y="16256"/>
                  </a:lnTo>
                  <a:lnTo>
                    <a:pt x="392557" y="10287"/>
                  </a:lnTo>
                  <a:lnTo>
                    <a:pt x="361188" y="2540"/>
                  </a:lnTo>
                  <a:lnTo>
                    <a:pt x="328676" y="0"/>
                  </a:lnTo>
                  <a:lnTo>
                    <a:pt x="265049" y="10287"/>
                  </a:lnTo>
                  <a:lnTo>
                    <a:pt x="208280" y="40005"/>
                  </a:lnTo>
                  <a:lnTo>
                    <a:pt x="166751" y="84328"/>
                  </a:lnTo>
                  <a:lnTo>
                    <a:pt x="142494" y="138811"/>
                  </a:lnTo>
                  <a:lnTo>
                    <a:pt x="8128" y="138811"/>
                  </a:lnTo>
                  <a:lnTo>
                    <a:pt x="4191" y="142621"/>
                  </a:lnTo>
                  <a:lnTo>
                    <a:pt x="4191" y="199898"/>
                  </a:lnTo>
                  <a:lnTo>
                    <a:pt x="8128" y="203708"/>
                  </a:lnTo>
                  <a:lnTo>
                    <a:pt x="649097" y="203708"/>
                  </a:lnTo>
                  <a:lnTo>
                    <a:pt x="653034" y="199898"/>
                  </a:lnTo>
                  <a:lnTo>
                    <a:pt x="653034" y="187325"/>
                  </a:lnTo>
                  <a:lnTo>
                    <a:pt x="652983" y="155194"/>
                  </a:lnTo>
                  <a:lnTo>
                    <a:pt x="653034" y="142621"/>
                  </a:lnTo>
                  <a:close/>
                </a:path>
                <a:path w="657859" h="553720">
                  <a:moveTo>
                    <a:pt x="657352" y="496912"/>
                  </a:moveTo>
                  <a:lnTo>
                    <a:pt x="653415" y="493229"/>
                  </a:lnTo>
                  <a:lnTo>
                    <a:pt x="614299" y="493229"/>
                  </a:lnTo>
                  <a:lnTo>
                    <a:pt x="614299" y="472401"/>
                  </a:lnTo>
                  <a:lnTo>
                    <a:pt x="610362" y="468718"/>
                  </a:lnTo>
                  <a:lnTo>
                    <a:pt x="46863" y="468718"/>
                  </a:lnTo>
                  <a:lnTo>
                    <a:pt x="43053" y="472401"/>
                  </a:lnTo>
                  <a:lnTo>
                    <a:pt x="43053" y="493229"/>
                  </a:lnTo>
                  <a:lnTo>
                    <a:pt x="3810" y="493229"/>
                  </a:lnTo>
                  <a:lnTo>
                    <a:pt x="0" y="496912"/>
                  </a:lnTo>
                  <a:lnTo>
                    <a:pt x="0" y="549490"/>
                  </a:lnTo>
                  <a:lnTo>
                    <a:pt x="3810" y="553173"/>
                  </a:lnTo>
                  <a:lnTo>
                    <a:pt x="653415" y="553173"/>
                  </a:lnTo>
                  <a:lnTo>
                    <a:pt x="657352" y="549490"/>
                  </a:lnTo>
                  <a:lnTo>
                    <a:pt x="657352" y="496912"/>
                  </a:lnTo>
                  <a:close/>
                </a:path>
              </a:pathLst>
            </a:custGeom>
            <a:solidFill>
              <a:srgbClr val="004F79"/>
            </a:solidFill>
          </p:spPr>
          <p:txBody>
            <a:bodyPr wrap="square" lIns="0" tIns="0" rIns="0" bIns="0" rtlCol="0"/>
            <a:lstStyle/>
            <a:p>
              <a:endParaRPr/>
            </a:p>
          </p:txBody>
        </p:sp>
        <p:pic>
          <p:nvPicPr>
            <p:cNvPr id="14" name="object 14"/>
            <p:cNvPicPr/>
            <p:nvPr/>
          </p:nvPicPr>
          <p:blipFill>
            <a:blip r:embed="rId5" cstate="print"/>
            <a:stretch>
              <a:fillRect/>
            </a:stretch>
          </p:blipFill>
          <p:spPr>
            <a:xfrm>
              <a:off x="9269729" y="8768969"/>
              <a:ext cx="186054" cy="122555"/>
            </a:xfrm>
            <a:prstGeom prst="rect">
              <a:avLst/>
            </a:prstGeom>
          </p:spPr>
        </p:pic>
        <p:sp>
          <p:nvSpPr>
            <p:cNvPr id="15" name="object 15"/>
            <p:cNvSpPr/>
            <p:nvPr/>
          </p:nvSpPr>
          <p:spPr>
            <a:xfrm>
              <a:off x="8994267" y="8978646"/>
              <a:ext cx="551180" cy="220979"/>
            </a:xfrm>
            <a:custGeom>
              <a:avLst/>
              <a:gdLst/>
              <a:ahLst/>
              <a:cxnLst/>
              <a:rect l="l" t="t" r="r" b="b"/>
              <a:pathLst>
                <a:path w="551179" h="220979">
                  <a:moveTo>
                    <a:pt x="49784" y="218655"/>
                  </a:moveTo>
                  <a:lnTo>
                    <a:pt x="45085" y="1778"/>
                  </a:lnTo>
                  <a:lnTo>
                    <a:pt x="43688" y="0"/>
                  </a:lnTo>
                  <a:lnTo>
                    <a:pt x="6350" y="0"/>
                  </a:lnTo>
                  <a:lnTo>
                    <a:pt x="4699" y="1778"/>
                  </a:lnTo>
                  <a:lnTo>
                    <a:pt x="0" y="218655"/>
                  </a:lnTo>
                  <a:lnTo>
                    <a:pt x="1651" y="220560"/>
                  </a:lnTo>
                  <a:lnTo>
                    <a:pt x="48260" y="220560"/>
                  </a:lnTo>
                  <a:lnTo>
                    <a:pt x="49784" y="218655"/>
                  </a:lnTo>
                  <a:close/>
                </a:path>
                <a:path w="551179" h="220979">
                  <a:moveTo>
                    <a:pt x="150241" y="218655"/>
                  </a:moveTo>
                  <a:lnTo>
                    <a:pt x="145542" y="1778"/>
                  </a:lnTo>
                  <a:lnTo>
                    <a:pt x="143637" y="0"/>
                  </a:lnTo>
                  <a:lnTo>
                    <a:pt x="106807" y="0"/>
                  </a:lnTo>
                  <a:lnTo>
                    <a:pt x="104775" y="1778"/>
                  </a:lnTo>
                  <a:lnTo>
                    <a:pt x="100076" y="218655"/>
                  </a:lnTo>
                  <a:lnTo>
                    <a:pt x="102108" y="220560"/>
                  </a:lnTo>
                  <a:lnTo>
                    <a:pt x="148336" y="220560"/>
                  </a:lnTo>
                  <a:lnTo>
                    <a:pt x="150241" y="218655"/>
                  </a:lnTo>
                  <a:close/>
                </a:path>
                <a:path w="551179" h="220979">
                  <a:moveTo>
                    <a:pt x="250190" y="218655"/>
                  </a:moveTo>
                  <a:lnTo>
                    <a:pt x="245491" y="1778"/>
                  </a:lnTo>
                  <a:lnTo>
                    <a:pt x="244094" y="0"/>
                  </a:lnTo>
                  <a:lnTo>
                    <a:pt x="206756" y="0"/>
                  </a:lnTo>
                  <a:lnTo>
                    <a:pt x="205105" y="1778"/>
                  </a:lnTo>
                  <a:lnTo>
                    <a:pt x="200025" y="218655"/>
                  </a:lnTo>
                  <a:lnTo>
                    <a:pt x="202057" y="220560"/>
                  </a:lnTo>
                  <a:lnTo>
                    <a:pt x="248793" y="220560"/>
                  </a:lnTo>
                  <a:lnTo>
                    <a:pt x="250190" y="218655"/>
                  </a:lnTo>
                  <a:close/>
                </a:path>
                <a:path w="551179" h="220979">
                  <a:moveTo>
                    <a:pt x="350774" y="218655"/>
                  </a:moveTo>
                  <a:lnTo>
                    <a:pt x="345694" y="1778"/>
                  </a:lnTo>
                  <a:lnTo>
                    <a:pt x="344043" y="0"/>
                  </a:lnTo>
                  <a:lnTo>
                    <a:pt x="306832" y="0"/>
                  </a:lnTo>
                  <a:lnTo>
                    <a:pt x="305308" y="1778"/>
                  </a:lnTo>
                  <a:lnTo>
                    <a:pt x="300609" y="218655"/>
                  </a:lnTo>
                  <a:lnTo>
                    <a:pt x="302133" y="220560"/>
                  </a:lnTo>
                  <a:lnTo>
                    <a:pt x="348742" y="220560"/>
                  </a:lnTo>
                  <a:lnTo>
                    <a:pt x="350774" y="218655"/>
                  </a:lnTo>
                  <a:close/>
                </a:path>
                <a:path w="551179" h="220979">
                  <a:moveTo>
                    <a:pt x="450850" y="218655"/>
                  </a:moveTo>
                  <a:lnTo>
                    <a:pt x="446151" y="1778"/>
                  </a:lnTo>
                  <a:lnTo>
                    <a:pt x="444119" y="0"/>
                  </a:lnTo>
                  <a:lnTo>
                    <a:pt x="407162" y="0"/>
                  </a:lnTo>
                  <a:lnTo>
                    <a:pt x="405257" y="1778"/>
                  </a:lnTo>
                  <a:lnTo>
                    <a:pt x="400558" y="218655"/>
                  </a:lnTo>
                  <a:lnTo>
                    <a:pt x="402463" y="220560"/>
                  </a:lnTo>
                  <a:lnTo>
                    <a:pt x="448818" y="220560"/>
                  </a:lnTo>
                  <a:lnTo>
                    <a:pt x="450850" y="218655"/>
                  </a:lnTo>
                  <a:close/>
                </a:path>
                <a:path w="551179" h="220979">
                  <a:moveTo>
                    <a:pt x="550799" y="218655"/>
                  </a:moveTo>
                  <a:lnTo>
                    <a:pt x="546100" y="1778"/>
                  </a:lnTo>
                  <a:lnTo>
                    <a:pt x="544449" y="0"/>
                  </a:lnTo>
                  <a:lnTo>
                    <a:pt x="507238" y="0"/>
                  </a:lnTo>
                  <a:lnTo>
                    <a:pt x="505714" y="1778"/>
                  </a:lnTo>
                  <a:lnTo>
                    <a:pt x="501015" y="218655"/>
                  </a:lnTo>
                  <a:lnTo>
                    <a:pt x="502666" y="220560"/>
                  </a:lnTo>
                  <a:lnTo>
                    <a:pt x="549148" y="220560"/>
                  </a:lnTo>
                  <a:lnTo>
                    <a:pt x="550799" y="218655"/>
                  </a:lnTo>
                  <a:close/>
                </a:path>
              </a:pathLst>
            </a:custGeom>
            <a:solidFill>
              <a:srgbClr val="00334E"/>
            </a:solidFill>
          </p:spPr>
          <p:txBody>
            <a:bodyPr wrap="square" lIns="0" tIns="0" rIns="0" bIns="0" rtlCol="0"/>
            <a:lstStyle/>
            <a:p>
              <a:endParaRPr/>
            </a:p>
          </p:txBody>
        </p:sp>
        <p:pic>
          <p:nvPicPr>
            <p:cNvPr id="16" name="object 16"/>
            <p:cNvPicPr/>
            <p:nvPr/>
          </p:nvPicPr>
          <p:blipFill>
            <a:blip r:embed="rId6" cstate="print"/>
            <a:stretch>
              <a:fillRect/>
            </a:stretch>
          </p:blipFill>
          <p:spPr>
            <a:xfrm>
              <a:off x="9259061" y="8600313"/>
              <a:ext cx="144780" cy="136271"/>
            </a:xfrm>
            <a:prstGeom prst="rect">
              <a:avLst/>
            </a:prstGeom>
          </p:spPr>
        </p:pic>
        <p:pic>
          <p:nvPicPr>
            <p:cNvPr id="17" name="object 17"/>
            <p:cNvPicPr/>
            <p:nvPr/>
          </p:nvPicPr>
          <p:blipFill>
            <a:blip r:embed="rId7" cstate="print"/>
            <a:stretch>
              <a:fillRect/>
            </a:stretch>
          </p:blipFill>
          <p:spPr>
            <a:xfrm>
              <a:off x="7308087" y="8458543"/>
              <a:ext cx="1082167" cy="1021080"/>
            </a:xfrm>
            <a:prstGeom prst="rect">
              <a:avLst/>
            </a:prstGeom>
          </p:spPr>
        </p:pic>
        <p:sp>
          <p:nvSpPr>
            <p:cNvPr id="18" name="object 18"/>
            <p:cNvSpPr/>
            <p:nvPr/>
          </p:nvSpPr>
          <p:spPr>
            <a:xfrm>
              <a:off x="7598791" y="8774049"/>
              <a:ext cx="499109" cy="446405"/>
            </a:xfrm>
            <a:custGeom>
              <a:avLst/>
              <a:gdLst/>
              <a:ahLst/>
              <a:cxnLst/>
              <a:rect l="l" t="t" r="r" b="b"/>
              <a:pathLst>
                <a:path w="499109" h="446404">
                  <a:moveTo>
                    <a:pt x="50165" y="331685"/>
                  </a:moveTo>
                  <a:lnTo>
                    <a:pt x="16637" y="234696"/>
                  </a:lnTo>
                  <a:lnTo>
                    <a:pt x="11049" y="235839"/>
                  </a:lnTo>
                  <a:lnTo>
                    <a:pt x="5588" y="236601"/>
                  </a:lnTo>
                  <a:lnTo>
                    <a:pt x="0" y="236855"/>
                  </a:lnTo>
                  <a:lnTo>
                    <a:pt x="34544" y="338035"/>
                  </a:lnTo>
                  <a:lnTo>
                    <a:pt x="39624" y="335622"/>
                  </a:lnTo>
                  <a:lnTo>
                    <a:pt x="44831" y="333463"/>
                  </a:lnTo>
                  <a:lnTo>
                    <a:pt x="50165" y="331685"/>
                  </a:lnTo>
                  <a:close/>
                </a:path>
                <a:path w="499109" h="446404">
                  <a:moveTo>
                    <a:pt x="155956" y="13970"/>
                  </a:moveTo>
                  <a:lnTo>
                    <a:pt x="152908" y="9652"/>
                  </a:lnTo>
                  <a:lnTo>
                    <a:pt x="150241" y="5080"/>
                  </a:lnTo>
                  <a:lnTo>
                    <a:pt x="147955" y="0"/>
                  </a:lnTo>
                  <a:lnTo>
                    <a:pt x="68961" y="54229"/>
                  </a:lnTo>
                  <a:lnTo>
                    <a:pt x="73025" y="57785"/>
                  </a:lnTo>
                  <a:lnTo>
                    <a:pt x="76835" y="61722"/>
                  </a:lnTo>
                  <a:lnTo>
                    <a:pt x="80264" y="66040"/>
                  </a:lnTo>
                  <a:lnTo>
                    <a:pt x="155956" y="13970"/>
                  </a:lnTo>
                  <a:close/>
                </a:path>
                <a:path w="499109" h="446404">
                  <a:moveTo>
                    <a:pt x="300101" y="441071"/>
                  </a:moveTo>
                  <a:lnTo>
                    <a:pt x="299491" y="441071"/>
                  </a:lnTo>
                  <a:lnTo>
                    <a:pt x="299491" y="435991"/>
                  </a:lnTo>
                  <a:lnTo>
                    <a:pt x="299339" y="435991"/>
                  </a:lnTo>
                  <a:lnTo>
                    <a:pt x="299339" y="430911"/>
                  </a:lnTo>
                  <a:lnTo>
                    <a:pt x="199771" y="430911"/>
                  </a:lnTo>
                  <a:lnTo>
                    <a:pt x="199771" y="435991"/>
                  </a:lnTo>
                  <a:lnTo>
                    <a:pt x="199605" y="435991"/>
                  </a:lnTo>
                  <a:lnTo>
                    <a:pt x="199605" y="441071"/>
                  </a:lnTo>
                  <a:lnTo>
                    <a:pt x="198996" y="441071"/>
                  </a:lnTo>
                  <a:lnTo>
                    <a:pt x="198996" y="446151"/>
                  </a:lnTo>
                  <a:lnTo>
                    <a:pt x="300101" y="446151"/>
                  </a:lnTo>
                  <a:lnTo>
                    <a:pt x="300101" y="441071"/>
                  </a:lnTo>
                  <a:close/>
                </a:path>
                <a:path w="499109" h="446404">
                  <a:moveTo>
                    <a:pt x="430149" y="54229"/>
                  </a:moveTo>
                  <a:lnTo>
                    <a:pt x="351155" y="0"/>
                  </a:lnTo>
                  <a:lnTo>
                    <a:pt x="348869" y="5080"/>
                  </a:lnTo>
                  <a:lnTo>
                    <a:pt x="346202" y="9652"/>
                  </a:lnTo>
                  <a:lnTo>
                    <a:pt x="343027" y="13970"/>
                  </a:lnTo>
                  <a:lnTo>
                    <a:pt x="418846" y="66040"/>
                  </a:lnTo>
                  <a:lnTo>
                    <a:pt x="422275" y="61722"/>
                  </a:lnTo>
                  <a:lnTo>
                    <a:pt x="425958" y="57785"/>
                  </a:lnTo>
                  <a:lnTo>
                    <a:pt x="430149" y="54229"/>
                  </a:lnTo>
                  <a:close/>
                </a:path>
                <a:path w="499109" h="446404">
                  <a:moveTo>
                    <a:pt x="499110" y="236855"/>
                  </a:moveTo>
                  <a:lnTo>
                    <a:pt x="493395" y="236601"/>
                  </a:lnTo>
                  <a:lnTo>
                    <a:pt x="488061" y="235839"/>
                  </a:lnTo>
                  <a:lnTo>
                    <a:pt x="482346" y="234696"/>
                  </a:lnTo>
                  <a:lnTo>
                    <a:pt x="448818" y="331685"/>
                  </a:lnTo>
                  <a:lnTo>
                    <a:pt x="454279" y="333463"/>
                  </a:lnTo>
                  <a:lnTo>
                    <a:pt x="459486" y="335622"/>
                  </a:lnTo>
                  <a:lnTo>
                    <a:pt x="464439" y="338035"/>
                  </a:lnTo>
                  <a:lnTo>
                    <a:pt x="499110" y="236855"/>
                  </a:lnTo>
                  <a:close/>
                </a:path>
              </a:pathLst>
            </a:custGeom>
            <a:solidFill>
              <a:srgbClr val="004F79"/>
            </a:solidFill>
          </p:spPr>
          <p:txBody>
            <a:bodyPr wrap="square" lIns="0" tIns="0" rIns="0" bIns="0" rtlCol="0"/>
            <a:lstStyle/>
            <a:p>
              <a:endParaRPr/>
            </a:p>
          </p:txBody>
        </p:sp>
        <p:sp>
          <p:nvSpPr>
            <p:cNvPr id="19" name="object 19"/>
            <p:cNvSpPr/>
            <p:nvPr/>
          </p:nvSpPr>
          <p:spPr>
            <a:xfrm>
              <a:off x="7495413" y="8639937"/>
              <a:ext cx="706120" cy="657225"/>
            </a:xfrm>
            <a:custGeom>
              <a:avLst/>
              <a:gdLst/>
              <a:ahLst/>
              <a:cxnLst/>
              <a:rect l="l" t="t" r="r" b="b"/>
              <a:pathLst>
                <a:path w="706120" h="657225">
                  <a:moveTo>
                    <a:pt x="190881" y="266319"/>
                  </a:moveTo>
                  <a:lnTo>
                    <a:pt x="183388" y="231140"/>
                  </a:lnTo>
                  <a:lnTo>
                    <a:pt x="162941" y="202565"/>
                  </a:lnTo>
                  <a:lnTo>
                    <a:pt x="132715" y="183261"/>
                  </a:lnTo>
                  <a:lnTo>
                    <a:pt x="95377" y="176276"/>
                  </a:lnTo>
                  <a:lnTo>
                    <a:pt x="58420" y="183261"/>
                  </a:lnTo>
                  <a:lnTo>
                    <a:pt x="28067" y="202565"/>
                  </a:lnTo>
                  <a:lnTo>
                    <a:pt x="7493" y="231140"/>
                  </a:lnTo>
                  <a:lnTo>
                    <a:pt x="0" y="266319"/>
                  </a:lnTo>
                  <a:lnTo>
                    <a:pt x="7493" y="301371"/>
                  </a:lnTo>
                  <a:lnTo>
                    <a:pt x="28067" y="330073"/>
                  </a:lnTo>
                  <a:lnTo>
                    <a:pt x="58420" y="349250"/>
                  </a:lnTo>
                  <a:lnTo>
                    <a:pt x="95377" y="356362"/>
                  </a:lnTo>
                  <a:lnTo>
                    <a:pt x="132715" y="349250"/>
                  </a:lnTo>
                  <a:lnTo>
                    <a:pt x="162941" y="330073"/>
                  </a:lnTo>
                  <a:lnTo>
                    <a:pt x="183388" y="301371"/>
                  </a:lnTo>
                  <a:lnTo>
                    <a:pt x="190881" y="266319"/>
                  </a:lnTo>
                  <a:close/>
                </a:path>
                <a:path w="706120" h="657225">
                  <a:moveTo>
                    <a:pt x="286385" y="566381"/>
                  </a:moveTo>
                  <a:lnTo>
                    <a:pt x="278892" y="531393"/>
                  </a:lnTo>
                  <a:lnTo>
                    <a:pt x="258445" y="502716"/>
                  </a:lnTo>
                  <a:lnTo>
                    <a:pt x="228092" y="483336"/>
                  </a:lnTo>
                  <a:lnTo>
                    <a:pt x="190881" y="476211"/>
                  </a:lnTo>
                  <a:lnTo>
                    <a:pt x="153797" y="483336"/>
                  </a:lnTo>
                  <a:lnTo>
                    <a:pt x="123444" y="502716"/>
                  </a:lnTo>
                  <a:lnTo>
                    <a:pt x="102997" y="531393"/>
                  </a:lnTo>
                  <a:lnTo>
                    <a:pt x="95377" y="566381"/>
                  </a:lnTo>
                  <a:lnTo>
                    <a:pt x="102997" y="601560"/>
                  </a:lnTo>
                  <a:lnTo>
                    <a:pt x="123444" y="630301"/>
                  </a:lnTo>
                  <a:lnTo>
                    <a:pt x="153797" y="649693"/>
                  </a:lnTo>
                  <a:lnTo>
                    <a:pt x="190881" y="656805"/>
                  </a:lnTo>
                  <a:lnTo>
                    <a:pt x="228092" y="649693"/>
                  </a:lnTo>
                  <a:lnTo>
                    <a:pt x="258445" y="630301"/>
                  </a:lnTo>
                  <a:lnTo>
                    <a:pt x="278892" y="601560"/>
                  </a:lnTo>
                  <a:lnTo>
                    <a:pt x="286385" y="566381"/>
                  </a:lnTo>
                  <a:close/>
                </a:path>
                <a:path w="706120" h="657225">
                  <a:moveTo>
                    <a:pt x="448310" y="90424"/>
                  </a:moveTo>
                  <a:lnTo>
                    <a:pt x="440817" y="55245"/>
                  </a:lnTo>
                  <a:lnTo>
                    <a:pt x="420497" y="26416"/>
                  </a:lnTo>
                  <a:lnTo>
                    <a:pt x="390144" y="7112"/>
                  </a:lnTo>
                  <a:lnTo>
                    <a:pt x="352933" y="0"/>
                  </a:lnTo>
                  <a:lnTo>
                    <a:pt x="315722" y="7112"/>
                  </a:lnTo>
                  <a:lnTo>
                    <a:pt x="285369" y="26416"/>
                  </a:lnTo>
                  <a:lnTo>
                    <a:pt x="264922" y="55245"/>
                  </a:lnTo>
                  <a:lnTo>
                    <a:pt x="257429" y="90424"/>
                  </a:lnTo>
                  <a:lnTo>
                    <a:pt x="264922" y="125349"/>
                  </a:lnTo>
                  <a:lnTo>
                    <a:pt x="285369" y="154051"/>
                  </a:lnTo>
                  <a:lnTo>
                    <a:pt x="315722" y="173482"/>
                  </a:lnTo>
                  <a:lnTo>
                    <a:pt x="352933" y="180594"/>
                  </a:lnTo>
                  <a:lnTo>
                    <a:pt x="390144" y="173482"/>
                  </a:lnTo>
                  <a:lnTo>
                    <a:pt x="420497" y="154051"/>
                  </a:lnTo>
                  <a:lnTo>
                    <a:pt x="440817" y="125349"/>
                  </a:lnTo>
                  <a:lnTo>
                    <a:pt x="448310" y="90424"/>
                  </a:lnTo>
                  <a:close/>
                </a:path>
                <a:path w="706120" h="657225">
                  <a:moveTo>
                    <a:pt x="610362" y="566381"/>
                  </a:moveTo>
                  <a:lnTo>
                    <a:pt x="602869" y="531393"/>
                  </a:lnTo>
                  <a:lnTo>
                    <a:pt x="582422" y="502716"/>
                  </a:lnTo>
                  <a:lnTo>
                    <a:pt x="552069" y="483336"/>
                  </a:lnTo>
                  <a:lnTo>
                    <a:pt x="514985" y="476211"/>
                  </a:lnTo>
                  <a:lnTo>
                    <a:pt x="477774" y="483336"/>
                  </a:lnTo>
                  <a:lnTo>
                    <a:pt x="447294" y="502716"/>
                  </a:lnTo>
                  <a:lnTo>
                    <a:pt x="426847" y="531393"/>
                  </a:lnTo>
                  <a:lnTo>
                    <a:pt x="419354" y="566381"/>
                  </a:lnTo>
                  <a:lnTo>
                    <a:pt x="426847" y="601560"/>
                  </a:lnTo>
                  <a:lnTo>
                    <a:pt x="447294" y="630301"/>
                  </a:lnTo>
                  <a:lnTo>
                    <a:pt x="477774" y="649693"/>
                  </a:lnTo>
                  <a:lnTo>
                    <a:pt x="514985" y="656805"/>
                  </a:lnTo>
                  <a:lnTo>
                    <a:pt x="552069" y="649693"/>
                  </a:lnTo>
                  <a:lnTo>
                    <a:pt x="582422" y="630301"/>
                  </a:lnTo>
                  <a:lnTo>
                    <a:pt x="602869" y="601560"/>
                  </a:lnTo>
                  <a:lnTo>
                    <a:pt x="610362" y="566381"/>
                  </a:lnTo>
                  <a:close/>
                </a:path>
                <a:path w="706120" h="657225">
                  <a:moveTo>
                    <a:pt x="705866" y="266319"/>
                  </a:moveTo>
                  <a:lnTo>
                    <a:pt x="698246" y="231140"/>
                  </a:lnTo>
                  <a:lnTo>
                    <a:pt x="677799" y="202565"/>
                  </a:lnTo>
                  <a:lnTo>
                    <a:pt x="647446" y="183261"/>
                  </a:lnTo>
                  <a:lnTo>
                    <a:pt x="610362" y="176276"/>
                  </a:lnTo>
                  <a:lnTo>
                    <a:pt x="573151" y="183261"/>
                  </a:lnTo>
                  <a:lnTo>
                    <a:pt x="542798" y="202565"/>
                  </a:lnTo>
                  <a:lnTo>
                    <a:pt x="522478" y="231140"/>
                  </a:lnTo>
                  <a:lnTo>
                    <a:pt x="514985" y="266319"/>
                  </a:lnTo>
                  <a:lnTo>
                    <a:pt x="522478" y="301371"/>
                  </a:lnTo>
                  <a:lnTo>
                    <a:pt x="542798" y="330073"/>
                  </a:lnTo>
                  <a:lnTo>
                    <a:pt x="573151" y="349250"/>
                  </a:lnTo>
                  <a:lnTo>
                    <a:pt x="610362" y="356362"/>
                  </a:lnTo>
                  <a:lnTo>
                    <a:pt x="647446" y="349250"/>
                  </a:lnTo>
                  <a:lnTo>
                    <a:pt x="677799" y="330073"/>
                  </a:lnTo>
                  <a:lnTo>
                    <a:pt x="698246" y="301371"/>
                  </a:lnTo>
                  <a:lnTo>
                    <a:pt x="705866" y="266319"/>
                  </a:lnTo>
                  <a:close/>
                </a:path>
              </a:pathLst>
            </a:custGeom>
            <a:solidFill>
              <a:srgbClr val="00334E"/>
            </a:solidFill>
          </p:spPr>
          <p:txBody>
            <a:bodyPr wrap="square" lIns="0" tIns="0" rIns="0" bIns="0" rtlCol="0"/>
            <a:lstStyle/>
            <a:p>
              <a:endParaRPr/>
            </a:p>
          </p:txBody>
        </p:sp>
        <p:pic>
          <p:nvPicPr>
            <p:cNvPr id="20" name="object 20"/>
            <p:cNvPicPr/>
            <p:nvPr/>
          </p:nvPicPr>
          <p:blipFill>
            <a:blip r:embed="rId8" cstate="print"/>
            <a:stretch>
              <a:fillRect/>
            </a:stretch>
          </p:blipFill>
          <p:spPr>
            <a:xfrm>
              <a:off x="5902832" y="8458543"/>
              <a:ext cx="1080554" cy="1021080"/>
            </a:xfrm>
            <a:prstGeom prst="rect">
              <a:avLst/>
            </a:prstGeom>
          </p:spPr>
        </p:pic>
        <p:sp>
          <p:nvSpPr>
            <p:cNvPr id="21" name="object 21"/>
            <p:cNvSpPr/>
            <p:nvPr/>
          </p:nvSpPr>
          <p:spPr>
            <a:xfrm>
              <a:off x="6323838" y="9078811"/>
              <a:ext cx="474345" cy="228600"/>
            </a:xfrm>
            <a:custGeom>
              <a:avLst/>
              <a:gdLst/>
              <a:ahLst/>
              <a:cxnLst/>
              <a:rect l="l" t="t" r="r" b="b"/>
              <a:pathLst>
                <a:path w="474345" h="228600">
                  <a:moveTo>
                    <a:pt x="264782" y="128651"/>
                  </a:moveTo>
                  <a:lnTo>
                    <a:pt x="264033" y="125730"/>
                  </a:lnTo>
                  <a:lnTo>
                    <a:pt x="260858" y="119380"/>
                  </a:lnTo>
                  <a:lnTo>
                    <a:pt x="259207" y="116459"/>
                  </a:lnTo>
                  <a:lnTo>
                    <a:pt x="256540" y="114300"/>
                  </a:lnTo>
                  <a:lnTo>
                    <a:pt x="253860" y="111633"/>
                  </a:lnTo>
                  <a:lnTo>
                    <a:pt x="249161" y="109093"/>
                  </a:lnTo>
                  <a:lnTo>
                    <a:pt x="242443" y="106426"/>
                  </a:lnTo>
                  <a:lnTo>
                    <a:pt x="230759" y="101219"/>
                  </a:lnTo>
                  <a:lnTo>
                    <a:pt x="224917" y="96393"/>
                  </a:lnTo>
                  <a:lnTo>
                    <a:pt x="224917" y="88646"/>
                  </a:lnTo>
                  <a:lnTo>
                    <a:pt x="226187" y="86106"/>
                  </a:lnTo>
                  <a:lnTo>
                    <a:pt x="228092" y="84201"/>
                  </a:lnTo>
                  <a:lnTo>
                    <a:pt x="230505" y="82423"/>
                  </a:lnTo>
                  <a:lnTo>
                    <a:pt x="233159" y="81280"/>
                  </a:lnTo>
                  <a:lnTo>
                    <a:pt x="243205" y="81280"/>
                  </a:lnTo>
                  <a:lnTo>
                    <a:pt x="249555" y="83439"/>
                  </a:lnTo>
                  <a:lnTo>
                    <a:pt x="255778" y="87249"/>
                  </a:lnTo>
                  <a:lnTo>
                    <a:pt x="258064" y="81280"/>
                  </a:lnTo>
                  <a:lnTo>
                    <a:pt x="260858" y="74168"/>
                  </a:lnTo>
                  <a:lnTo>
                    <a:pt x="256908" y="71628"/>
                  </a:lnTo>
                  <a:lnTo>
                    <a:pt x="251079" y="69723"/>
                  </a:lnTo>
                  <a:lnTo>
                    <a:pt x="242811" y="69088"/>
                  </a:lnTo>
                  <a:lnTo>
                    <a:pt x="242811" y="59436"/>
                  </a:lnTo>
                  <a:lnTo>
                    <a:pt x="228460" y="59436"/>
                  </a:lnTo>
                  <a:lnTo>
                    <a:pt x="228460" y="69723"/>
                  </a:lnTo>
                  <a:lnTo>
                    <a:pt x="222250" y="70866"/>
                  </a:lnTo>
                  <a:lnTo>
                    <a:pt x="217551" y="73787"/>
                  </a:lnTo>
                  <a:lnTo>
                    <a:pt x="213982" y="77978"/>
                  </a:lnTo>
                  <a:lnTo>
                    <a:pt x="210185" y="81661"/>
                  </a:lnTo>
                  <a:lnTo>
                    <a:pt x="208534" y="86106"/>
                  </a:lnTo>
                  <a:lnTo>
                    <a:pt x="208534" y="94996"/>
                  </a:lnTo>
                  <a:lnTo>
                    <a:pt x="208915" y="98298"/>
                  </a:lnTo>
                  <a:lnTo>
                    <a:pt x="210566" y="101219"/>
                  </a:lnTo>
                  <a:lnTo>
                    <a:pt x="211582" y="103886"/>
                  </a:lnTo>
                  <a:lnTo>
                    <a:pt x="237490" y="119761"/>
                  </a:lnTo>
                  <a:lnTo>
                    <a:pt x="242189" y="122809"/>
                  </a:lnTo>
                  <a:lnTo>
                    <a:pt x="244475" y="125349"/>
                  </a:lnTo>
                  <a:lnTo>
                    <a:pt x="247142" y="127635"/>
                  </a:lnTo>
                  <a:lnTo>
                    <a:pt x="248412" y="130556"/>
                  </a:lnTo>
                  <a:lnTo>
                    <a:pt x="248412" y="139827"/>
                  </a:lnTo>
                  <a:lnTo>
                    <a:pt x="243205" y="142748"/>
                  </a:lnTo>
                  <a:lnTo>
                    <a:pt x="227203" y="142748"/>
                  </a:lnTo>
                  <a:lnTo>
                    <a:pt x="220980" y="140970"/>
                  </a:lnTo>
                  <a:lnTo>
                    <a:pt x="214503" y="136525"/>
                  </a:lnTo>
                  <a:lnTo>
                    <a:pt x="208153" y="150241"/>
                  </a:lnTo>
                  <a:lnTo>
                    <a:pt x="214503" y="153543"/>
                  </a:lnTo>
                  <a:lnTo>
                    <a:pt x="221488" y="155321"/>
                  </a:lnTo>
                  <a:lnTo>
                    <a:pt x="228460" y="156083"/>
                  </a:lnTo>
                  <a:lnTo>
                    <a:pt x="228460" y="168402"/>
                  </a:lnTo>
                  <a:lnTo>
                    <a:pt x="242811" y="168402"/>
                  </a:lnTo>
                  <a:lnTo>
                    <a:pt x="242811" y="155067"/>
                  </a:lnTo>
                  <a:lnTo>
                    <a:pt x="249936" y="153543"/>
                  </a:lnTo>
                  <a:lnTo>
                    <a:pt x="255384" y="150495"/>
                  </a:lnTo>
                  <a:lnTo>
                    <a:pt x="259207" y="146812"/>
                  </a:lnTo>
                  <a:lnTo>
                    <a:pt x="262763" y="142748"/>
                  </a:lnTo>
                  <a:lnTo>
                    <a:pt x="264782" y="137922"/>
                  </a:lnTo>
                  <a:lnTo>
                    <a:pt x="264782" y="128651"/>
                  </a:lnTo>
                  <a:close/>
                </a:path>
                <a:path w="474345" h="228600">
                  <a:moveTo>
                    <a:pt x="473837" y="3302"/>
                  </a:moveTo>
                  <a:lnTo>
                    <a:pt x="469900" y="0"/>
                  </a:lnTo>
                  <a:lnTo>
                    <a:pt x="456438" y="0"/>
                  </a:lnTo>
                  <a:lnTo>
                    <a:pt x="456438" y="16510"/>
                  </a:lnTo>
                  <a:lnTo>
                    <a:pt x="456438" y="212090"/>
                  </a:lnTo>
                  <a:lnTo>
                    <a:pt x="17399" y="212090"/>
                  </a:lnTo>
                  <a:lnTo>
                    <a:pt x="17399" y="16510"/>
                  </a:lnTo>
                  <a:lnTo>
                    <a:pt x="456438" y="16510"/>
                  </a:lnTo>
                  <a:lnTo>
                    <a:pt x="456438" y="0"/>
                  </a:lnTo>
                  <a:lnTo>
                    <a:pt x="3937" y="0"/>
                  </a:lnTo>
                  <a:lnTo>
                    <a:pt x="0" y="3302"/>
                  </a:lnTo>
                  <a:lnTo>
                    <a:pt x="0" y="224917"/>
                  </a:lnTo>
                  <a:lnTo>
                    <a:pt x="3937" y="228600"/>
                  </a:lnTo>
                  <a:lnTo>
                    <a:pt x="469900" y="228600"/>
                  </a:lnTo>
                  <a:lnTo>
                    <a:pt x="473837" y="224917"/>
                  </a:lnTo>
                  <a:lnTo>
                    <a:pt x="473837" y="212090"/>
                  </a:lnTo>
                  <a:lnTo>
                    <a:pt x="473798" y="16510"/>
                  </a:lnTo>
                  <a:lnTo>
                    <a:pt x="473837" y="3302"/>
                  </a:lnTo>
                  <a:close/>
                </a:path>
              </a:pathLst>
            </a:custGeom>
            <a:solidFill>
              <a:srgbClr val="004F79"/>
            </a:solidFill>
          </p:spPr>
          <p:txBody>
            <a:bodyPr wrap="square" lIns="0" tIns="0" rIns="0" bIns="0" rtlCol="0"/>
            <a:lstStyle/>
            <a:p>
              <a:endParaRPr/>
            </a:p>
          </p:txBody>
        </p:sp>
        <p:pic>
          <p:nvPicPr>
            <p:cNvPr id="22" name="object 22"/>
            <p:cNvPicPr/>
            <p:nvPr/>
          </p:nvPicPr>
          <p:blipFill>
            <a:blip r:embed="rId9" cstate="print"/>
            <a:stretch>
              <a:fillRect/>
            </a:stretch>
          </p:blipFill>
          <p:spPr>
            <a:xfrm>
              <a:off x="6085966" y="8949182"/>
              <a:ext cx="230886" cy="254507"/>
            </a:xfrm>
            <a:prstGeom prst="rect">
              <a:avLst/>
            </a:prstGeom>
          </p:spPr>
        </p:pic>
        <p:pic>
          <p:nvPicPr>
            <p:cNvPr id="23" name="object 23"/>
            <p:cNvPicPr/>
            <p:nvPr/>
          </p:nvPicPr>
          <p:blipFill>
            <a:blip r:embed="rId10" cstate="print"/>
            <a:stretch>
              <a:fillRect/>
            </a:stretch>
          </p:blipFill>
          <p:spPr>
            <a:xfrm>
              <a:off x="6481444" y="8801100"/>
              <a:ext cx="229870" cy="252056"/>
            </a:xfrm>
            <a:prstGeom prst="rect">
              <a:avLst/>
            </a:prstGeom>
          </p:spPr>
        </p:pic>
        <p:sp>
          <p:nvSpPr>
            <p:cNvPr id="24" name="object 24"/>
            <p:cNvSpPr/>
            <p:nvPr/>
          </p:nvSpPr>
          <p:spPr>
            <a:xfrm>
              <a:off x="6101461" y="8644890"/>
              <a:ext cx="659130" cy="626110"/>
            </a:xfrm>
            <a:custGeom>
              <a:avLst/>
              <a:gdLst/>
              <a:ahLst/>
              <a:cxnLst/>
              <a:rect l="l" t="t" r="r" b="b"/>
              <a:pathLst>
                <a:path w="659129" h="626109">
                  <a:moveTo>
                    <a:pt x="319024" y="94107"/>
                  </a:moveTo>
                  <a:lnTo>
                    <a:pt x="296799" y="64008"/>
                  </a:lnTo>
                  <a:lnTo>
                    <a:pt x="298831" y="35179"/>
                  </a:lnTo>
                  <a:lnTo>
                    <a:pt x="284099" y="23876"/>
                  </a:lnTo>
                  <a:lnTo>
                    <a:pt x="272923" y="17018"/>
                  </a:lnTo>
                  <a:lnTo>
                    <a:pt x="149860" y="17018"/>
                  </a:lnTo>
                  <a:lnTo>
                    <a:pt x="125222" y="0"/>
                  </a:lnTo>
                  <a:lnTo>
                    <a:pt x="81534" y="20066"/>
                  </a:lnTo>
                  <a:lnTo>
                    <a:pt x="58547" y="36957"/>
                  </a:lnTo>
                  <a:lnTo>
                    <a:pt x="62484" y="65786"/>
                  </a:lnTo>
                  <a:lnTo>
                    <a:pt x="52959" y="77089"/>
                  </a:lnTo>
                  <a:lnTo>
                    <a:pt x="44704" y="89027"/>
                  </a:lnTo>
                  <a:lnTo>
                    <a:pt x="37719" y="101473"/>
                  </a:lnTo>
                  <a:lnTo>
                    <a:pt x="32258" y="114300"/>
                  </a:lnTo>
                  <a:lnTo>
                    <a:pt x="4826" y="126111"/>
                  </a:lnTo>
                  <a:lnTo>
                    <a:pt x="1270" y="144018"/>
                  </a:lnTo>
                  <a:lnTo>
                    <a:pt x="0" y="162306"/>
                  </a:lnTo>
                  <a:lnTo>
                    <a:pt x="1016" y="180975"/>
                  </a:lnTo>
                  <a:lnTo>
                    <a:pt x="4064" y="200025"/>
                  </a:lnTo>
                  <a:lnTo>
                    <a:pt x="31496" y="210820"/>
                  </a:lnTo>
                  <a:lnTo>
                    <a:pt x="34163" y="217932"/>
                  </a:lnTo>
                  <a:lnTo>
                    <a:pt x="53467" y="251333"/>
                  </a:lnTo>
                  <a:lnTo>
                    <a:pt x="62865" y="262509"/>
                  </a:lnTo>
                  <a:lnTo>
                    <a:pt x="58928" y="291084"/>
                  </a:lnTo>
                  <a:lnTo>
                    <a:pt x="74168" y="302895"/>
                  </a:lnTo>
                  <a:lnTo>
                    <a:pt x="90170" y="312801"/>
                  </a:lnTo>
                  <a:lnTo>
                    <a:pt x="106807" y="321183"/>
                  </a:lnTo>
                  <a:lnTo>
                    <a:pt x="123952" y="328041"/>
                  </a:lnTo>
                  <a:lnTo>
                    <a:pt x="147955" y="310642"/>
                  </a:lnTo>
                  <a:lnTo>
                    <a:pt x="163830" y="313309"/>
                  </a:lnTo>
                  <a:lnTo>
                    <a:pt x="179959" y="314325"/>
                  </a:lnTo>
                  <a:lnTo>
                    <a:pt x="196342" y="313436"/>
                  </a:lnTo>
                  <a:lnTo>
                    <a:pt x="212979" y="311023"/>
                  </a:lnTo>
                  <a:lnTo>
                    <a:pt x="237236" y="328041"/>
                  </a:lnTo>
                  <a:lnTo>
                    <a:pt x="275209" y="311023"/>
                  </a:lnTo>
                  <a:lnTo>
                    <a:pt x="301498" y="292100"/>
                  </a:lnTo>
                  <a:lnTo>
                    <a:pt x="297688" y="263652"/>
                  </a:lnTo>
                  <a:lnTo>
                    <a:pt x="308102" y="251333"/>
                  </a:lnTo>
                  <a:lnTo>
                    <a:pt x="316865" y="238125"/>
                  </a:lnTo>
                  <a:lnTo>
                    <a:pt x="318897" y="234188"/>
                  </a:lnTo>
                  <a:lnTo>
                    <a:pt x="180848" y="234188"/>
                  </a:lnTo>
                  <a:lnTo>
                    <a:pt x="153035" y="229108"/>
                  </a:lnTo>
                  <a:lnTo>
                    <a:pt x="129159" y="214503"/>
                  </a:lnTo>
                  <a:lnTo>
                    <a:pt x="112395" y="191770"/>
                  </a:lnTo>
                  <a:lnTo>
                    <a:pt x="106299" y="164338"/>
                  </a:lnTo>
                  <a:lnTo>
                    <a:pt x="111379" y="138049"/>
                  </a:lnTo>
                  <a:lnTo>
                    <a:pt x="150622" y="99822"/>
                  </a:lnTo>
                  <a:lnTo>
                    <a:pt x="179197" y="94107"/>
                  </a:lnTo>
                  <a:lnTo>
                    <a:pt x="319024" y="94107"/>
                  </a:lnTo>
                  <a:close/>
                </a:path>
                <a:path w="659129" h="626109">
                  <a:moveTo>
                    <a:pt x="433959" y="467829"/>
                  </a:moveTo>
                  <a:lnTo>
                    <a:pt x="433578" y="467067"/>
                  </a:lnTo>
                  <a:lnTo>
                    <a:pt x="284861" y="467067"/>
                  </a:lnTo>
                  <a:lnTo>
                    <a:pt x="284480" y="467448"/>
                  </a:lnTo>
                  <a:lnTo>
                    <a:pt x="284861" y="467829"/>
                  </a:lnTo>
                  <a:lnTo>
                    <a:pt x="285623" y="471893"/>
                  </a:lnTo>
                  <a:lnTo>
                    <a:pt x="285623" y="473671"/>
                  </a:lnTo>
                  <a:lnTo>
                    <a:pt x="284099" y="480999"/>
                  </a:lnTo>
                  <a:lnTo>
                    <a:pt x="279908" y="486968"/>
                  </a:lnTo>
                  <a:lnTo>
                    <a:pt x="273558" y="490994"/>
                  </a:lnTo>
                  <a:lnTo>
                    <a:pt x="265557" y="492467"/>
                  </a:lnTo>
                  <a:lnTo>
                    <a:pt x="263271" y="492467"/>
                  </a:lnTo>
                  <a:lnTo>
                    <a:pt x="260858" y="492213"/>
                  </a:lnTo>
                  <a:lnTo>
                    <a:pt x="258826" y="491451"/>
                  </a:lnTo>
                  <a:lnTo>
                    <a:pt x="258445" y="491070"/>
                  </a:lnTo>
                  <a:lnTo>
                    <a:pt x="257683" y="491451"/>
                  </a:lnTo>
                  <a:lnTo>
                    <a:pt x="257683" y="601560"/>
                  </a:lnTo>
                  <a:lnTo>
                    <a:pt x="258445" y="601941"/>
                  </a:lnTo>
                  <a:lnTo>
                    <a:pt x="258826" y="601560"/>
                  </a:lnTo>
                  <a:lnTo>
                    <a:pt x="263271" y="600925"/>
                  </a:lnTo>
                  <a:lnTo>
                    <a:pt x="265557" y="600925"/>
                  </a:lnTo>
                  <a:lnTo>
                    <a:pt x="273558" y="602386"/>
                  </a:lnTo>
                  <a:lnTo>
                    <a:pt x="279908" y="606374"/>
                  </a:lnTo>
                  <a:lnTo>
                    <a:pt x="284099" y="612228"/>
                  </a:lnTo>
                  <a:lnTo>
                    <a:pt x="285623" y="619340"/>
                  </a:lnTo>
                  <a:lnTo>
                    <a:pt x="285623" y="621118"/>
                  </a:lnTo>
                  <a:lnTo>
                    <a:pt x="284861" y="625182"/>
                  </a:lnTo>
                  <a:lnTo>
                    <a:pt x="285242" y="625944"/>
                  </a:lnTo>
                  <a:lnTo>
                    <a:pt x="433578" y="625944"/>
                  </a:lnTo>
                  <a:lnTo>
                    <a:pt x="433959" y="624801"/>
                  </a:lnTo>
                  <a:lnTo>
                    <a:pt x="433184" y="624420"/>
                  </a:lnTo>
                  <a:lnTo>
                    <a:pt x="417957" y="611365"/>
                  </a:lnTo>
                  <a:lnTo>
                    <a:pt x="410464" y="600925"/>
                  </a:lnTo>
                  <a:lnTo>
                    <a:pt x="404863" y="593318"/>
                  </a:lnTo>
                  <a:lnTo>
                    <a:pt x="395732" y="571398"/>
                  </a:lnTo>
                  <a:lnTo>
                    <a:pt x="392303" y="546696"/>
                  </a:lnTo>
                  <a:lnTo>
                    <a:pt x="395732" y="521716"/>
                  </a:lnTo>
                  <a:lnTo>
                    <a:pt x="404863" y="499541"/>
                  </a:lnTo>
                  <a:lnTo>
                    <a:pt x="409956" y="492467"/>
                  </a:lnTo>
                  <a:lnTo>
                    <a:pt x="417957" y="481330"/>
                  </a:lnTo>
                  <a:lnTo>
                    <a:pt x="433184" y="468210"/>
                  </a:lnTo>
                  <a:lnTo>
                    <a:pt x="433959" y="467829"/>
                  </a:lnTo>
                  <a:close/>
                </a:path>
                <a:path w="659129" h="626109">
                  <a:moveTo>
                    <a:pt x="659003" y="491451"/>
                  </a:moveTo>
                  <a:lnTo>
                    <a:pt x="658622" y="491070"/>
                  </a:lnTo>
                  <a:lnTo>
                    <a:pt x="657860" y="491070"/>
                  </a:lnTo>
                  <a:lnTo>
                    <a:pt x="655955" y="492213"/>
                  </a:lnTo>
                  <a:lnTo>
                    <a:pt x="653161" y="492467"/>
                  </a:lnTo>
                  <a:lnTo>
                    <a:pt x="650875" y="492467"/>
                  </a:lnTo>
                  <a:lnTo>
                    <a:pt x="642747" y="490994"/>
                  </a:lnTo>
                  <a:lnTo>
                    <a:pt x="636270" y="486968"/>
                  </a:lnTo>
                  <a:lnTo>
                    <a:pt x="631952" y="480999"/>
                  </a:lnTo>
                  <a:lnTo>
                    <a:pt x="630428" y="473671"/>
                  </a:lnTo>
                  <a:lnTo>
                    <a:pt x="630682" y="469607"/>
                  </a:lnTo>
                  <a:lnTo>
                    <a:pt x="631444" y="467448"/>
                  </a:lnTo>
                  <a:lnTo>
                    <a:pt x="631063" y="467067"/>
                  </a:lnTo>
                  <a:lnTo>
                    <a:pt x="482333" y="467067"/>
                  </a:lnTo>
                  <a:lnTo>
                    <a:pt x="481965" y="467829"/>
                  </a:lnTo>
                  <a:lnTo>
                    <a:pt x="482727" y="468210"/>
                  </a:lnTo>
                  <a:lnTo>
                    <a:pt x="497713" y="481330"/>
                  </a:lnTo>
                  <a:lnTo>
                    <a:pt x="510667" y="499541"/>
                  </a:lnTo>
                  <a:lnTo>
                    <a:pt x="519811" y="521716"/>
                  </a:lnTo>
                  <a:lnTo>
                    <a:pt x="523240" y="546696"/>
                  </a:lnTo>
                  <a:lnTo>
                    <a:pt x="519811" y="571398"/>
                  </a:lnTo>
                  <a:lnTo>
                    <a:pt x="510667" y="593318"/>
                  </a:lnTo>
                  <a:lnTo>
                    <a:pt x="497713" y="611365"/>
                  </a:lnTo>
                  <a:lnTo>
                    <a:pt x="482727" y="624420"/>
                  </a:lnTo>
                  <a:lnTo>
                    <a:pt x="481965" y="624801"/>
                  </a:lnTo>
                  <a:lnTo>
                    <a:pt x="482333" y="625944"/>
                  </a:lnTo>
                  <a:lnTo>
                    <a:pt x="631063" y="625944"/>
                  </a:lnTo>
                  <a:lnTo>
                    <a:pt x="631444" y="625182"/>
                  </a:lnTo>
                  <a:lnTo>
                    <a:pt x="631063" y="624801"/>
                  </a:lnTo>
                  <a:lnTo>
                    <a:pt x="630428" y="623023"/>
                  </a:lnTo>
                  <a:lnTo>
                    <a:pt x="630428" y="619340"/>
                  </a:lnTo>
                  <a:lnTo>
                    <a:pt x="631952" y="612228"/>
                  </a:lnTo>
                  <a:lnTo>
                    <a:pt x="636270" y="606374"/>
                  </a:lnTo>
                  <a:lnTo>
                    <a:pt x="642747" y="602386"/>
                  </a:lnTo>
                  <a:lnTo>
                    <a:pt x="650875" y="600925"/>
                  </a:lnTo>
                  <a:lnTo>
                    <a:pt x="653161" y="600925"/>
                  </a:lnTo>
                  <a:lnTo>
                    <a:pt x="655955" y="601306"/>
                  </a:lnTo>
                  <a:lnTo>
                    <a:pt x="657860" y="601941"/>
                  </a:lnTo>
                  <a:lnTo>
                    <a:pt x="658622" y="601941"/>
                  </a:lnTo>
                  <a:lnTo>
                    <a:pt x="659003" y="601560"/>
                  </a:lnTo>
                  <a:lnTo>
                    <a:pt x="659003" y="600925"/>
                  </a:lnTo>
                  <a:lnTo>
                    <a:pt x="659003" y="492467"/>
                  </a:lnTo>
                  <a:lnTo>
                    <a:pt x="659003" y="491451"/>
                  </a:lnTo>
                  <a:close/>
                </a:path>
              </a:pathLst>
            </a:custGeom>
            <a:solidFill>
              <a:srgbClr val="00334E"/>
            </a:solidFill>
          </p:spPr>
          <p:txBody>
            <a:bodyPr wrap="square" lIns="0" tIns="0" rIns="0" bIns="0" rtlCol="0"/>
            <a:lstStyle/>
            <a:p>
              <a:endParaRPr/>
            </a:p>
          </p:txBody>
        </p:sp>
        <p:pic>
          <p:nvPicPr>
            <p:cNvPr id="25" name="object 25"/>
            <p:cNvPicPr/>
            <p:nvPr/>
          </p:nvPicPr>
          <p:blipFill>
            <a:blip r:embed="rId11" cstate="print"/>
            <a:stretch>
              <a:fillRect/>
            </a:stretch>
          </p:blipFill>
          <p:spPr>
            <a:xfrm>
              <a:off x="6280657" y="8738997"/>
              <a:ext cx="180975" cy="140081"/>
            </a:xfrm>
            <a:prstGeom prst="rect">
              <a:avLst/>
            </a:prstGeom>
          </p:spPr>
        </p:pic>
        <p:sp>
          <p:nvSpPr>
            <p:cNvPr id="26" name="object 26"/>
            <p:cNvSpPr/>
            <p:nvPr/>
          </p:nvSpPr>
          <p:spPr>
            <a:xfrm>
              <a:off x="6251321" y="8644509"/>
              <a:ext cx="123189" cy="17780"/>
            </a:xfrm>
            <a:custGeom>
              <a:avLst/>
              <a:gdLst/>
              <a:ahLst/>
              <a:cxnLst/>
              <a:rect l="l" t="t" r="r" b="b"/>
              <a:pathLst>
                <a:path w="123189" h="17779">
                  <a:moveTo>
                    <a:pt x="58801" y="17399"/>
                  </a:moveTo>
                  <a:lnTo>
                    <a:pt x="44069" y="15125"/>
                  </a:lnTo>
                  <a:lnTo>
                    <a:pt x="29210" y="14478"/>
                  </a:lnTo>
                  <a:lnTo>
                    <a:pt x="14605" y="15240"/>
                  </a:lnTo>
                  <a:lnTo>
                    <a:pt x="0" y="17399"/>
                  </a:lnTo>
                  <a:lnTo>
                    <a:pt x="58801" y="17399"/>
                  </a:lnTo>
                  <a:close/>
                </a:path>
                <a:path w="123189" h="17779">
                  <a:moveTo>
                    <a:pt x="123063" y="17399"/>
                  </a:moveTo>
                  <a:lnTo>
                    <a:pt x="118110" y="14363"/>
                  </a:lnTo>
                  <a:lnTo>
                    <a:pt x="100838" y="6223"/>
                  </a:lnTo>
                  <a:lnTo>
                    <a:pt x="83058" y="0"/>
                  </a:lnTo>
                  <a:lnTo>
                    <a:pt x="58801" y="17399"/>
                  </a:lnTo>
                  <a:lnTo>
                    <a:pt x="123063" y="17399"/>
                  </a:lnTo>
                  <a:close/>
                </a:path>
              </a:pathLst>
            </a:custGeom>
            <a:solidFill>
              <a:srgbClr val="00334E"/>
            </a:solidFill>
          </p:spPr>
          <p:txBody>
            <a:bodyPr wrap="square" lIns="0" tIns="0" rIns="0" bIns="0" rtlCol="0"/>
            <a:lstStyle/>
            <a:p>
              <a:endParaRPr/>
            </a:p>
          </p:txBody>
        </p:sp>
        <p:pic>
          <p:nvPicPr>
            <p:cNvPr id="27" name="object 27"/>
            <p:cNvPicPr/>
            <p:nvPr/>
          </p:nvPicPr>
          <p:blipFill>
            <a:blip r:embed="rId12" cstate="print"/>
            <a:stretch>
              <a:fillRect/>
            </a:stretch>
          </p:blipFill>
          <p:spPr>
            <a:xfrm>
              <a:off x="11977496" y="8458543"/>
              <a:ext cx="1080554" cy="1021080"/>
            </a:xfrm>
            <a:prstGeom prst="rect">
              <a:avLst/>
            </a:prstGeom>
          </p:spPr>
        </p:pic>
        <p:sp>
          <p:nvSpPr>
            <p:cNvPr id="28" name="object 28"/>
            <p:cNvSpPr/>
            <p:nvPr/>
          </p:nvSpPr>
          <p:spPr>
            <a:xfrm>
              <a:off x="12169775" y="8642477"/>
              <a:ext cx="694690" cy="652780"/>
            </a:xfrm>
            <a:custGeom>
              <a:avLst/>
              <a:gdLst/>
              <a:ahLst/>
              <a:cxnLst/>
              <a:rect l="l" t="t" r="r" b="b"/>
              <a:pathLst>
                <a:path w="694690" h="652779">
                  <a:moveTo>
                    <a:pt x="212598" y="449541"/>
                  </a:moveTo>
                  <a:lnTo>
                    <a:pt x="212090" y="449541"/>
                  </a:lnTo>
                  <a:lnTo>
                    <a:pt x="212090" y="448271"/>
                  </a:lnTo>
                  <a:lnTo>
                    <a:pt x="211709" y="448271"/>
                  </a:lnTo>
                  <a:lnTo>
                    <a:pt x="211709" y="447001"/>
                  </a:lnTo>
                  <a:lnTo>
                    <a:pt x="210820" y="447001"/>
                  </a:lnTo>
                  <a:lnTo>
                    <a:pt x="210820" y="445731"/>
                  </a:lnTo>
                  <a:lnTo>
                    <a:pt x="209931" y="445731"/>
                  </a:lnTo>
                  <a:lnTo>
                    <a:pt x="209423" y="444461"/>
                  </a:lnTo>
                  <a:lnTo>
                    <a:pt x="208026" y="444461"/>
                  </a:lnTo>
                  <a:lnTo>
                    <a:pt x="207645" y="443191"/>
                  </a:lnTo>
                  <a:lnTo>
                    <a:pt x="203581" y="443191"/>
                  </a:lnTo>
                  <a:lnTo>
                    <a:pt x="203073" y="441921"/>
                  </a:lnTo>
                  <a:lnTo>
                    <a:pt x="199644" y="441921"/>
                  </a:lnTo>
                  <a:lnTo>
                    <a:pt x="141351" y="450811"/>
                  </a:lnTo>
                  <a:lnTo>
                    <a:pt x="135890" y="450811"/>
                  </a:lnTo>
                  <a:lnTo>
                    <a:pt x="132334" y="455891"/>
                  </a:lnTo>
                  <a:lnTo>
                    <a:pt x="132715" y="460971"/>
                  </a:lnTo>
                  <a:lnTo>
                    <a:pt x="133604" y="466051"/>
                  </a:lnTo>
                  <a:lnTo>
                    <a:pt x="138557" y="469861"/>
                  </a:lnTo>
                  <a:lnTo>
                    <a:pt x="144018" y="468591"/>
                  </a:lnTo>
                  <a:lnTo>
                    <a:pt x="177419" y="464781"/>
                  </a:lnTo>
                  <a:lnTo>
                    <a:pt x="107950" y="537603"/>
                  </a:lnTo>
                  <a:lnTo>
                    <a:pt x="107950" y="593051"/>
                  </a:lnTo>
                  <a:lnTo>
                    <a:pt x="104394" y="609561"/>
                  </a:lnTo>
                  <a:lnTo>
                    <a:pt x="94615" y="622261"/>
                  </a:lnTo>
                  <a:lnTo>
                    <a:pt x="80264" y="632421"/>
                  </a:lnTo>
                  <a:lnTo>
                    <a:pt x="62738" y="634961"/>
                  </a:lnTo>
                  <a:lnTo>
                    <a:pt x="45212" y="632421"/>
                  </a:lnTo>
                  <a:lnTo>
                    <a:pt x="30861" y="622261"/>
                  </a:lnTo>
                  <a:lnTo>
                    <a:pt x="21209" y="609561"/>
                  </a:lnTo>
                  <a:lnTo>
                    <a:pt x="17653" y="593051"/>
                  </a:lnTo>
                  <a:lnTo>
                    <a:pt x="21209" y="576541"/>
                  </a:lnTo>
                  <a:lnTo>
                    <a:pt x="30861" y="562571"/>
                  </a:lnTo>
                  <a:lnTo>
                    <a:pt x="45212" y="553681"/>
                  </a:lnTo>
                  <a:lnTo>
                    <a:pt x="62738" y="551141"/>
                  </a:lnTo>
                  <a:lnTo>
                    <a:pt x="80264" y="553681"/>
                  </a:lnTo>
                  <a:lnTo>
                    <a:pt x="94615" y="562571"/>
                  </a:lnTo>
                  <a:lnTo>
                    <a:pt x="104394" y="576541"/>
                  </a:lnTo>
                  <a:lnTo>
                    <a:pt x="107950" y="593051"/>
                  </a:lnTo>
                  <a:lnTo>
                    <a:pt x="107950" y="537603"/>
                  </a:lnTo>
                  <a:lnTo>
                    <a:pt x="101092" y="544791"/>
                  </a:lnTo>
                  <a:lnTo>
                    <a:pt x="92837" y="539711"/>
                  </a:lnTo>
                  <a:lnTo>
                    <a:pt x="83693" y="535901"/>
                  </a:lnTo>
                  <a:lnTo>
                    <a:pt x="73914" y="533361"/>
                  </a:lnTo>
                  <a:lnTo>
                    <a:pt x="63627" y="533361"/>
                  </a:lnTo>
                  <a:lnTo>
                    <a:pt x="38989" y="538441"/>
                  </a:lnTo>
                  <a:lnTo>
                    <a:pt x="18796" y="551141"/>
                  </a:lnTo>
                  <a:lnTo>
                    <a:pt x="5080" y="570191"/>
                  </a:lnTo>
                  <a:lnTo>
                    <a:pt x="0" y="593051"/>
                  </a:lnTo>
                  <a:lnTo>
                    <a:pt x="5080" y="615911"/>
                  </a:lnTo>
                  <a:lnTo>
                    <a:pt x="18796" y="636231"/>
                  </a:lnTo>
                  <a:lnTo>
                    <a:pt x="38989" y="648931"/>
                  </a:lnTo>
                  <a:lnTo>
                    <a:pt x="63627" y="652741"/>
                  </a:lnTo>
                  <a:lnTo>
                    <a:pt x="88519" y="648931"/>
                  </a:lnTo>
                  <a:lnTo>
                    <a:pt x="108712" y="636231"/>
                  </a:lnTo>
                  <a:lnTo>
                    <a:pt x="109601" y="634961"/>
                  </a:lnTo>
                  <a:lnTo>
                    <a:pt x="122301" y="615911"/>
                  </a:lnTo>
                  <a:lnTo>
                    <a:pt x="127254" y="593051"/>
                  </a:lnTo>
                  <a:lnTo>
                    <a:pt x="126492" y="584161"/>
                  </a:lnTo>
                  <a:lnTo>
                    <a:pt x="124079" y="574001"/>
                  </a:lnTo>
                  <a:lnTo>
                    <a:pt x="120269" y="565111"/>
                  </a:lnTo>
                  <a:lnTo>
                    <a:pt x="115062" y="557491"/>
                  </a:lnTo>
                  <a:lnTo>
                    <a:pt x="121158" y="551141"/>
                  </a:lnTo>
                  <a:lnTo>
                    <a:pt x="127127" y="544791"/>
                  </a:lnTo>
                  <a:lnTo>
                    <a:pt x="191389" y="477481"/>
                  </a:lnTo>
                  <a:lnTo>
                    <a:pt x="189992" y="506691"/>
                  </a:lnTo>
                  <a:lnTo>
                    <a:pt x="189611" y="511771"/>
                  </a:lnTo>
                  <a:lnTo>
                    <a:pt x="194056" y="516851"/>
                  </a:lnTo>
                  <a:lnTo>
                    <a:pt x="204978" y="516851"/>
                  </a:lnTo>
                  <a:lnTo>
                    <a:pt x="209423" y="513041"/>
                  </a:lnTo>
                  <a:lnTo>
                    <a:pt x="209931" y="507961"/>
                  </a:lnTo>
                  <a:lnTo>
                    <a:pt x="211455" y="477481"/>
                  </a:lnTo>
                  <a:lnTo>
                    <a:pt x="212090" y="464781"/>
                  </a:lnTo>
                  <a:lnTo>
                    <a:pt x="212598" y="452081"/>
                  </a:lnTo>
                  <a:lnTo>
                    <a:pt x="212598" y="449541"/>
                  </a:lnTo>
                  <a:close/>
                </a:path>
                <a:path w="694690" h="652779">
                  <a:moveTo>
                    <a:pt x="212598" y="203200"/>
                  </a:moveTo>
                  <a:lnTo>
                    <a:pt x="212090" y="187960"/>
                  </a:lnTo>
                  <a:lnTo>
                    <a:pt x="211455" y="175260"/>
                  </a:lnTo>
                  <a:lnTo>
                    <a:pt x="209931" y="144780"/>
                  </a:lnTo>
                  <a:lnTo>
                    <a:pt x="209423" y="139700"/>
                  </a:lnTo>
                  <a:lnTo>
                    <a:pt x="204978" y="135890"/>
                  </a:lnTo>
                  <a:lnTo>
                    <a:pt x="194056" y="135890"/>
                  </a:lnTo>
                  <a:lnTo>
                    <a:pt x="189611" y="140970"/>
                  </a:lnTo>
                  <a:lnTo>
                    <a:pt x="189992" y="146050"/>
                  </a:lnTo>
                  <a:lnTo>
                    <a:pt x="191389" y="175260"/>
                  </a:lnTo>
                  <a:lnTo>
                    <a:pt x="127127" y="107950"/>
                  </a:lnTo>
                  <a:lnTo>
                    <a:pt x="121158" y="101600"/>
                  </a:lnTo>
                  <a:lnTo>
                    <a:pt x="115062" y="95250"/>
                  </a:lnTo>
                  <a:lnTo>
                    <a:pt x="120269" y="87630"/>
                  </a:lnTo>
                  <a:lnTo>
                    <a:pt x="124079" y="78740"/>
                  </a:lnTo>
                  <a:lnTo>
                    <a:pt x="126492" y="69850"/>
                  </a:lnTo>
                  <a:lnTo>
                    <a:pt x="127254" y="59690"/>
                  </a:lnTo>
                  <a:lnTo>
                    <a:pt x="122301" y="36830"/>
                  </a:lnTo>
                  <a:lnTo>
                    <a:pt x="108712" y="17780"/>
                  </a:lnTo>
                  <a:lnTo>
                    <a:pt x="107950" y="17259"/>
                  </a:lnTo>
                  <a:lnTo>
                    <a:pt x="107950" y="59690"/>
                  </a:lnTo>
                  <a:lnTo>
                    <a:pt x="104394" y="76200"/>
                  </a:lnTo>
                  <a:lnTo>
                    <a:pt x="94615" y="88900"/>
                  </a:lnTo>
                  <a:lnTo>
                    <a:pt x="80264" y="97790"/>
                  </a:lnTo>
                  <a:lnTo>
                    <a:pt x="62738" y="101600"/>
                  </a:lnTo>
                  <a:lnTo>
                    <a:pt x="45212" y="97790"/>
                  </a:lnTo>
                  <a:lnTo>
                    <a:pt x="30861" y="88900"/>
                  </a:lnTo>
                  <a:lnTo>
                    <a:pt x="21209" y="76200"/>
                  </a:lnTo>
                  <a:lnTo>
                    <a:pt x="17653" y="59690"/>
                  </a:lnTo>
                  <a:lnTo>
                    <a:pt x="21209" y="43180"/>
                  </a:lnTo>
                  <a:lnTo>
                    <a:pt x="30861" y="30480"/>
                  </a:lnTo>
                  <a:lnTo>
                    <a:pt x="45212" y="21590"/>
                  </a:lnTo>
                  <a:lnTo>
                    <a:pt x="62738" y="17780"/>
                  </a:lnTo>
                  <a:lnTo>
                    <a:pt x="80264" y="21590"/>
                  </a:lnTo>
                  <a:lnTo>
                    <a:pt x="94615" y="30480"/>
                  </a:lnTo>
                  <a:lnTo>
                    <a:pt x="104394" y="43180"/>
                  </a:lnTo>
                  <a:lnTo>
                    <a:pt x="107950" y="59690"/>
                  </a:lnTo>
                  <a:lnTo>
                    <a:pt x="107950" y="17259"/>
                  </a:lnTo>
                  <a:lnTo>
                    <a:pt x="88519" y="3810"/>
                  </a:lnTo>
                  <a:lnTo>
                    <a:pt x="63627" y="0"/>
                  </a:lnTo>
                  <a:lnTo>
                    <a:pt x="38989" y="3810"/>
                  </a:lnTo>
                  <a:lnTo>
                    <a:pt x="18796" y="17780"/>
                  </a:lnTo>
                  <a:lnTo>
                    <a:pt x="5080" y="36830"/>
                  </a:lnTo>
                  <a:lnTo>
                    <a:pt x="0" y="59690"/>
                  </a:lnTo>
                  <a:lnTo>
                    <a:pt x="5080" y="82550"/>
                  </a:lnTo>
                  <a:lnTo>
                    <a:pt x="18796" y="101600"/>
                  </a:lnTo>
                  <a:lnTo>
                    <a:pt x="38989" y="115570"/>
                  </a:lnTo>
                  <a:lnTo>
                    <a:pt x="63627" y="119380"/>
                  </a:lnTo>
                  <a:lnTo>
                    <a:pt x="73914" y="119380"/>
                  </a:lnTo>
                  <a:lnTo>
                    <a:pt x="83693" y="116840"/>
                  </a:lnTo>
                  <a:lnTo>
                    <a:pt x="92837" y="113030"/>
                  </a:lnTo>
                  <a:lnTo>
                    <a:pt x="101092" y="107950"/>
                  </a:lnTo>
                  <a:lnTo>
                    <a:pt x="177419" y="187960"/>
                  </a:lnTo>
                  <a:lnTo>
                    <a:pt x="144018" y="184150"/>
                  </a:lnTo>
                  <a:lnTo>
                    <a:pt x="138557" y="182880"/>
                  </a:lnTo>
                  <a:lnTo>
                    <a:pt x="133604" y="186690"/>
                  </a:lnTo>
                  <a:lnTo>
                    <a:pt x="132715" y="191770"/>
                  </a:lnTo>
                  <a:lnTo>
                    <a:pt x="132334" y="196850"/>
                  </a:lnTo>
                  <a:lnTo>
                    <a:pt x="135890" y="201930"/>
                  </a:lnTo>
                  <a:lnTo>
                    <a:pt x="141351" y="201930"/>
                  </a:lnTo>
                  <a:lnTo>
                    <a:pt x="199644" y="209550"/>
                  </a:lnTo>
                  <a:lnTo>
                    <a:pt x="200025" y="210820"/>
                  </a:lnTo>
                  <a:lnTo>
                    <a:pt x="201803" y="210820"/>
                  </a:lnTo>
                  <a:lnTo>
                    <a:pt x="202692" y="209550"/>
                  </a:lnTo>
                  <a:lnTo>
                    <a:pt x="207264" y="209550"/>
                  </a:lnTo>
                  <a:lnTo>
                    <a:pt x="207645" y="208280"/>
                  </a:lnTo>
                  <a:lnTo>
                    <a:pt x="209423" y="208280"/>
                  </a:lnTo>
                  <a:lnTo>
                    <a:pt x="209931" y="207010"/>
                  </a:lnTo>
                  <a:lnTo>
                    <a:pt x="210820" y="207010"/>
                  </a:lnTo>
                  <a:lnTo>
                    <a:pt x="210820" y="205740"/>
                  </a:lnTo>
                  <a:lnTo>
                    <a:pt x="211328" y="205740"/>
                  </a:lnTo>
                  <a:lnTo>
                    <a:pt x="211709" y="204470"/>
                  </a:lnTo>
                  <a:lnTo>
                    <a:pt x="212090" y="204470"/>
                  </a:lnTo>
                  <a:lnTo>
                    <a:pt x="212090" y="203200"/>
                  </a:lnTo>
                  <a:lnTo>
                    <a:pt x="212598" y="203200"/>
                  </a:lnTo>
                  <a:close/>
                </a:path>
                <a:path w="694690" h="652779">
                  <a:moveTo>
                    <a:pt x="512445" y="328930"/>
                  </a:moveTo>
                  <a:lnTo>
                    <a:pt x="504063" y="279400"/>
                  </a:lnTo>
                  <a:lnTo>
                    <a:pt x="494919" y="262826"/>
                  </a:lnTo>
                  <a:lnTo>
                    <a:pt x="494919" y="327660"/>
                  </a:lnTo>
                  <a:lnTo>
                    <a:pt x="487426" y="370840"/>
                  </a:lnTo>
                  <a:lnTo>
                    <a:pt x="466852" y="408901"/>
                  </a:lnTo>
                  <a:lnTo>
                    <a:pt x="435356" y="438111"/>
                  </a:lnTo>
                  <a:lnTo>
                    <a:pt x="395478" y="458431"/>
                  </a:lnTo>
                  <a:lnTo>
                    <a:pt x="349504" y="464781"/>
                  </a:lnTo>
                  <a:lnTo>
                    <a:pt x="303657" y="458431"/>
                  </a:lnTo>
                  <a:lnTo>
                    <a:pt x="263652" y="438111"/>
                  </a:lnTo>
                  <a:lnTo>
                    <a:pt x="232283" y="408901"/>
                  </a:lnTo>
                  <a:lnTo>
                    <a:pt x="211582" y="370840"/>
                  </a:lnTo>
                  <a:lnTo>
                    <a:pt x="204216" y="327660"/>
                  </a:lnTo>
                  <a:lnTo>
                    <a:pt x="211582" y="284480"/>
                  </a:lnTo>
                  <a:lnTo>
                    <a:pt x="232283" y="247650"/>
                  </a:lnTo>
                  <a:lnTo>
                    <a:pt x="263652" y="218440"/>
                  </a:lnTo>
                  <a:lnTo>
                    <a:pt x="303657" y="198120"/>
                  </a:lnTo>
                  <a:lnTo>
                    <a:pt x="349504" y="191770"/>
                  </a:lnTo>
                  <a:lnTo>
                    <a:pt x="395478" y="198120"/>
                  </a:lnTo>
                  <a:lnTo>
                    <a:pt x="435356" y="218440"/>
                  </a:lnTo>
                  <a:lnTo>
                    <a:pt x="466852" y="247650"/>
                  </a:lnTo>
                  <a:lnTo>
                    <a:pt x="487426" y="284480"/>
                  </a:lnTo>
                  <a:lnTo>
                    <a:pt x="494919" y="327660"/>
                  </a:lnTo>
                  <a:lnTo>
                    <a:pt x="494919" y="262826"/>
                  </a:lnTo>
                  <a:lnTo>
                    <a:pt x="445770" y="204470"/>
                  </a:lnTo>
                  <a:lnTo>
                    <a:pt x="401066" y="181610"/>
                  </a:lnTo>
                  <a:lnTo>
                    <a:pt x="349631" y="173990"/>
                  </a:lnTo>
                  <a:lnTo>
                    <a:pt x="298196" y="181610"/>
                  </a:lnTo>
                  <a:lnTo>
                    <a:pt x="253492" y="204470"/>
                  </a:lnTo>
                  <a:lnTo>
                    <a:pt x="218186" y="237490"/>
                  </a:lnTo>
                  <a:lnTo>
                    <a:pt x="195072" y="279400"/>
                  </a:lnTo>
                  <a:lnTo>
                    <a:pt x="186817" y="328930"/>
                  </a:lnTo>
                  <a:lnTo>
                    <a:pt x="195072" y="377151"/>
                  </a:lnTo>
                  <a:lnTo>
                    <a:pt x="218186" y="419061"/>
                  </a:lnTo>
                  <a:lnTo>
                    <a:pt x="253492" y="452081"/>
                  </a:lnTo>
                  <a:lnTo>
                    <a:pt x="298196" y="474941"/>
                  </a:lnTo>
                  <a:lnTo>
                    <a:pt x="349631" y="482561"/>
                  </a:lnTo>
                  <a:lnTo>
                    <a:pt x="401066" y="474941"/>
                  </a:lnTo>
                  <a:lnTo>
                    <a:pt x="421005" y="464781"/>
                  </a:lnTo>
                  <a:lnTo>
                    <a:pt x="445770" y="452081"/>
                  </a:lnTo>
                  <a:lnTo>
                    <a:pt x="480949" y="419061"/>
                  </a:lnTo>
                  <a:lnTo>
                    <a:pt x="504063" y="377151"/>
                  </a:lnTo>
                  <a:lnTo>
                    <a:pt x="512445" y="328930"/>
                  </a:lnTo>
                  <a:close/>
                </a:path>
                <a:path w="694690" h="652779">
                  <a:moveTo>
                    <a:pt x="694563" y="593051"/>
                  </a:moveTo>
                  <a:lnTo>
                    <a:pt x="689483" y="570191"/>
                  </a:lnTo>
                  <a:lnTo>
                    <a:pt x="675640" y="551141"/>
                  </a:lnTo>
                  <a:lnTo>
                    <a:pt x="674370" y="550341"/>
                  </a:lnTo>
                  <a:lnTo>
                    <a:pt x="674370" y="593051"/>
                  </a:lnTo>
                  <a:lnTo>
                    <a:pt x="670814" y="609561"/>
                  </a:lnTo>
                  <a:lnTo>
                    <a:pt x="661289" y="622261"/>
                  </a:lnTo>
                  <a:lnTo>
                    <a:pt x="647192" y="632421"/>
                  </a:lnTo>
                  <a:lnTo>
                    <a:pt x="629920" y="634961"/>
                  </a:lnTo>
                  <a:lnTo>
                    <a:pt x="612648" y="632421"/>
                  </a:lnTo>
                  <a:lnTo>
                    <a:pt x="598678" y="622261"/>
                  </a:lnTo>
                  <a:lnTo>
                    <a:pt x="589153" y="609561"/>
                  </a:lnTo>
                  <a:lnTo>
                    <a:pt x="585597" y="593051"/>
                  </a:lnTo>
                  <a:lnTo>
                    <a:pt x="589153" y="576541"/>
                  </a:lnTo>
                  <a:lnTo>
                    <a:pt x="598678" y="562571"/>
                  </a:lnTo>
                  <a:lnTo>
                    <a:pt x="612648" y="553681"/>
                  </a:lnTo>
                  <a:lnTo>
                    <a:pt x="629920" y="551141"/>
                  </a:lnTo>
                  <a:lnTo>
                    <a:pt x="647192" y="553681"/>
                  </a:lnTo>
                  <a:lnTo>
                    <a:pt x="661289" y="562571"/>
                  </a:lnTo>
                  <a:lnTo>
                    <a:pt x="670814" y="576541"/>
                  </a:lnTo>
                  <a:lnTo>
                    <a:pt x="674370" y="593051"/>
                  </a:lnTo>
                  <a:lnTo>
                    <a:pt x="674370" y="550341"/>
                  </a:lnTo>
                  <a:lnTo>
                    <a:pt x="665607" y="544791"/>
                  </a:lnTo>
                  <a:lnTo>
                    <a:pt x="655447" y="538441"/>
                  </a:lnTo>
                  <a:lnTo>
                    <a:pt x="630809" y="533361"/>
                  </a:lnTo>
                  <a:lnTo>
                    <a:pt x="620522" y="533361"/>
                  </a:lnTo>
                  <a:lnTo>
                    <a:pt x="610743" y="535901"/>
                  </a:lnTo>
                  <a:lnTo>
                    <a:pt x="601726" y="539711"/>
                  </a:lnTo>
                  <a:lnTo>
                    <a:pt x="593471" y="544791"/>
                  </a:lnTo>
                  <a:lnTo>
                    <a:pt x="529209" y="477481"/>
                  </a:lnTo>
                  <a:lnTo>
                    <a:pt x="517144" y="464781"/>
                  </a:lnTo>
                  <a:lnTo>
                    <a:pt x="550545" y="468591"/>
                  </a:lnTo>
                  <a:lnTo>
                    <a:pt x="555879" y="469861"/>
                  </a:lnTo>
                  <a:lnTo>
                    <a:pt x="560832" y="466051"/>
                  </a:lnTo>
                  <a:lnTo>
                    <a:pt x="561086" y="464781"/>
                  </a:lnTo>
                  <a:lnTo>
                    <a:pt x="561848" y="460971"/>
                  </a:lnTo>
                  <a:lnTo>
                    <a:pt x="562229" y="455891"/>
                  </a:lnTo>
                  <a:lnTo>
                    <a:pt x="558546" y="450811"/>
                  </a:lnTo>
                  <a:lnTo>
                    <a:pt x="553212" y="450811"/>
                  </a:lnTo>
                  <a:lnTo>
                    <a:pt x="494919" y="441921"/>
                  </a:lnTo>
                  <a:lnTo>
                    <a:pt x="491363" y="441921"/>
                  </a:lnTo>
                  <a:lnTo>
                    <a:pt x="490855" y="443191"/>
                  </a:lnTo>
                  <a:lnTo>
                    <a:pt x="486791" y="443191"/>
                  </a:lnTo>
                  <a:lnTo>
                    <a:pt x="486791" y="444461"/>
                  </a:lnTo>
                  <a:lnTo>
                    <a:pt x="485013" y="444461"/>
                  </a:lnTo>
                  <a:lnTo>
                    <a:pt x="484505" y="445731"/>
                  </a:lnTo>
                  <a:lnTo>
                    <a:pt x="483743" y="445731"/>
                  </a:lnTo>
                  <a:lnTo>
                    <a:pt x="483743" y="447001"/>
                  </a:lnTo>
                  <a:lnTo>
                    <a:pt x="482727" y="447001"/>
                  </a:lnTo>
                  <a:lnTo>
                    <a:pt x="482727" y="448271"/>
                  </a:lnTo>
                  <a:lnTo>
                    <a:pt x="482346" y="448271"/>
                  </a:lnTo>
                  <a:lnTo>
                    <a:pt x="482346" y="449541"/>
                  </a:lnTo>
                  <a:lnTo>
                    <a:pt x="481838" y="449541"/>
                  </a:lnTo>
                  <a:lnTo>
                    <a:pt x="481838" y="452081"/>
                  </a:lnTo>
                  <a:lnTo>
                    <a:pt x="484505" y="507961"/>
                  </a:lnTo>
                  <a:lnTo>
                    <a:pt x="485013" y="513041"/>
                  </a:lnTo>
                  <a:lnTo>
                    <a:pt x="489458" y="516851"/>
                  </a:lnTo>
                  <a:lnTo>
                    <a:pt x="500380" y="516851"/>
                  </a:lnTo>
                  <a:lnTo>
                    <a:pt x="504825" y="511771"/>
                  </a:lnTo>
                  <a:lnTo>
                    <a:pt x="504444" y="506691"/>
                  </a:lnTo>
                  <a:lnTo>
                    <a:pt x="503047" y="477481"/>
                  </a:lnTo>
                  <a:lnTo>
                    <a:pt x="579374" y="557491"/>
                  </a:lnTo>
                  <a:lnTo>
                    <a:pt x="574294" y="565111"/>
                  </a:lnTo>
                  <a:lnTo>
                    <a:pt x="570484" y="574001"/>
                  </a:lnTo>
                  <a:lnTo>
                    <a:pt x="568071" y="584161"/>
                  </a:lnTo>
                  <a:lnTo>
                    <a:pt x="567182" y="593051"/>
                  </a:lnTo>
                  <a:lnTo>
                    <a:pt x="572135" y="615911"/>
                  </a:lnTo>
                  <a:lnTo>
                    <a:pt x="585724" y="636231"/>
                  </a:lnTo>
                  <a:lnTo>
                    <a:pt x="606044" y="648931"/>
                  </a:lnTo>
                  <a:lnTo>
                    <a:pt x="630809" y="652741"/>
                  </a:lnTo>
                  <a:lnTo>
                    <a:pt x="655447" y="648931"/>
                  </a:lnTo>
                  <a:lnTo>
                    <a:pt x="675640" y="636231"/>
                  </a:lnTo>
                  <a:lnTo>
                    <a:pt x="676529" y="634961"/>
                  </a:lnTo>
                  <a:lnTo>
                    <a:pt x="689483" y="615911"/>
                  </a:lnTo>
                  <a:lnTo>
                    <a:pt x="694563" y="593051"/>
                  </a:lnTo>
                  <a:close/>
                </a:path>
                <a:path w="694690" h="652779">
                  <a:moveTo>
                    <a:pt x="694563" y="59690"/>
                  </a:moveTo>
                  <a:lnTo>
                    <a:pt x="689483" y="36830"/>
                  </a:lnTo>
                  <a:lnTo>
                    <a:pt x="675640" y="17780"/>
                  </a:lnTo>
                  <a:lnTo>
                    <a:pt x="674370" y="16903"/>
                  </a:lnTo>
                  <a:lnTo>
                    <a:pt x="674370" y="59690"/>
                  </a:lnTo>
                  <a:lnTo>
                    <a:pt x="670814" y="76200"/>
                  </a:lnTo>
                  <a:lnTo>
                    <a:pt x="661289" y="88900"/>
                  </a:lnTo>
                  <a:lnTo>
                    <a:pt x="647192" y="97790"/>
                  </a:lnTo>
                  <a:lnTo>
                    <a:pt x="629920" y="101600"/>
                  </a:lnTo>
                  <a:lnTo>
                    <a:pt x="612648" y="97790"/>
                  </a:lnTo>
                  <a:lnTo>
                    <a:pt x="598678" y="88900"/>
                  </a:lnTo>
                  <a:lnTo>
                    <a:pt x="589153" y="76200"/>
                  </a:lnTo>
                  <a:lnTo>
                    <a:pt x="585597" y="59690"/>
                  </a:lnTo>
                  <a:lnTo>
                    <a:pt x="589153" y="43180"/>
                  </a:lnTo>
                  <a:lnTo>
                    <a:pt x="598678" y="30480"/>
                  </a:lnTo>
                  <a:lnTo>
                    <a:pt x="612648" y="21590"/>
                  </a:lnTo>
                  <a:lnTo>
                    <a:pt x="629920" y="17780"/>
                  </a:lnTo>
                  <a:lnTo>
                    <a:pt x="647192" y="21590"/>
                  </a:lnTo>
                  <a:lnTo>
                    <a:pt x="661289" y="30480"/>
                  </a:lnTo>
                  <a:lnTo>
                    <a:pt x="670814" y="43180"/>
                  </a:lnTo>
                  <a:lnTo>
                    <a:pt x="674370" y="59690"/>
                  </a:lnTo>
                  <a:lnTo>
                    <a:pt x="674370" y="16903"/>
                  </a:lnTo>
                  <a:lnTo>
                    <a:pt x="655447" y="3810"/>
                  </a:lnTo>
                  <a:lnTo>
                    <a:pt x="630809" y="0"/>
                  </a:lnTo>
                  <a:lnTo>
                    <a:pt x="606044" y="3810"/>
                  </a:lnTo>
                  <a:lnTo>
                    <a:pt x="585724" y="17780"/>
                  </a:lnTo>
                  <a:lnTo>
                    <a:pt x="572135" y="36830"/>
                  </a:lnTo>
                  <a:lnTo>
                    <a:pt x="567182" y="59690"/>
                  </a:lnTo>
                  <a:lnTo>
                    <a:pt x="568071" y="69850"/>
                  </a:lnTo>
                  <a:lnTo>
                    <a:pt x="570484" y="78740"/>
                  </a:lnTo>
                  <a:lnTo>
                    <a:pt x="574294" y="87630"/>
                  </a:lnTo>
                  <a:lnTo>
                    <a:pt x="579374" y="95250"/>
                  </a:lnTo>
                  <a:lnTo>
                    <a:pt x="503047" y="175260"/>
                  </a:lnTo>
                  <a:lnTo>
                    <a:pt x="504444" y="146050"/>
                  </a:lnTo>
                  <a:lnTo>
                    <a:pt x="504825" y="140970"/>
                  </a:lnTo>
                  <a:lnTo>
                    <a:pt x="500380" y="135890"/>
                  </a:lnTo>
                  <a:lnTo>
                    <a:pt x="489458" y="135890"/>
                  </a:lnTo>
                  <a:lnTo>
                    <a:pt x="485013" y="139700"/>
                  </a:lnTo>
                  <a:lnTo>
                    <a:pt x="484505" y="144780"/>
                  </a:lnTo>
                  <a:lnTo>
                    <a:pt x="481965" y="198120"/>
                  </a:lnTo>
                  <a:lnTo>
                    <a:pt x="481838" y="203200"/>
                  </a:lnTo>
                  <a:lnTo>
                    <a:pt x="482346" y="203200"/>
                  </a:lnTo>
                  <a:lnTo>
                    <a:pt x="482346" y="204470"/>
                  </a:lnTo>
                  <a:lnTo>
                    <a:pt x="482727" y="204470"/>
                  </a:lnTo>
                  <a:lnTo>
                    <a:pt x="483235" y="205740"/>
                  </a:lnTo>
                  <a:lnTo>
                    <a:pt x="484124" y="207010"/>
                  </a:lnTo>
                  <a:lnTo>
                    <a:pt x="484505" y="207010"/>
                  </a:lnTo>
                  <a:lnTo>
                    <a:pt x="485013" y="208280"/>
                  </a:lnTo>
                  <a:lnTo>
                    <a:pt x="486791" y="208280"/>
                  </a:lnTo>
                  <a:lnTo>
                    <a:pt x="488569" y="209550"/>
                  </a:lnTo>
                  <a:lnTo>
                    <a:pt x="491744" y="209550"/>
                  </a:lnTo>
                  <a:lnTo>
                    <a:pt x="492760" y="210820"/>
                  </a:lnTo>
                  <a:lnTo>
                    <a:pt x="494538" y="210820"/>
                  </a:lnTo>
                  <a:lnTo>
                    <a:pt x="494919" y="209550"/>
                  </a:lnTo>
                  <a:lnTo>
                    <a:pt x="552323" y="201930"/>
                  </a:lnTo>
                  <a:lnTo>
                    <a:pt x="558546" y="201930"/>
                  </a:lnTo>
                  <a:lnTo>
                    <a:pt x="562229" y="196850"/>
                  </a:lnTo>
                  <a:lnTo>
                    <a:pt x="561848" y="191770"/>
                  </a:lnTo>
                  <a:lnTo>
                    <a:pt x="561086" y="187960"/>
                  </a:lnTo>
                  <a:lnTo>
                    <a:pt x="560832" y="186690"/>
                  </a:lnTo>
                  <a:lnTo>
                    <a:pt x="555879" y="182880"/>
                  </a:lnTo>
                  <a:lnTo>
                    <a:pt x="550545" y="184150"/>
                  </a:lnTo>
                  <a:lnTo>
                    <a:pt x="517144" y="187960"/>
                  </a:lnTo>
                  <a:lnTo>
                    <a:pt x="529209" y="175260"/>
                  </a:lnTo>
                  <a:lnTo>
                    <a:pt x="593471" y="107950"/>
                  </a:lnTo>
                  <a:lnTo>
                    <a:pt x="601726" y="113030"/>
                  </a:lnTo>
                  <a:lnTo>
                    <a:pt x="610743" y="116840"/>
                  </a:lnTo>
                  <a:lnTo>
                    <a:pt x="620522" y="119380"/>
                  </a:lnTo>
                  <a:lnTo>
                    <a:pt x="630809" y="119380"/>
                  </a:lnTo>
                  <a:lnTo>
                    <a:pt x="655447" y="115570"/>
                  </a:lnTo>
                  <a:lnTo>
                    <a:pt x="666496" y="107950"/>
                  </a:lnTo>
                  <a:lnTo>
                    <a:pt x="675640" y="101600"/>
                  </a:lnTo>
                  <a:lnTo>
                    <a:pt x="689483" y="82550"/>
                  </a:lnTo>
                  <a:lnTo>
                    <a:pt x="694563" y="59690"/>
                  </a:lnTo>
                  <a:close/>
                </a:path>
              </a:pathLst>
            </a:custGeom>
            <a:solidFill>
              <a:srgbClr val="004F79"/>
            </a:solidFill>
          </p:spPr>
          <p:txBody>
            <a:bodyPr wrap="square" lIns="0" tIns="0" rIns="0" bIns="0" rtlCol="0"/>
            <a:lstStyle/>
            <a:p>
              <a:endParaRPr/>
            </a:p>
          </p:txBody>
        </p:sp>
        <p:sp>
          <p:nvSpPr>
            <p:cNvPr id="29" name="object 29"/>
            <p:cNvSpPr/>
            <p:nvPr/>
          </p:nvSpPr>
          <p:spPr>
            <a:xfrm>
              <a:off x="12203684" y="8674989"/>
              <a:ext cx="623570" cy="586740"/>
            </a:xfrm>
            <a:custGeom>
              <a:avLst/>
              <a:gdLst/>
              <a:ahLst/>
              <a:cxnLst/>
              <a:rect l="l" t="t" r="r" b="b"/>
              <a:pathLst>
                <a:path w="623570" h="586740">
                  <a:moveTo>
                    <a:pt x="57785" y="559904"/>
                  </a:moveTo>
                  <a:lnTo>
                    <a:pt x="55499" y="549427"/>
                  </a:lnTo>
                  <a:lnTo>
                    <a:pt x="49276" y="540867"/>
                  </a:lnTo>
                  <a:lnTo>
                    <a:pt x="40132" y="535089"/>
                  </a:lnTo>
                  <a:lnTo>
                    <a:pt x="28956" y="532980"/>
                  </a:lnTo>
                  <a:lnTo>
                    <a:pt x="17653" y="535089"/>
                  </a:lnTo>
                  <a:lnTo>
                    <a:pt x="8509" y="540867"/>
                  </a:lnTo>
                  <a:lnTo>
                    <a:pt x="2286" y="549427"/>
                  </a:lnTo>
                  <a:lnTo>
                    <a:pt x="0" y="559904"/>
                  </a:lnTo>
                  <a:lnTo>
                    <a:pt x="2286" y="570306"/>
                  </a:lnTo>
                  <a:lnTo>
                    <a:pt x="8509" y="578827"/>
                  </a:lnTo>
                  <a:lnTo>
                    <a:pt x="17653" y="584581"/>
                  </a:lnTo>
                  <a:lnTo>
                    <a:pt x="28956" y="586701"/>
                  </a:lnTo>
                  <a:lnTo>
                    <a:pt x="40132" y="584581"/>
                  </a:lnTo>
                  <a:lnTo>
                    <a:pt x="49276" y="578827"/>
                  </a:lnTo>
                  <a:lnTo>
                    <a:pt x="55499" y="570306"/>
                  </a:lnTo>
                  <a:lnTo>
                    <a:pt x="57785" y="559904"/>
                  </a:lnTo>
                  <a:close/>
                </a:path>
                <a:path w="623570" h="586740">
                  <a:moveTo>
                    <a:pt x="57785" y="26543"/>
                  </a:moveTo>
                  <a:lnTo>
                    <a:pt x="55499" y="16129"/>
                  </a:lnTo>
                  <a:lnTo>
                    <a:pt x="49276" y="7747"/>
                  </a:lnTo>
                  <a:lnTo>
                    <a:pt x="40132" y="2032"/>
                  </a:lnTo>
                  <a:lnTo>
                    <a:pt x="28956" y="0"/>
                  </a:lnTo>
                  <a:lnTo>
                    <a:pt x="17653" y="2032"/>
                  </a:lnTo>
                  <a:lnTo>
                    <a:pt x="8509" y="7747"/>
                  </a:lnTo>
                  <a:lnTo>
                    <a:pt x="2286" y="16129"/>
                  </a:lnTo>
                  <a:lnTo>
                    <a:pt x="0" y="26543"/>
                  </a:lnTo>
                  <a:lnTo>
                    <a:pt x="2286" y="36830"/>
                  </a:lnTo>
                  <a:lnTo>
                    <a:pt x="8509" y="45212"/>
                  </a:lnTo>
                  <a:lnTo>
                    <a:pt x="17653" y="50800"/>
                  </a:lnTo>
                  <a:lnTo>
                    <a:pt x="28956" y="52959"/>
                  </a:lnTo>
                  <a:lnTo>
                    <a:pt x="40132" y="50800"/>
                  </a:lnTo>
                  <a:lnTo>
                    <a:pt x="49276" y="45212"/>
                  </a:lnTo>
                  <a:lnTo>
                    <a:pt x="55499" y="36830"/>
                  </a:lnTo>
                  <a:lnTo>
                    <a:pt x="57785" y="26543"/>
                  </a:lnTo>
                  <a:close/>
                </a:path>
                <a:path w="623570" h="586740">
                  <a:moveTo>
                    <a:pt x="444373" y="295021"/>
                  </a:moveTo>
                  <a:lnTo>
                    <a:pt x="434340" y="247650"/>
                  </a:lnTo>
                  <a:lnTo>
                    <a:pt x="406654" y="209042"/>
                  </a:lnTo>
                  <a:lnTo>
                    <a:pt x="365633" y="183007"/>
                  </a:lnTo>
                  <a:lnTo>
                    <a:pt x="315341" y="173482"/>
                  </a:lnTo>
                  <a:lnTo>
                    <a:pt x="265049" y="183007"/>
                  </a:lnTo>
                  <a:lnTo>
                    <a:pt x="224028" y="209042"/>
                  </a:lnTo>
                  <a:lnTo>
                    <a:pt x="196469" y="247650"/>
                  </a:lnTo>
                  <a:lnTo>
                    <a:pt x="186309" y="295021"/>
                  </a:lnTo>
                  <a:lnTo>
                    <a:pt x="196469" y="342328"/>
                  </a:lnTo>
                  <a:lnTo>
                    <a:pt x="224028" y="381000"/>
                  </a:lnTo>
                  <a:lnTo>
                    <a:pt x="265049" y="407085"/>
                  </a:lnTo>
                  <a:lnTo>
                    <a:pt x="315341" y="416648"/>
                  </a:lnTo>
                  <a:lnTo>
                    <a:pt x="365633" y="407085"/>
                  </a:lnTo>
                  <a:lnTo>
                    <a:pt x="406654" y="381000"/>
                  </a:lnTo>
                  <a:lnTo>
                    <a:pt x="434340" y="342328"/>
                  </a:lnTo>
                  <a:lnTo>
                    <a:pt x="444373" y="295021"/>
                  </a:lnTo>
                  <a:close/>
                </a:path>
                <a:path w="623570" h="586740">
                  <a:moveTo>
                    <a:pt x="623443" y="559904"/>
                  </a:moveTo>
                  <a:lnTo>
                    <a:pt x="621284" y="549427"/>
                  </a:lnTo>
                  <a:lnTo>
                    <a:pt x="615315" y="540867"/>
                  </a:lnTo>
                  <a:lnTo>
                    <a:pt x="606425" y="535089"/>
                  </a:lnTo>
                  <a:lnTo>
                    <a:pt x="595630" y="532980"/>
                  </a:lnTo>
                  <a:lnTo>
                    <a:pt x="584708" y="535089"/>
                  </a:lnTo>
                  <a:lnTo>
                    <a:pt x="575818" y="540867"/>
                  </a:lnTo>
                  <a:lnTo>
                    <a:pt x="569849" y="549427"/>
                  </a:lnTo>
                  <a:lnTo>
                    <a:pt x="567563" y="559904"/>
                  </a:lnTo>
                  <a:lnTo>
                    <a:pt x="569849" y="570306"/>
                  </a:lnTo>
                  <a:lnTo>
                    <a:pt x="575818" y="578827"/>
                  </a:lnTo>
                  <a:lnTo>
                    <a:pt x="584708" y="584581"/>
                  </a:lnTo>
                  <a:lnTo>
                    <a:pt x="595630" y="586701"/>
                  </a:lnTo>
                  <a:lnTo>
                    <a:pt x="606425" y="584581"/>
                  </a:lnTo>
                  <a:lnTo>
                    <a:pt x="615315" y="578827"/>
                  </a:lnTo>
                  <a:lnTo>
                    <a:pt x="621284" y="570306"/>
                  </a:lnTo>
                  <a:lnTo>
                    <a:pt x="623443" y="559904"/>
                  </a:lnTo>
                  <a:close/>
                </a:path>
                <a:path w="623570" h="586740">
                  <a:moveTo>
                    <a:pt x="623443" y="26543"/>
                  </a:moveTo>
                  <a:lnTo>
                    <a:pt x="621284" y="16129"/>
                  </a:lnTo>
                  <a:lnTo>
                    <a:pt x="615315" y="7747"/>
                  </a:lnTo>
                  <a:lnTo>
                    <a:pt x="606425" y="2032"/>
                  </a:lnTo>
                  <a:lnTo>
                    <a:pt x="595630" y="0"/>
                  </a:lnTo>
                  <a:lnTo>
                    <a:pt x="584708" y="2032"/>
                  </a:lnTo>
                  <a:lnTo>
                    <a:pt x="575818" y="7747"/>
                  </a:lnTo>
                  <a:lnTo>
                    <a:pt x="569849" y="16129"/>
                  </a:lnTo>
                  <a:lnTo>
                    <a:pt x="567563" y="26543"/>
                  </a:lnTo>
                  <a:lnTo>
                    <a:pt x="569849" y="36830"/>
                  </a:lnTo>
                  <a:lnTo>
                    <a:pt x="575818" y="45212"/>
                  </a:lnTo>
                  <a:lnTo>
                    <a:pt x="584708" y="50800"/>
                  </a:lnTo>
                  <a:lnTo>
                    <a:pt x="595630" y="52959"/>
                  </a:lnTo>
                  <a:lnTo>
                    <a:pt x="606425" y="50800"/>
                  </a:lnTo>
                  <a:lnTo>
                    <a:pt x="615315" y="45212"/>
                  </a:lnTo>
                  <a:lnTo>
                    <a:pt x="621284" y="36830"/>
                  </a:lnTo>
                  <a:lnTo>
                    <a:pt x="623443" y="26543"/>
                  </a:lnTo>
                  <a:close/>
                </a:path>
              </a:pathLst>
            </a:custGeom>
            <a:solidFill>
              <a:srgbClr val="00334E"/>
            </a:solidFill>
          </p:spPr>
          <p:txBody>
            <a:bodyPr wrap="square" lIns="0" tIns="0" rIns="0" bIns="0" rtlCol="0"/>
            <a:lstStyle/>
            <a:p>
              <a:endParaRPr/>
            </a:p>
          </p:txBody>
        </p:sp>
        <p:pic>
          <p:nvPicPr>
            <p:cNvPr id="30" name="object 30"/>
            <p:cNvPicPr/>
            <p:nvPr/>
          </p:nvPicPr>
          <p:blipFill>
            <a:blip r:embed="rId13" cstate="print"/>
            <a:stretch>
              <a:fillRect/>
            </a:stretch>
          </p:blipFill>
          <p:spPr>
            <a:xfrm>
              <a:off x="10336529" y="8458543"/>
              <a:ext cx="1080554" cy="1021080"/>
            </a:xfrm>
            <a:prstGeom prst="rect">
              <a:avLst/>
            </a:prstGeom>
          </p:spPr>
        </p:pic>
        <p:pic>
          <p:nvPicPr>
            <p:cNvPr id="31" name="object 31"/>
            <p:cNvPicPr/>
            <p:nvPr/>
          </p:nvPicPr>
          <p:blipFill>
            <a:blip r:embed="rId14" cstate="print"/>
            <a:stretch>
              <a:fillRect/>
            </a:stretch>
          </p:blipFill>
          <p:spPr>
            <a:xfrm>
              <a:off x="10799063" y="8575929"/>
              <a:ext cx="145795" cy="110743"/>
            </a:xfrm>
            <a:prstGeom prst="rect">
              <a:avLst/>
            </a:prstGeom>
          </p:spPr>
        </p:pic>
        <p:sp>
          <p:nvSpPr>
            <p:cNvPr id="32" name="object 32"/>
            <p:cNvSpPr/>
            <p:nvPr/>
          </p:nvSpPr>
          <p:spPr>
            <a:xfrm>
              <a:off x="10552938" y="8923871"/>
              <a:ext cx="638175" cy="177800"/>
            </a:xfrm>
            <a:custGeom>
              <a:avLst/>
              <a:gdLst/>
              <a:ahLst/>
              <a:cxnLst/>
              <a:rect l="l" t="t" r="r" b="b"/>
              <a:pathLst>
                <a:path w="638175" h="177800">
                  <a:moveTo>
                    <a:pt x="637997" y="0"/>
                  </a:moveTo>
                  <a:lnTo>
                    <a:pt x="0" y="0"/>
                  </a:lnTo>
                  <a:lnTo>
                    <a:pt x="0" y="177799"/>
                  </a:lnTo>
                  <a:lnTo>
                    <a:pt x="637997" y="177799"/>
                  </a:lnTo>
                  <a:lnTo>
                    <a:pt x="637997" y="0"/>
                  </a:lnTo>
                  <a:close/>
                </a:path>
              </a:pathLst>
            </a:custGeom>
            <a:solidFill>
              <a:srgbClr val="00334E"/>
            </a:solidFill>
          </p:spPr>
          <p:txBody>
            <a:bodyPr wrap="square" lIns="0" tIns="0" rIns="0" bIns="0" rtlCol="0"/>
            <a:lstStyle/>
            <a:p>
              <a:endParaRPr/>
            </a:p>
          </p:txBody>
        </p:sp>
        <p:sp>
          <p:nvSpPr>
            <p:cNvPr id="33" name="object 33"/>
            <p:cNvSpPr/>
            <p:nvPr/>
          </p:nvSpPr>
          <p:spPr>
            <a:xfrm>
              <a:off x="10465689" y="8705469"/>
              <a:ext cx="810895" cy="459105"/>
            </a:xfrm>
            <a:custGeom>
              <a:avLst/>
              <a:gdLst/>
              <a:ahLst/>
              <a:cxnLst/>
              <a:rect l="l" t="t" r="r" b="b"/>
              <a:pathLst>
                <a:path w="810895" h="459104">
                  <a:moveTo>
                    <a:pt x="442341" y="55880"/>
                  </a:moveTo>
                  <a:lnTo>
                    <a:pt x="440182" y="43688"/>
                  </a:lnTo>
                  <a:lnTo>
                    <a:pt x="434086" y="33274"/>
                  </a:lnTo>
                  <a:lnTo>
                    <a:pt x="424815" y="25400"/>
                  </a:lnTo>
                  <a:lnTo>
                    <a:pt x="413131" y="20574"/>
                  </a:lnTo>
                  <a:lnTo>
                    <a:pt x="413131" y="0"/>
                  </a:lnTo>
                  <a:lnTo>
                    <a:pt x="394335" y="0"/>
                  </a:lnTo>
                  <a:lnTo>
                    <a:pt x="394335" y="33147"/>
                  </a:lnTo>
                  <a:lnTo>
                    <a:pt x="398653" y="37211"/>
                  </a:lnTo>
                  <a:lnTo>
                    <a:pt x="403733" y="37211"/>
                  </a:lnTo>
                  <a:lnTo>
                    <a:pt x="411480" y="38608"/>
                  </a:lnTo>
                  <a:lnTo>
                    <a:pt x="417830" y="42672"/>
                  </a:lnTo>
                  <a:lnTo>
                    <a:pt x="422021" y="48641"/>
                  </a:lnTo>
                  <a:lnTo>
                    <a:pt x="423545" y="55880"/>
                  </a:lnTo>
                  <a:lnTo>
                    <a:pt x="422021" y="63246"/>
                  </a:lnTo>
                  <a:lnTo>
                    <a:pt x="417830" y="69215"/>
                  </a:lnTo>
                  <a:lnTo>
                    <a:pt x="411480" y="73279"/>
                  </a:lnTo>
                  <a:lnTo>
                    <a:pt x="403733" y="74803"/>
                  </a:lnTo>
                  <a:lnTo>
                    <a:pt x="396494" y="74803"/>
                  </a:lnTo>
                  <a:lnTo>
                    <a:pt x="389636" y="70739"/>
                  </a:lnTo>
                  <a:lnTo>
                    <a:pt x="383540" y="60325"/>
                  </a:lnTo>
                  <a:lnTo>
                    <a:pt x="377952" y="58674"/>
                  </a:lnTo>
                  <a:lnTo>
                    <a:pt x="373253" y="60706"/>
                  </a:lnTo>
                  <a:lnTo>
                    <a:pt x="368935" y="63119"/>
                  </a:lnTo>
                  <a:lnTo>
                    <a:pt x="366776" y="68326"/>
                  </a:lnTo>
                  <a:lnTo>
                    <a:pt x="369443" y="72771"/>
                  </a:lnTo>
                  <a:lnTo>
                    <a:pt x="375539" y="81026"/>
                  </a:lnTo>
                  <a:lnTo>
                    <a:pt x="383667" y="87249"/>
                  </a:lnTo>
                  <a:lnTo>
                    <a:pt x="393192" y="91186"/>
                  </a:lnTo>
                  <a:lnTo>
                    <a:pt x="403733" y="92583"/>
                  </a:lnTo>
                  <a:lnTo>
                    <a:pt x="418846" y="89662"/>
                  </a:lnTo>
                  <a:lnTo>
                    <a:pt x="431038" y="81788"/>
                  </a:lnTo>
                  <a:lnTo>
                    <a:pt x="435991" y="74803"/>
                  </a:lnTo>
                  <a:lnTo>
                    <a:pt x="439293" y="70104"/>
                  </a:lnTo>
                  <a:lnTo>
                    <a:pt x="442341" y="55880"/>
                  </a:lnTo>
                  <a:close/>
                </a:path>
                <a:path w="810895" h="459104">
                  <a:moveTo>
                    <a:pt x="810895" y="186055"/>
                  </a:moveTo>
                  <a:lnTo>
                    <a:pt x="808355" y="174371"/>
                  </a:lnTo>
                  <a:lnTo>
                    <a:pt x="808101" y="173990"/>
                  </a:lnTo>
                  <a:lnTo>
                    <a:pt x="801624" y="164846"/>
                  </a:lnTo>
                  <a:lnTo>
                    <a:pt x="791972" y="158699"/>
                  </a:lnTo>
                  <a:lnTo>
                    <a:pt x="791972" y="179197"/>
                  </a:lnTo>
                  <a:lnTo>
                    <a:pt x="791972" y="435190"/>
                  </a:lnTo>
                  <a:lnTo>
                    <a:pt x="786003" y="440905"/>
                  </a:lnTo>
                  <a:lnTo>
                    <a:pt x="769239" y="440905"/>
                  </a:lnTo>
                  <a:lnTo>
                    <a:pt x="763651" y="435190"/>
                  </a:lnTo>
                  <a:lnTo>
                    <a:pt x="763651" y="433666"/>
                  </a:lnTo>
                  <a:lnTo>
                    <a:pt x="763651" y="415759"/>
                  </a:lnTo>
                  <a:lnTo>
                    <a:pt x="763562" y="199009"/>
                  </a:lnTo>
                  <a:lnTo>
                    <a:pt x="763651" y="181229"/>
                  </a:lnTo>
                  <a:lnTo>
                    <a:pt x="763651" y="179197"/>
                  </a:lnTo>
                  <a:lnTo>
                    <a:pt x="769239" y="173990"/>
                  </a:lnTo>
                  <a:lnTo>
                    <a:pt x="786003" y="173990"/>
                  </a:lnTo>
                  <a:lnTo>
                    <a:pt x="791972" y="179197"/>
                  </a:lnTo>
                  <a:lnTo>
                    <a:pt x="791972" y="158699"/>
                  </a:lnTo>
                  <a:lnTo>
                    <a:pt x="791464" y="158369"/>
                  </a:lnTo>
                  <a:lnTo>
                    <a:pt x="779145" y="156083"/>
                  </a:lnTo>
                  <a:lnTo>
                    <a:pt x="776605" y="156083"/>
                  </a:lnTo>
                  <a:lnTo>
                    <a:pt x="765302" y="157988"/>
                  </a:lnTo>
                  <a:lnTo>
                    <a:pt x="755904" y="163322"/>
                  </a:lnTo>
                  <a:lnTo>
                    <a:pt x="748919" y="171196"/>
                  </a:lnTo>
                  <a:lnTo>
                    <a:pt x="745236" y="181229"/>
                  </a:lnTo>
                  <a:lnTo>
                    <a:pt x="744728" y="181229"/>
                  </a:lnTo>
                  <a:lnTo>
                    <a:pt x="744728" y="199009"/>
                  </a:lnTo>
                  <a:lnTo>
                    <a:pt x="744728" y="415759"/>
                  </a:lnTo>
                  <a:lnTo>
                    <a:pt x="66167" y="415759"/>
                  </a:lnTo>
                  <a:lnTo>
                    <a:pt x="66167" y="199009"/>
                  </a:lnTo>
                  <a:lnTo>
                    <a:pt x="744728" y="199009"/>
                  </a:lnTo>
                  <a:lnTo>
                    <a:pt x="744728" y="181229"/>
                  </a:lnTo>
                  <a:lnTo>
                    <a:pt x="551307" y="181229"/>
                  </a:lnTo>
                  <a:lnTo>
                    <a:pt x="551307" y="180848"/>
                  </a:lnTo>
                  <a:lnTo>
                    <a:pt x="550799" y="180467"/>
                  </a:lnTo>
                  <a:lnTo>
                    <a:pt x="550418" y="180467"/>
                  </a:lnTo>
                  <a:lnTo>
                    <a:pt x="452755" y="87757"/>
                  </a:lnTo>
                  <a:lnTo>
                    <a:pt x="448818" y="92583"/>
                  </a:lnTo>
                  <a:lnTo>
                    <a:pt x="444500" y="97028"/>
                  </a:lnTo>
                  <a:lnTo>
                    <a:pt x="439420" y="100711"/>
                  </a:lnTo>
                  <a:lnTo>
                    <a:pt x="524764" y="181229"/>
                  </a:lnTo>
                  <a:lnTo>
                    <a:pt x="286258" y="181229"/>
                  </a:lnTo>
                  <a:lnTo>
                    <a:pt x="370332" y="101981"/>
                  </a:lnTo>
                  <a:lnTo>
                    <a:pt x="365125" y="98679"/>
                  </a:lnTo>
                  <a:lnTo>
                    <a:pt x="360426" y="94234"/>
                  </a:lnTo>
                  <a:lnTo>
                    <a:pt x="356616" y="89408"/>
                  </a:lnTo>
                  <a:lnTo>
                    <a:pt x="260477" y="180467"/>
                  </a:lnTo>
                  <a:lnTo>
                    <a:pt x="260096" y="180467"/>
                  </a:lnTo>
                  <a:lnTo>
                    <a:pt x="259588" y="180848"/>
                  </a:lnTo>
                  <a:lnTo>
                    <a:pt x="259588" y="181229"/>
                  </a:lnTo>
                  <a:lnTo>
                    <a:pt x="65786" y="181229"/>
                  </a:lnTo>
                  <a:lnTo>
                    <a:pt x="62992" y="173990"/>
                  </a:lnTo>
                  <a:lnTo>
                    <a:pt x="61976" y="171196"/>
                  </a:lnTo>
                  <a:lnTo>
                    <a:pt x="54991" y="163322"/>
                  </a:lnTo>
                  <a:lnTo>
                    <a:pt x="47244" y="158927"/>
                  </a:lnTo>
                  <a:lnTo>
                    <a:pt x="47244" y="179197"/>
                  </a:lnTo>
                  <a:lnTo>
                    <a:pt x="47244" y="435190"/>
                  </a:lnTo>
                  <a:lnTo>
                    <a:pt x="41656" y="440905"/>
                  </a:lnTo>
                  <a:lnTo>
                    <a:pt x="24892" y="440905"/>
                  </a:lnTo>
                  <a:lnTo>
                    <a:pt x="18923" y="435190"/>
                  </a:lnTo>
                  <a:lnTo>
                    <a:pt x="18923" y="179197"/>
                  </a:lnTo>
                  <a:lnTo>
                    <a:pt x="24892" y="173990"/>
                  </a:lnTo>
                  <a:lnTo>
                    <a:pt x="41656" y="173990"/>
                  </a:lnTo>
                  <a:lnTo>
                    <a:pt x="47244" y="179197"/>
                  </a:lnTo>
                  <a:lnTo>
                    <a:pt x="47244" y="158927"/>
                  </a:lnTo>
                  <a:lnTo>
                    <a:pt x="45593" y="157988"/>
                  </a:lnTo>
                  <a:lnTo>
                    <a:pt x="34417" y="156083"/>
                  </a:lnTo>
                  <a:lnTo>
                    <a:pt x="31750" y="156083"/>
                  </a:lnTo>
                  <a:lnTo>
                    <a:pt x="19431" y="158369"/>
                  </a:lnTo>
                  <a:lnTo>
                    <a:pt x="9271" y="164846"/>
                  </a:lnTo>
                  <a:lnTo>
                    <a:pt x="2540" y="174371"/>
                  </a:lnTo>
                  <a:lnTo>
                    <a:pt x="0" y="186055"/>
                  </a:lnTo>
                  <a:lnTo>
                    <a:pt x="0" y="428713"/>
                  </a:lnTo>
                  <a:lnTo>
                    <a:pt x="2540" y="440410"/>
                  </a:lnTo>
                  <a:lnTo>
                    <a:pt x="9271" y="449935"/>
                  </a:lnTo>
                  <a:lnTo>
                    <a:pt x="19431" y="456336"/>
                  </a:lnTo>
                  <a:lnTo>
                    <a:pt x="31750" y="458685"/>
                  </a:lnTo>
                  <a:lnTo>
                    <a:pt x="34417" y="458685"/>
                  </a:lnTo>
                  <a:lnTo>
                    <a:pt x="65786" y="433666"/>
                  </a:lnTo>
                  <a:lnTo>
                    <a:pt x="745236" y="433666"/>
                  </a:lnTo>
                  <a:lnTo>
                    <a:pt x="748919" y="443522"/>
                  </a:lnTo>
                  <a:lnTo>
                    <a:pt x="755904" y="451459"/>
                  </a:lnTo>
                  <a:lnTo>
                    <a:pt x="765302" y="456755"/>
                  </a:lnTo>
                  <a:lnTo>
                    <a:pt x="776605" y="458685"/>
                  </a:lnTo>
                  <a:lnTo>
                    <a:pt x="779145" y="458685"/>
                  </a:lnTo>
                  <a:lnTo>
                    <a:pt x="791464" y="456336"/>
                  </a:lnTo>
                  <a:lnTo>
                    <a:pt x="801624" y="449935"/>
                  </a:lnTo>
                  <a:lnTo>
                    <a:pt x="807974" y="440905"/>
                  </a:lnTo>
                  <a:lnTo>
                    <a:pt x="808355" y="440410"/>
                  </a:lnTo>
                  <a:lnTo>
                    <a:pt x="810895" y="428713"/>
                  </a:lnTo>
                  <a:lnTo>
                    <a:pt x="810895" y="186055"/>
                  </a:lnTo>
                  <a:close/>
                </a:path>
              </a:pathLst>
            </a:custGeom>
            <a:solidFill>
              <a:srgbClr val="004F79"/>
            </a:solidFill>
          </p:spPr>
          <p:txBody>
            <a:bodyPr wrap="square" lIns="0" tIns="0" rIns="0" bIns="0" rtlCol="0"/>
            <a:lstStyle/>
            <a:p>
              <a:endParaRPr/>
            </a:p>
          </p:txBody>
        </p:sp>
      </p:grpSp>
      <p:sp>
        <p:nvSpPr>
          <p:cNvPr id="34" name="object 34"/>
          <p:cNvSpPr txBox="1"/>
          <p:nvPr/>
        </p:nvSpPr>
        <p:spPr>
          <a:xfrm>
            <a:off x="8693911" y="9581489"/>
            <a:ext cx="1095375" cy="330835"/>
          </a:xfrm>
          <a:prstGeom prst="rect">
            <a:avLst/>
          </a:prstGeom>
        </p:spPr>
        <p:txBody>
          <a:bodyPr vert="horz" wrap="square" lIns="0" tIns="12700" rIns="0" bIns="0" rtlCol="0">
            <a:spAutoFit/>
          </a:bodyPr>
          <a:lstStyle/>
          <a:p>
            <a:pPr marL="12700">
              <a:lnSpc>
                <a:spcPct val="100000"/>
              </a:lnSpc>
              <a:spcBef>
                <a:spcPts val="100"/>
              </a:spcBef>
            </a:pPr>
            <a:r>
              <a:rPr sz="2000" spc="-20">
                <a:solidFill>
                  <a:srgbClr val="111111"/>
                </a:solidFill>
                <a:latin typeface="Calibri"/>
                <a:cs typeface="Calibri"/>
              </a:rPr>
              <a:t>Permitting</a:t>
            </a:r>
            <a:endParaRPr sz="2000">
              <a:latin typeface="Calibri"/>
              <a:cs typeface="Calibri"/>
            </a:endParaRPr>
          </a:p>
        </p:txBody>
      </p:sp>
      <p:sp>
        <p:nvSpPr>
          <p:cNvPr id="35" name="object 35"/>
          <p:cNvSpPr txBox="1"/>
          <p:nvPr/>
        </p:nvSpPr>
        <p:spPr>
          <a:xfrm>
            <a:off x="5725414" y="9581489"/>
            <a:ext cx="1358900" cy="330835"/>
          </a:xfrm>
          <a:prstGeom prst="rect">
            <a:avLst/>
          </a:prstGeom>
        </p:spPr>
        <p:txBody>
          <a:bodyPr vert="horz" wrap="square" lIns="0" tIns="12700" rIns="0" bIns="0" rtlCol="0">
            <a:spAutoFit/>
          </a:bodyPr>
          <a:lstStyle/>
          <a:p>
            <a:pPr marL="12700">
              <a:lnSpc>
                <a:spcPct val="100000"/>
              </a:lnSpc>
              <a:spcBef>
                <a:spcPts val="100"/>
              </a:spcBef>
            </a:pPr>
            <a:r>
              <a:rPr sz="2000" spc="-20">
                <a:solidFill>
                  <a:srgbClr val="111111"/>
                </a:solidFill>
                <a:latin typeface="Calibri"/>
                <a:cs typeface="Calibri"/>
              </a:rPr>
              <a:t>Procurement</a:t>
            </a:r>
            <a:endParaRPr sz="2000">
              <a:latin typeface="Calibri"/>
              <a:cs typeface="Calibri"/>
            </a:endParaRPr>
          </a:p>
        </p:txBody>
      </p:sp>
      <p:sp>
        <p:nvSpPr>
          <p:cNvPr id="36" name="object 36"/>
          <p:cNvSpPr txBox="1"/>
          <p:nvPr/>
        </p:nvSpPr>
        <p:spPr>
          <a:xfrm>
            <a:off x="7314945" y="9581489"/>
            <a:ext cx="843280" cy="330835"/>
          </a:xfrm>
          <a:prstGeom prst="rect">
            <a:avLst/>
          </a:prstGeom>
        </p:spPr>
        <p:txBody>
          <a:bodyPr vert="horz" wrap="square" lIns="0" tIns="12700" rIns="0" bIns="0" rtlCol="0">
            <a:spAutoFit/>
          </a:bodyPr>
          <a:lstStyle/>
          <a:p>
            <a:pPr marL="12700">
              <a:lnSpc>
                <a:spcPct val="100000"/>
              </a:lnSpc>
              <a:spcBef>
                <a:spcPts val="100"/>
              </a:spcBef>
            </a:pPr>
            <a:r>
              <a:rPr sz="2000" spc="-10">
                <a:solidFill>
                  <a:srgbClr val="111111"/>
                </a:solidFill>
                <a:latin typeface="Calibri"/>
                <a:cs typeface="Calibri"/>
              </a:rPr>
              <a:t>Bundles</a:t>
            </a:r>
            <a:endParaRPr sz="2000">
              <a:latin typeface="Calibri"/>
              <a:cs typeface="Calibri"/>
            </a:endParaRPr>
          </a:p>
        </p:txBody>
      </p:sp>
      <p:sp>
        <p:nvSpPr>
          <p:cNvPr id="37" name="object 37"/>
          <p:cNvSpPr txBox="1"/>
          <p:nvPr/>
        </p:nvSpPr>
        <p:spPr>
          <a:xfrm>
            <a:off x="11893422" y="9581489"/>
            <a:ext cx="1186815" cy="330835"/>
          </a:xfrm>
          <a:prstGeom prst="rect">
            <a:avLst/>
          </a:prstGeom>
        </p:spPr>
        <p:txBody>
          <a:bodyPr vert="horz" wrap="square" lIns="0" tIns="12700" rIns="0" bIns="0" rtlCol="0">
            <a:spAutoFit/>
          </a:bodyPr>
          <a:lstStyle/>
          <a:p>
            <a:pPr marL="12700">
              <a:lnSpc>
                <a:spcPct val="100000"/>
              </a:lnSpc>
              <a:spcBef>
                <a:spcPts val="100"/>
              </a:spcBef>
            </a:pPr>
            <a:r>
              <a:rPr sz="2000" spc="-10">
                <a:solidFill>
                  <a:srgbClr val="111111"/>
                </a:solidFill>
                <a:latin typeface="Calibri"/>
                <a:cs typeface="Calibri"/>
              </a:rPr>
              <a:t>Super</a:t>
            </a:r>
            <a:r>
              <a:rPr sz="2000" spc="-70">
                <a:solidFill>
                  <a:srgbClr val="111111"/>
                </a:solidFill>
                <a:latin typeface="Calibri"/>
                <a:cs typeface="Calibri"/>
              </a:rPr>
              <a:t> </a:t>
            </a:r>
            <a:r>
              <a:rPr sz="2000" spc="-25">
                <a:solidFill>
                  <a:srgbClr val="111111"/>
                </a:solidFill>
                <a:latin typeface="Calibri"/>
                <a:cs typeface="Calibri"/>
              </a:rPr>
              <a:t>PMO</a:t>
            </a:r>
            <a:endParaRPr sz="2000">
              <a:latin typeface="Calibri"/>
              <a:cs typeface="Calibri"/>
            </a:endParaRPr>
          </a:p>
        </p:txBody>
      </p:sp>
      <p:sp>
        <p:nvSpPr>
          <p:cNvPr id="38" name="object 38"/>
          <p:cNvSpPr txBox="1"/>
          <p:nvPr/>
        </p:nvSpPr>
        <p:spPr>
          <a:xfrm>
            <a:off x="10368533" y="9581489"/>
            <a:ext cx="971550" cy="636270"/>
          </a:xfrm>
          <a:prstGeom prst="rect">
            <a:avLst/>
          </a:prstGeom>
        </p:spPr>
        <p:txBody>
          <a:bodyPr vert="horz" wrap="square" lIns="0" tIns="12700" rIns="0" bIns="0" rtlCol="0">
            <a:spAutoFit/>
          </a:bodyPr>
          <a:lstStyle/>
          <a:p>
            <a:pPr marL="71755">
              <a:lnSpc>
                <a:spcPct val="100000"/>
              </a:lnSpc>
              <a:spcBef>
                <a:spcPts val="100"/>
              </a:spcBef>
            </a:pPr>
            <a:r>
              <a:rPr sz="2000" spc="-10">
                <a:solidFill>
                  <a:srgbClr val="111111"/>
                </a:solidFill>
                <a:latin typeface="Calibri"/>
                <a:cs typeface="Calibri"/>
              </a:rPr>
              <a:t>Building</a:t>
            </a:r>
            <a:endParaRPr sz="2000">
              <a:latin typeface="Calibri"/>
              <a:cs typeface="Calibri"/>
            </a:endParaRPr>
          </a:p>
          <a:p>
            <a:pPr marL="12700">
              <a:lnSpc>
                <a:spcPct val="100000"/>
              </a:lnSpc>
              <a:spcBef>
                <a:spcPts val="5"/>
              </a:spcBef>
            </a:pPr>
            <a:r>
              <a:rPr sz="2000" spc="-20">
                <a:solidFill>
                  <a:srgbClr val="111111"/>
                </a:solidFill>
                <a:latin typeface="Calibri"/>
                <a:cs typeface="Calibri"/>
              </a:rPr>
              <a:t>materials</a:t>
            </a:r>
            <a:endParaRPr sz="2000">
              <a:latin typeface="Calibri"/>
              <a:cs typeface="Calibri"/>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2" name="object 2"/>
          <p:cNvGrpSpPr/>
          <p:nvPr/>
        </p:nvGrpSpPr>
        <p:grpSpPr>
          <a:xfrm>
            <a:off x="0" y="38"/>
            <a:ext cx="18288000" cy="2477770"/>
            <a:chOff x="0" y="38"/>
            <a:chExt cx="18288000" cy="2477770"/>
          </a:xfrm>
        </p:grpSpPr>
        <p:sp>
          <p:nvSpPr>
            <p:cNvPr id="3" name="object 3"/>
            <p:cNvSpPr/>
            <p:nvPr/>
          </p:nvSpPr>
          <p:spPr>
            <a:xfrm>
              <a:off x="0" y="813434"/>
              <a:ext cx="18288000" cy="1664335"/>
            </a:xfrm>
            <a:custGeom>
              <a:avLst/>
              <a:gdLst/>
              <a:ahLst/>
              <a:cxnLst/>
              <a:rect l="l" t="t" r="r" b="b"/>
              <a:pathLst>
                <a:path w="18288000" h="1664335">
                  <a:moveTo>
                    <a:pt x="0" y="1664081"/>
                  </a:moveTo>
                  <a:lnTo>
                    <a:pt x="18288000" y="1664081"/>
                  </a:lnTo>
                  <a:lnTo>
                    <a:pt x="18288000" y="0"/>
                  </a:lnTo>
                  <a:lnTo>
                    <a:pt x="0" y="0"/>
                  </a:lnTo>
                  <a:lnTo>
                    <a:pt x="0" y="1664081"/>
                  </a:lnTo>
                  <a:close/>
                </a:path>
              </a:pathLst>
            </a:custGeom>
            <a:solidFill>
              <a:srgbClr val="1F3964"/>
            </a:solidFill>
          </p:spPr>
          <p:txBody>
            <a:bodyPr wrap="square" lIns="0" tIns="0" rIns="0" bIns="0" rtlCol="0"/>
            <a:lstStyle/>
            <a:p>
              <a:endParaRPr/>
            </a:p>
          </p:txBody>
        </p:sp>
        <p:sp>
          <p:nvSpPr>
            <p:cNvPr id="4" name="object 4"/>
            <p:cNvSpPr/>
            <p:nvPr/>
          </p:nvSpPr>
          <p:spPr>
            <a:xfrm>
              <a:off x="0" y="38"/>
              <a:ext cx="18288000" cy="813435"/>
            </a:xfrm>
            <a:custGeom>
              <a:avLst/>
              <a:gdLst/>
              <a:ahLst/>
              <a:cxnLst/>
              <a:rect l="l" t="t" r="r" b="b"/>
              <a:pathLst>
                <a:path w="18288000" h="813435">
                  <a:moveTo>
                    <a:pt x="18288000" y="0"/>
                  </a:moveTo>
                  <a:lnTo>
                    <a:pt x="0" y="0"/>
                  </a:lnTo>
                  <a:lnTo>
                    <a:pt x="0" y="813396"/>
                  </a:lnTo>
                  <a:lnTo>
                    <a:pt x="18288000" y="813396"/>
                  </a:lnTo>
                  <a:lnTo>
                    <a:pt x="18288000" y="0"/>
                  </a:lnTo>
                  <a:close/>
                </a:path>
              </a:pathLst>
            </a:custGeom>
            <a:solidFill>
              <a:srgbClr val="FDBE0D"/>
            </a:solidFill>
          </p:spPr>
          <p:txBody>
            <a:bodyPr wrap="square" lIns="0" tIns="0" rIns="0" bIns="0" rtlCol="0"/>
            <a:lstStyle/>
            <a:p>
              <a:endParaRPr/>
            </a:p>
          </p:txBody>
        </p:sp>
        <p:pic>
          <p:nvPicPr>
            <p:cNvPr id="5" name="object 5"/>
            <p:cNvPicPr/>
            <p:nvPr/>
          </p:nvPicPr>
          <p:blipFill>
            <a:blip r:embed="rId3" cstate="print"/>
            <a:stretch>
              <a:fillRect/>
            </a:stretch>
          </p:blipFill>
          <p:spPr>
            <a:xfrm>
              <a:off x="0" y="64134"/>
              <a:ext cx="1498472" cy="1498473"/>
            </a:xfrm>
            <a:prstGeom prst="rect">
              <a:avLst/>
            </a:prstGeom>
          </p:spPr>
        </p:pic>
      </p:grpSp>
      <p:sp>
        <p:nvSpPr>
          <p:cNvPr id="6" name="object 6" descr="$PPTXTitle"/>
          <p:cNvSpPr txBox="1">
            <a:spLocks noGrp="1"/>
          </p:cNvSpPr>
          <p:nvPr>
            <p:ph type="title"/>
          </p:nvPr>
        </p:nvSpPr>
        <p:spPr>
          <a:xfrm>
            <a:off x="-4572000" y="0"/>
            <a:ext cx="13292254" cy="1885978"/>
          </a:xfrm>
          <a:prstGeom prst="rect">
            <a:avLst/>
          </a:prstGeom>
        </p:spPr>
        <p:txBody>
          <a:bodyPr vert="horz" wrap="square" lIns="0" tIns="1044778" rIns="0" bIns="0" rtlCol="0">
            <a:spAutoFit/>
          </a:bodyPr>
          <a:lstStyle/>
          <a:p>
            <a:pPr marL="6663055" algn="l">
              <a:lnSpc>
                <a:spcPct val="100000"/>
              </a:lnSpc>
              <a:spcBef>
                <a:spcPts val="105"/>
              </a:spcBef>
            </a:pPr>
            <a:r>
              <a:rPr sz="5400" spc="-114"/>
              <a:t>Rebuild</a:t>
            </a:r>
            <a:r>
              <a:rPr sz="5400" spc="-375"/>
              <a:t> </a:t>
            </a:r>
            <a:r>
              <a:rPr sz="5400" spc="-20"/>
              <a:t>USVI</a:t>
            </a:r>
            <a:endParaRPr lang="en-VI" sz="5400"/>
          </a:p>
        </p:txBody>
      </p:sp>
      <p:sp>
        <p:nvSpPr>
          <p:cNvPr id="7" name="object 7"/>
          <p:cNvSpPr txBox="1"/>
          <p:nvPr/>
        </p:nvSpPr>
        <p:spPr>
          <a:xfrm>
            <a:off x="280822" y="2549474"/>
            <a:ext cx="17437735" cy="3399007"/>
          </a:xfrm>
          <a:prstGeom prst="rect">
            <a:avLst/>
          </a:prstGeom>
        </p:spPr>
        <p:txBody>
          <a:bodyPr vert="horz" wrap="square" lIns="0" tIns="13335" rIns="0" bIns="0" rtlCol="0">
            <a:spAutoFit/>
          </a:bodyPr>
          <a:lstStyle/>
          <a:p>
            <a:pPr marL="12700" marR="5080" algn="ctr">
              <a:lnSpc>
                <a:spcPct val="100000"/>
              </a:lnSpc>
              <a:spcBef>
                <a:spcPts val="105"/>
              </a:spcBef>
            </a:pPr>
            <a:r>
              <a:rPr sz="4400" spc="60">
                <a:solidFill>
                  <a:srgbClr val="1F487C"/>
                </a:solidFill>
                <a:latin typeface="Arial"/>
                <a:cs typeface="Arial"/>
              </a:rPr>
              <a:t>During</a:t>
            </a:r>
            <a:r>
              <a:rPr sz="4400" spc="-114">
                <a:solidFill>
                  <a:srgbClr val="1F487C"/>
                </a:solidFill>
                <a:latin typeface="Arial"/>
                <a:cs typeface="Arial"/>
              </a:rPr>
              <a:t> </a:t>
            </a:r>
            <a:r>
              <a:rPr sz="4400">
                <a:solidFill>
                  <a:srgbClr val="1F487C"/>
                </a:solidFill>
                <a:latin typeface="Arial"/>
                <a:cs typeface="Arial"/>
              </a:rPr>
              <a:t>our</a:t>
            </a:r>
            <a:r>
              <a:rPr sz="4400" spc="-90">
                <a:solidFill>
                  <a:srgbClr val="1F487C"/>
                </a:solidFill>
                <a:latin typeface="Arial"/>
                <a:cs typeface="Arial"/>
              </a:rPr>
              <a:t> </a:t>
            </a:r>
            <a:r>
              <a:rPr sz="4400">
                <a:solidFill>
                  <a:srgbClr val="1F487C"/>
                </a:solidFill>
                <a:latin typeface="Arial"/>
                <a:cs typeface="Arial"/>
              </a:rPr>
              <a:t>last</a:t>
            </a:r>
            <a:r>
              <a:rPr sz="4400" spc="-80">
                <a:solidFill>
                  <a:srgbClr val="1F487C"/>
                </a:solidFill>
                <a:latin typeface="Arial"/>
                <a:cs typeface="Arial"/>
              </a:rPr>
              <a:t> </a:t>
            </a:r>
            <a:r>
              <a:rPr sz="4400" spc="-25">
                <a:solidFill>
                  <a:srgbClr val="1F487C"/>
                </a:solidFill>
                <a:latin typeface="Arial"/>
                <a:cs typeface="Arial"/>
              </a:rPr>
              <a:t>appearance</a:t>
            </a:r>
            <a:r>
              <a:rPr sz="4400" spc="-80">
                <a:solidFill>
                  <a:srgbClr val="1F487C"/>
                </a:solidFill>
                <a:latin typeface="Arial"/>
                <a:cs typeface="Arial"/>
              </a:rPr>
              <a:t> </a:t>
            </a:r>
            <a:r>
              <a:rPr sz="4400">
                <a:solidFill>
                  <a:srgbClr val="1F487C"/>
                </a:solidFill>
                <a:latin typeface="Arial"/>
                <a:cs typeface="Arial"/>
              </a:rPr>
              <a:t>before</a:t>
            </a:r>
            <a:r>
              <a:rPr sz="4400" spc="-90">
                <a:solidFill>
                  <a:srgbClr val="1F487C"/>
                </a:solidFill>
                <a:latin typeface="Arial"/>
                <a:cs typeface="Arial"/>
              </a:rPr>
              <a:t> </a:t>
            </a:r>
            <a:r>
              <a:rPr sz="4400" spc="65">
                <a:solidFill>
                  <a:srgbClr val="1F487C"/>
                </a:solidFill>
                <a:latin typeface="Arial"/>
                <a:cs typeface="Arial"/>
              </a:rPr>
              <a:t>this</a:t>
            </a:r>
            <a:r>
              <a:rPr sz="4400" spc="-75">
                <a:solidFill>
                  <a:srgbClr val="1F487C"/>
                </a:solidFill>
                <a:latin typeface="Arial"/>
                <a:cs typeface="Arial"/>
              </a:rPr>
              <a:t> </a:t>
            </a:r>
            <a:r>
              <a:rPr sz="4400" spc="70">
                <a:solidFill>
                  <a:srgbClr val="1F487C"/>
                </a:solidFill>
                <a:latin typeface="Arial"/>
                <a:cs typeface="Arial"/>
              </a:rPr>
              <a:t>body</a:t>
            </a:r>
            <a:r>
              <a:rPr sz="4400" spc="-100">
                <a:solidFill>
                  <a:srgbClr val="1F487C"/>
                </a:solidFill>
                <a:latin typeface="Arial"/>
                <a:cs typeface="Arial"/>
              </a:rPr>
              <a:t> </a:t>
            </a:r>
            <a:r>
              <a:rPr sz="4400">
                <a:solidFill>
                  <a:srgbClr val="1F487C"/>
                </a:solidFill>
                <a:latin typeface="Arial"/>
                <a:cs typeface="Arial"/>
              </a:rPr>
              <a:t>in</a:t>
            </a:r>
            <a:r>
              <a:rPr sz="4400" spc="-75">
                <a:solidFill>
                  <a:srgbClr val="1F487C"/>
                </a:solidFill>
                <a:latin typeface="Arial"/>
                <a:cs typeface="Arial"/>
              </a:rPr>
              <a:t> </a:t>
            </a:r>
            <a:r>
              <a:rPr lang="en-US" sz="4400">
                <a:solidFill>
                  <a:srgbClr val="1F487C"/>
                </a:solidFill>
                <a:latin typeface="Arial"/>
                <a:cs typeface="Arial"/>
              </a:rPr>
              <a:t>September</a:t>
            </a:r>
            <a:r>
              <a:rPr sz="4400" spc="-85">
                <a:solidFill>
                  <a:srgbClr val="1F487C"/>
                </a:solidFill>
                <a:latin typeface="Arial"/>
                <a:cs typeface="Arial"/>
              </a:rPr>
              <a:t> </a:t>
            </a:r>
            <a:r>
              <a:rPr sz="4400" spc="90">
                <a:solidFill>
                  <a:srgbClr val="1F487C"/>
                </a:solidFill>
                <a:latin typeface="Arial"/>
                <a:cs typeface="Arial"/>
              </a:rPr>
              <a:t>2025,</a:t>
            </a:r>
            <a:r>
              <a:rPr sz="4400" spc="-80">
                <a:solidFill>
                  <a:srgbClr val="1F487C"/>
                </a:solidFill>
                <a:latin typeface="Arial"/>
                <a:cs typeface="Arial"/>
              </a:rPr>
              <a:t> </a:t>
            </a:r>
            <a:r>
              <a:rPr sz="4400" spc="195">
                <a:solidFill>
                  <a:srgbClr val="1F487C"/>
                </a:solidFill>
                <a:latin typeface="Arial"/>
                <a:cs typeface="Arial"/>
              </a:rPr>
              <a:t>we</a:t>
            </a:r>
            <a:r>
              <a:rPr sz="4400" spc="-95">
                <a:solidFill>
                  <a:srgbClr val="1F487C"/>
                </a:solidFill>
                <a:latin typeface="Arial"/>
                <a:cs typeface="Arial"/>
              </a:rPr>
              <a:t> </a:t>
            </a:r>
            <a:r>
              <a:rPr sz="4400" spc="-10">
                <a:solidFill>
                  <a:srgbClr val="1F487C"/>
                </a:solidFill>
                <a:latin typeface="Arial"/>
                <a:cs typeface="Arial"/>
              </a:rPr>
              <a:t>outlined </a:t>
            </a:r>
            <a:r>
              <a:rPr sz="4400" spc="110">
                <a:solidFill>
                  <a:srgbClr val="1F487C"/>
                </a:solidFill>
                <a:latin typeface="Arial"/>
                <a:cs typeface="Arial"/>
              </a:rPr>
              <a:t>that</a:t>
            </a:r>
            <a:r>
              <a:rPr sz="4400" spc="-105">
                <a:solidFill>
                  <a:srgbClr val="1F487C"/>
                </a:solidFill>
                <a:latin typeface="Arial"/>
                <a:cs typeface="Arial"/>
              </a:rPr>
              <a:t> </a:t>
            </a:r>
            <a:r>
              <a:rPr sz="4400" spc="60">
                <a:solidFill>
                  <a:srgbClr val="1F487C"/>
                </a:solidFill>
                <a:latin typeface="Arial"/>
                <a:cs typeface="Arial"/>
              </a:rPr>
              <a:t>the</a:t>
            </a:r>
            <a:r>
              <a:rPr sz="4400" spc="-90">
                <a:solidFill>
                  <a:srgbClr val="1F487C"/>
                </a:solidFill>
                <a:latin typeface="Arial"/>
                <a:cs typeface="Arial"/>
              </a:rPr>
              <a:t> </a:t>
            </a:r>
            <a:r>
              <a:rPr sz="4400">
                <a:solidFill>
                  <a:srgbClr val="1F487C"/>
                </a:solidFill>
                <a:latin typeface="Arial"/>
                <a:cs typeface="Arial"/>
              </a:rPr>
              <a:t>goal</a:t>
            </a:r>
            <a:r>
              <a:rPr sz="4400" spc="-105">
                <a:solidFill>
                  <a:srgbClr val="1F487C"/>
                </a:solidFill>
                <a:latin typeface="Arial"/>
                <a:cs typeface="Arial"/>
              </a:rPr>
              <a:t> </a:t>
            </a:r>
            <a:r>
              <a:rPr sz="4400" spc="85">
                <a:solidFill>
                  <a:srgbClr val="1F487C"/>
                </a:solidFill>
                <a:latin typeface="Arial"/>
                <a:cs typeface="Arial"/>
              </a:rPr>
              <a:t>for</a:t>
            </a:r>
            <a:r>
              <a:rPr sz="4400" spc="-130">
                <a:solidFill>
                  <a:srgbClr val="1F487C"/>
                </a:solidFill>
                <a:latin typeface="Arial"/>
                <a:cs typeface="Arial"/>
              </a:rPr>
              <a:t> </a:t>
            </a:r>
            <a:r>
              <a:rPr sz="4400">
                <a:solidFill>
                  <a:srgbClr val="1F487C"/>
                </a:solidFill>
                <a:latin typeface="Arial"/>
                <a:cs typeface="Arial"/>
              </a:rPr>
              <a:t>Rebuild</a:t>
            </a:r>
            <a:r>
              <a:rPr sz="4400" spc="-105">
                <a:solidFill>
                  <a:srgbClr val="1F487C"/>
                </a:solidFill>
                <a:latin typeface="Arial"/>
                <a:cs typeface="Arial"/>
              </a:rPr>
              <a:t> </a:t>
            </a:r>
            <a:r>
              <a:rPr sz="4400" spc="-10">
                <a:solidFill>
                  <a:srgbClr val="1F487C"/>
                </a:solidFill>
                <a:latin typeface="Arial"/>
                <a:cs typeface="Arial"/>
              </a:rPr>
              <a:t>USVI</a:t>
            </a:r>
            <a:r>
              <a:rPr sz="4400" spc="-120">
                <a:solidFill>
                  <a:srgbClr val="1F487C"/>
                </a:solidFill>
                <a:latin typeface="Arial"/>
                <a:cs typeface="Arial"/>
              </a:rPr>
              <a:t> </a:t>
            </a:r>
            <a:r>
              <a:rPr sz="4400">
                <a:solidFill>
                  <a:srgbClr val="1F487C"/>
                </a:solidFill>
                <a:latin typeface="Arial"/>
                <a:cs typeface="Arial"/>
              </a:rPr>
              <a:t>is</a:t>
            </a:r>
            <a:r>
              <a:rPr sz="4400" spc="-105">
                <a:solidFill>
                  <a:srgbClr val="1F487C"/>
                </a:solidFill>
                <a:latin typeface="Arial"/>
                <a:cs typeface="Arial"/>
              </a:rPr>
              <a:t> </a:t>
            </a:r>
            <a:r>
              <a:rPr sz="4400" spc="125">
                <a:solidFill>
                  <a:srgbClr val="1F487C"/>
                </a:solidFill>
                <a:latin typeface="Arial"/>
                <a:cs typeface="Arial"/>
              </a:rPr>
              <a:t>to</a:t>
            </a:r>
            <a:r>
              <a:rPr sz="4400" spc="-105">
                <a:solidFill>
                  <a:srgbClr val="1F487C"/>
                </a:solidFill>
                <a:latin typeface="Arial"/>
                <a:cs typeface="Arial"/>
              </a:rPr>
              <a:t> </a:t>
            </a:r>
            <a:r>
              <a:rPr sz="4400">
                <a:solidFill>
                  <a:srgbClr val="1F487C"/>
                </a:solidFill>
                <a:latin typeface="Arial"/>
                <a:cs typeface="Arial"/>
              </a:rPr>
              <a:t>have</a:t>
            </a:r>
            <a:r>
              <a:rPr sz="4400" spc="-100">
                <a:solidFill>
                  <a:srgbClr val="1F487C"/>
                </a:solidFill>
                <a:latin typeface="Arial"/>
                <a:cs typeface="Arial"/>
              </a:rPr>
              <a:t> </a:t>
            </a:r>
            <a:r>
              <a:rPr sz="4400">
                <a:solidFill>
                  <a:srgbClr val="1F487C"/>
                </a:solidFill>
                <a:latin typeface="Arial"/>
                <a:cs typeface="Arial"/>
              </a:rPr>
              <a:t>all</a:t>
            </a:r>
            <a:r>
              <a:rPr sz="4400" spc="-105">
                <a:solidFill>
                  <a:srgbClr val="1F487C"/>
                </a:solidFill>
                <a:latin typeface="Arial"/>
                <a:cs typeface="Arial"/>
              </a:rPr>
              <a:t> </a:t>
            </a:r>
            <a:r>
              <a:rPr sz="4400">
                <a:solidFill>
                  <a:srgbClr val="1F487C"/>
                </a:solidFill>
                <a:latin typeface="Arial"/>
                <a:cs typeface="Arial"/>
              </a:rPr>
              <a:t>critical</a:t>
            </a:r>
            <a:r>
              <a:rPr sz="4400" spc="-105">
                <a:solidFill>
                  <a:srgbClr val="1F487C"/>
                </a:solidFill>
                <a:latin typeface="Arial"/>
                <a:cs typeface="Arial"/>
              </a:rPr>
              <a:t> </a:t>
            </a:r>
            <a:r>
              <a:rPr sz="4400">
                <a:solidFill>
                  <a:srgbClr val="1F487C"/>
                </a:solidFill>
                <a:latin typeface="Arial"/>
                <a:cs typeface="Arial"/>
              </a:rPr>
              <a:t>projects</a:t>
            </a:r>
            <a:r>
              <a:rPr sz="4400" spc="-105">
                <a:solidFill>
                  <a:srgbClr val="1F487C"/>
                </a:solidFill>
                <a:latin typeface="Arial"/>
                <a:cs typeface="Arial"/>
              </a:rPr>
              <a:t> </a:t>
            </a:r>
            <a:r>
              <a:rPr sz="4400" spc="-10">
                <a:solidFill>
                  <a:srgbClr val="1F487C"/>
                </a:solidFill>
                <a:latin typeface="Arial"/>
                <a:cs typeface="Arial"/>
              </a:rPr>
              <a:t>under </a:t>
            </a:r>
            <a:r>
              <a:rPr sz="4400">
                <a:solidFill>
                  <a:srgbClr val="1F487C"/>
                </a:solidFill>
                <a:latin typeface="Arial"/>
                <a:cs typeface="Arial"/>
              </a:rPr>
              <a:t>contract</a:t>
            </a:r>
            <a:r>
              <a:rPr sz="4400" spc="-50">
                <a:solidFill>
                  <a:srgbClr val="1F487C"/>
                </a:solidFill>
                <a:latin typeface="Arial"/>
                <a:cs typeface="Arial"/>
              </a:rPr>
              <a:t> </a:t>
            </a:r>
            <a:r>
              <a:rPr sz="4400" spc="65">
                <a:solidFill>
                  <a:srgbClr val="1F487C"/>
                </a:solidFill>
                <a:latin typeface="Arial"/>
                <a:cs typeface="Arial"/>
              </a:rPr>
              <a:t>by</a:t>
            </a:r>
            <a:r>
              <a:rPr sz="4400" spc="-35">
                <a:solidFill>
                  <a:srgbClr val="1F487C"/>
                </a:solidFill>
                <a:latin typeface="Arial"/>
                <a:cs typeface="Arial"/>
              </a:rPr>
              <a:t> </a:t>
            </a:r>
            <a:r>
              <a:rPr sz="4400" spc="60">
                <a:solidFill>
                  <a:srgbClr val="1F487C"/>
                </a:solidFill>
                <a:latin typeface="Arial"/>
                <a:cs typeface="Arial"/>
              </a:rPr>
              <a:t>the</a:t>
            </a:r>
            <a:r>
              <a:rPr sz="4400" spc="-40">
                <a:solidFill>
                  <a:srgbClr val="1F487C"/>
                </a:solidFill>
                <a:latin typeface="Arial"/>
                <a:cs typeface="Arial"/>
              </a:rPr>
              <a:t> </a:t>
            </a:r>
            <a:r>
              <a:rPr sz="4400">
                <a:solidFill>
                  <a:srgbClr val="1F487C"/>
                </a:solidFill>
                <a:latin typeface="Arial"/>
                <a:cs typeface="Arial"/>
              </a:rPr>
              <a:t>end</a:t>
            </a:r>
            <a:r>
              <a:rPr sz="4400" spc="-35">
                <a:solidFill>
                  <a:srgbClr val="1F487C"/>
                </a:solidFill>
                <a:latin typeface="Arial"/>
                <a:cs typeface="Arial"/>
              </a:rPr>
              <a:t> </a:t>
            </a:r>
            <a:r>
              <a:rPr sz="4400" spc="90">
                <a:solidFill>
                  <a:srgbClr val="1F487C"/>
                </a:solidFill>
                <a:latin typeface="Arial"/>
                <a:cs typeface="Arial"/>
              </a:rPr>
              <a:t>of</a:t>
            </a:r>
            <a:r>
              <a:rPr sz="4400" spc="-40">
                <a:solidFill>
                  <a:srgbClr val="1F487C"/>
                </a:solidFill>
                <a:latin typeface="Arial"/>
                <a:cs typeface="Arial"/>
              </a:rPr>
              <a:t> </a:t>
            </a:r>
            <a:r>
              <a:rPr sz="4400" spc="110">
                <a:solidFill>
                  <a:srgbClr val="1F487C"/>
                </a:solidFill>
                <a:latin typeface="Arial"/>
                <a:cs typeface="Arial"/>
              </a:rPr>
              <a:t>2025.</a:t>
            </a:r>
            <a:r>
              <a:rPr sz="4400" spc="-35">
                <a:solidFill>
                  <a:srgbClr val="1F487C"/>
                </a:solidFill>
                <a:latin typeface="Arial"/>
                <a:cs typeface="Arial"/>
              </a:rPr>
              <a:t> </a:t>
            </a:r>
            <a:r>
              <a:rPr sz="4400" spc="-10">
                <a:solidFill>
                  <a:srgbClr val="1F487C"/>
                </a:solidFill>
                <a:latin typeface="Arial"/>
                <a:cs typeface="Arial"/>
              </a:rPr>
              <a:t>SPMO-</a:t>
            </a:r>
            <a:r>
              <a:rPr sz="4400">
                <a:solidFill>
                  <a:srgbClr val="1F487C"/>
                </a:solidFill>
                <a:latin typeface="Arial"/>
                <a:cs typeface="Arial"/>
              </a:rPr>
              <a:t>managed</a:t>
            </a:r>
            <a:r>
              <a:rPr sz="4400" spc="-35">
                <a:solidFill>
                  <a:srgbClr val="1F487C"/>
                </a:solidFill>
                <a:latin typeface="Arial"/>
                <a:cs typeface="Arial"/>
              </a:rPr>
              <a:t> </a:t>
            </a:r>
            <a:r>
              <a:rPr sz="4400">
                <a:solidFill>
                  <a:srgbClr val="1F487C"/>
                </a:solidFill>
                <a:latin typeface="Arial"/>
                <a:cs typeface="Arial"/>
              </a:rPr>
              <a:t>projects</a:t>
            </a:r>
            <a:r>
              <a:rPr sz="4400" spc="-40">
                <a:solidFill>
                  <a:srgbClr val="1F487C"/>
                </a:solidFill>
                <a:latin typeface="Arial"/>
                <a:cs typeface="Arial"/>
              </a:rPr>
              <a:t> </a:t>
            </a:r>
            <a:r>
              <a:rPr sz="4400">
                <a:solidFill>
                  <a:srgbClr val="1F487C"/>
                </a:solidFill>
                <a:latin typeface="Arial"/>
                <a:cs typeface="Arial"/>
              </a:rPr>
              <a:t>account</a:t>
            </a:r>
            <a:r>
              <a:rPr sz="4400" spc="-50">
                <a:solidFill>
                  <a:srgbClr val="1F487C"/>
                </a:solidFill>
                <a:latin typeface="Arial"/>
                <a:cs typeface="Arial"/>
              </a:rPr>
              <a:t> </a:t>
            </a:r>
            <a:r>
              <a:rPr sz="4400" spc="60">
                <a:solidFill>
                  <a:srgbClr val="1F487C"/>
                </a:solidFill>
                <a:latin typeface="Arial"/>
                <a:cs typeface="Arial"/>
              </a:rPr>
              <a:t>for</a:t>
            </a:r>
            <a:r>
              <a:rPr lang="en-US" sz="4400" spc="60">
                <a:solidFill>
                  <a:srgbClr val="1F487C"/>
                </a:solidFill>
                <a:latin typeface="Arial"/>
                <a:cs typeface="Arial"/>
              </a:rPr>
              <a:t> </a:t>
            </a:r>
            <a:r>
              <a:rPr sz="4400" b="1" u="heavy" spc="95">
                <a:solidFill>
                  <a:srgbClr val="1F487C"/>
                </a:solidFill>
                <a:uFill>
                  <a:solidFill>
                    <a:srgbClr val="1F487C"/>
                  </a:solidFill>
                </a:uFill>
                <a:latin typeface="Arial"/>
                <a:cs typeface="Arial"/>
              </a:rPr>
              <a:t>$</a:t>
            </a:r>
            <a:r>
              <a:rPr lang="en-US" sz="4400" b="1" u="heavy" spc="95">
                <a:solidFill>
                  <a:srgbClr val="1F487C"/>
                </a:solidFill>
                <a:uFill>
                  <a:solidFill>
                    <a:srgbClr val="1F487C"/>
                  </a:solidFill>
                </a:uFill>
                <a:latin typeface="Arial"/>
                <a:cs typeface="Arial"/>
              </a:rPr>
              <a:t>16.4</a:t>
            </a:r>
            <a:r>
              <a:rPr sz="4400" b="1" u="heavy" spc="-140">
                <a:solidFill>
                  <a:srgbClr val="1F487C"/>
                </a:solidFill>
                <a:uFill>
                  <a:solidFill>
                    <a:srgbClr val="1F487C"/>
                  </a:solidFill>
                </a:uFill>
                <a:latin typeface="Arial"/>
                <a:cs typeface="Arial"/>
              </a:rPr>
              <a:t> </a:t>
            </a:r>
            <a:r>
              <a:rPr sz="4400" b="1" u="heavy" spc="-200">
                <a:solidFill>
                  <a:srgbClr val="1F487C"/>
                </a:solidFill>
                <a:uFill>
                  <a:solidFill>
                    <a:srgbClr val="1F487C"/>
                  </a:solidFill>
                </a:uFill>
                <a:latin typeface="Arial"/>
                <a:cs typeface="Arial"/>
              </a:rPr>
              <a:t>billion</a:t>
            </a:r>
            <a:r>
              <a:rPr sz="4400" b="1" u="heavy" spc="-105">
                <a:solidFill>
                  <a:srgbClr val="1F487C"/>
                </a:solidFill>
                <a:uFill>
                  <a:solidFill>
                    <a:srgbClr val="1F487C"/>
                  </a:solidFill>
                </a:uFill>
                <a:latin typeface="Arial"/>
                <a:cs typeface="Arial"/>
              </a:rPr>
              <a:t> </a:t>
            </a:r>
            <a:r>
              <a:rPr sz="4400" u="none" spc="90">
                <a:solidFill>
                  <a:srgbClr val="1F487C"/>
                </a:solidFill>
                <a:latin typeface="Arial"/>
                <a:cs typeface="Arial"/>
              </a:rPr>
              <a:t>of</a:t>
            </a:r>
            <a:r>
              <a:rPr sz="4400" u="none" spc="-105">
                <a:solidFill>
                  <a:srgbClr val="1F487C"/>
                </a:solidFill>
                <a:latin typeface="Arial"/>
                <a:cs typeface="Arial"/>
              </a:rPr>
              <a:t> </a:t>
            </a:r>
            <a:r>
              <a:rPr sz="4400" u="none">
                <a:solidFill>
                  <a:srgbClr val="1F487C"/>
                </a:solidFill>
                <a:latin typeface="Arial"/>
                <a:cs typeface="Arial"/>
              </a:rPr>
              <a:t>the</a:t>
            </a:r>
            <a:r>
              <a:rPr sz="4400" u="none" spc="-105">
                <a:solidFill>
                  <a:srgbClr val="1F487C"/>
                </a:solidFill>
                <a:latin typeface="Arial"/>
                <a:cs typeface="Arial"/>
              </a:rPr>
              <a:t> </a:t>
            </a:r>
            <a:r>
              <a:rPr sz="4400" u="none">
                <a:solidFill>
                  <a:srgbClr val="1F487C"/>
                </a:solidFill>
                <a:latin typeface="Arial"/>
                <a:cs typeface="Arial"/>
              </a:rPr>
              <a:t>recovery</a:t>
            </a:r>
            <a:r>
              <a:rPr sz="4400" u="none" spc="-135">
                <a:solidFill>
                  <a:srgbClr val="1F487C"/>
                </a:solidFill>
                <a:latin typeface="Arial"/>
                <a:cs typeface="Arial"/>
              </a:rPr>
              <a:t> </a:t>
            </a:r>
            <a:r>
              <a:rPr sz="4400" u="none" spc="55">
                <a:solidFill>
                  <a:srgbClr val="1F487C"/>
                </a:solidFill>
                <a:latin typeface="Arial"/>
                <a:cs typeface="Arial"/>
              </a:rPr>
              <a:t>effort.</a:t>
            </a:r>
            <a:r>
              <a:rPr sz="4400" u="none" spc="-95">
                <a:solidFill>
                  <a:srgbClr val="1F487C"/>
                </a:solidFill>
                <a:latin typeface="Arial"/>
                <a:cs typeface="Arial"/>
              </a:rPr>
              <a:t> </a:t>
            </a:r>
            <a:r>
              <a:rPr sz="4400" b="1" spc="-254">
                <a:solidFill>
                  <a:srgbClr val="1F487C"/>
                </a:solidFill>
                <a:uFill>
                  <a:solidFill>
                    <a:srgbClr val="1F487C"/>
                  </a:solidFill>
                </a:uFill>
                <a:latin typeface="Arial"/>
                <a:cs typeface="Arial"/>
              </a:rPr>
              <a:t>So</a:t>
            </a:r>
            <a:r>
              <a:rPr sz="4400" b="1" spc="-65">
                <a:solidFill>
                  <a:srgbClr val="1F487C"/>
                </a:solidFill>
                <a:uFill>
                  <a:solidFill>
                    <a:srgbClr val="1F487C"/>
                  </a:solidFill>
                </a:uFill>
                <a:latin typeface="Arial"/>
                <a:cs typeface="Arial"/>
              </a:rPr>
              <a:t> </a:t>
            </a:r>
            <a:r>
              <a:rPr sz="4400" b="1" spc="-110">
                <a:solidFill>
                  <a:srgbClr val="1F487C"/>
                </a:solidFill>
                <a:uFill>
                  <a:solidFill>
                    <a:srgbClr val="1F487C"/>
                  </a:solidFill>
                </a:uFill>
                <a:latin typeface="Arial"/>
                <a:cs typeface="Arial"/>
              </a:rPr>
              <a:t>far</a:t>
            </a:r>
            <a:r>
              <a:rPr lang="en-US" sz="4400" b="1" spc="-110">
                <a:solidFill>
                  <a:srgbClr val="1F487C"/>
                </a:solidFill>
                <a:uFill>
                  <a:solidFill>
                    <a:srgbClr val="1F487C"/>
                  </a:solidFill>
                </a:uFill>
                <a:latin typeface="Arial"/>
                <a:cs typeface="Arial"/>
              </a:rPr>
              <a:t>, </a:t>
            </a:r>
            <a:r>
              <a:rPr lang="en-US" sz="4400" b="1" u="heavy" spc="170">
                <a:solidFill>
                  <a:srgbClr val="1F487C"/>
                </a:solidFill>
                <a:uFill>
                  <a:solidFill>
                    <a:srgbClr val="1F487C"/>
                  </a:solidFill>
                </a:uFill>
                <a:latin typeface="Arial"/>
                <a:cs typeface="Arial"/>
              </a:rPr>
              <a:t>34</a:t>
            </a:r>
            <a:r>
              <a:rPr sz="4400" b="1" u="heavy" spc="-80">
                <a:solidFill>
                  <a:srgbClr val="1F487C"/>
                </a:solidFill>
                <a:uFill>
                  <a:solidFill>
                    <a:srgbClr val="1F487C"/>
                  </a:solidFill>
                </a:uFill>
                <a:latin typeface="Arial"/>
                <a:cs typeface="Arial"/>
              </a:rPr>
              <a:t> </a:t>
            </a:r>
            <a:r>
              <a:rPr sz="4400" b="1" u="heavy" spc="-75">
                <a:solidFill>
                  <a:srgbClr val="1F487C"/>
                </a:solidFill>
                <a:uFill>
                  <a:solidFill>
                    <a:srgbClr val="1F487C"/>
                  </a:solidFill>
                </a:uFill>
                <a:latin typeface="Arial"/>
                <a:cs typeface="Arial"/>
              </a:rPr>
              <a:t>of</a:t>
            </a:r>
            <a:r>
              <a:rPr sz="4400" b="1" u="heavy" spc="-105">
                <a:solidFill>
                  <a:srgbClr val="1F487C"/>
                </a:solidFill>
                <a:uFill>
                  <a:solidFill>
                    <a:srgbClr val="1F487C"/>
                  </a:solidFill>
                </a:uFill>
                <a:latin typeface="Arial"/>
                <a:cs typeface="Arial"/>
              </a:rPr>
              <a:t> </a:t>
            </a:r>
            <a:r>
              <a:rPr sz="4400" b="1" u="heavy" spc="-50">
                <a:solidFill>
                  <a:srgbClr val="1F487C"/>
                </a:solidFill>
                <a:uFill>
                  <a:solidFill>
                    <a:srgbClr val="1F487C"/>
                  </a:solidFill>
                </a:uFill>
                <a:latin typeface="Arial"/>
                <a:cs typeface="Arial"/>
              </a:rPr>
              <a:t>the</a:t>
            </a:r>
            <a:r>
              <a:rPr sz="4400" b="1" u="heavy" spc="-120">
                <a:solidFill>
                  <a:srgbClr val="1F487C"/>
                </a:solidFill>
                <a:uFill>
                  <a:solidFill>
                    <a:srgbClr val="1F487C"/>
                  </a:solidFill>
                </a:uFill>
                <a:latin typeface="Arial"/>
                <a:cs typeface="Arial"/>
              </a:rPr>
              <a:t> </a:t>
            </a:r>
            <a:r>
              <a:rPr sz="4400" b="1" u="heavy" spc="170">
                <a:solidFill>
                  <a:srgbClr val="1F487C"/>
                </a:solidFill>
                <a:uFill>
                  <a:solidFill>
                    <a:srgbClr val="1F487C"/>
                  </a:solidFill>
                </a:uFill>
                <a:latin typeface="Arial"/>
                <a:cs typeface="Arial"/>
              </a:rPr>
              <a:t>3</a:t>
            </a:r>
            <a:r>
              <a:rPr lang="en-US" sz="4400" b="1" u="heavy" spc="170">
                <a:solidFill>
                  <a:srgbClr val="1F487C"/>
                </a:solidFill>
                <a:uFill>
                  <a:solidFill>
                    <a:srgbClr val="1F487C"/>
                  </a:solidFill>
                </a:uFill>
                <a:latin typeface="Arial"/>
                <a:cs typeface="Arial"/>
              </a:rPr>
              <a:t>8</a:t>
            </a:r>
            <a:r>
              <a:rPr sz="4400" b="1" u="heavy" spc="-85">
                <a:solidFill>
                  <a:srgbClr val="1F487C"/>
                </a:solidFill>
                <a:uFill>
                  <a:solidFill>
                    <a:srgbClr val="1F487C"/>
                  </a:solidFill>
                </a:uFill>
                <a:latin typeface="Arial"/>
                <a:cs typeface="Arial"/>
              </a:rPr>
              <a:t> </a:t>
            </a:r>
            <a:r>
              <a:rPr sz="4400" b="1" u="heavy" spc="-200">
                <a:solidFill>
                  <a:srgbClr val="1F487C"/>
                </a:solidFill>
                <a:uFill>
                  <a:solidFill>
                    <a:srgbClr val="1F487C"/>
                  </a:solidFill>
                </a:uFill>
                <a:latin typeface="Arial"/>
                <a:cs typeface="Arial"/>
              </a:rPr>
              <a:t>projects</a:t>
            </a:r>
            <a:r>
              <a:rPr sz="4400" b="1" u="heavy" spc="-120">
                <a:solidFill>
                  <a:srgbClr val="1F487C"/>
                </a:solidFill>
                <a:uFill>
                  <a:solidFill>
                    <a:srgbClr val="1F487C"/>
                  </a:solidFill>
                </a:uFill>
                <a:latin typeface="Arial"/>
                <a:cs typeface="Arial"/>
              </a:rPr>
              <a:t> </a:t>
            </a:r>
            <a:r>
              <a:rPr lang="en-US" sz="4400" b="1" u="heavy" spc="-25">
                <a:solidFill>
                  <a:srgbClr val="1F487C"/>
                </a:solidFill>
                <a:uFill>
                  <a:solidFill>
                    <a:srgbClr val="1F487C"/>
                  </a:solidFill>
                </a:uFill>
                <a:latin typeface="Arial"/>
                <a:cs typeface="Arial"/>
              </a:rPr>
              <a:t>are</a:t>
            </a:r>
            <a:r>
              <a:rPr lang="en-US" sz="4400" b="1" spc="-25">
                <a:solidFill>
                  <a:srgbClr val="1F487C"/>
                </a:solidFill>
                <a:uFill>
                  <a:solidFill>
                    <a:srgbClr val="1F487C"/>
                  </a:solidFill>
                </a:uFill>
                <a:latin typeface="Arial"/>
                <a:cs typeface="Arial"/>
              </a:rPr>
              <a:t> </a:t>
            </a:r>
            <a:r>
              <a:rPr lang="en-US" sz="4400" b="1" u="heavy" spc="-135">
                <a:solidFill>
                  <a:srgbClr val="1F487C"/>
                </a:solidFill>
                <a:uFill>
                  <a:solidFill>
                    <a:srgbClr val="1F487C"/>
                  </a:solidFill>
                </a:uFill>
                <a:latin typeface="Arial"/>
                <a:cs typeface="Arial"/>
              </a:rPr>
              <a:t>either</a:t>
            </a:r>
            <a:r>
              <a:rPr lang="en-US" sz="4400" b="1" u="heavy" spc="-160">
                <a:solidFill>
                  <a:srgbClr val="1F487C"/>
                </a:solidFill>
                <a:uFill>
                  <a:solidFill>
                    <a:srgbClr val="1F487C"/>
                  </a:solidFill>
                </a:uFill>
                <a:latin typeface="Arial"/>
                <a:cs typeface="Arial"/>
              </a:rPr>
              <a:t> </a:t>
            </a:r>
            <a:r>
              <a:rPr sz="4400" b="1" u="heavy" spc="-175">
                <a:solidFill>
                  <a:srgbClr val="1F487C"/>
                </a:solidFill>
                <a:uFill>
                  <a:solidFill>
                    <a:srgbClr val="1F487C"/>
                  </a:solidFill>
                </a:uFill>
                <a:latin typeface="Arial"/>
                <a:cs typeface="Arial"/>
              </a:rPr>
              <a:t>under</a:t>
            </a:r>
            <a:r>
              <a:rPr sz="4400" b="1" u="heavy" spc="-120">
                <a:solidFill>
                  <a:srgbClr val="1F487C"/>
                </a:solidFill>
                <a:uFill>
                  <a:solidFill>
                    <a:srgbClr val="1F487C"/>
                  </a:solidFill>
                </a:uFill>
                <a:latin typeface="Arial"/>
                <a:cs typeface="Arial"/>
              </a:rPr>
              <a:t> </a:t>
            </a:r>
            <a:r>
              <a:rPr sz="4400" b="1" u="heavy" spc="-175">
                <a:solidFill>
                  <a:srgbClr val="1F487C"/>
                </a:solidFill>
                <a:uFill>
                  <a:solidFill>
                    <a:srgbClr val="1F487C"/>
                  </a:solidFill>
                </a:uFill>
                <a:latin typeface="Arial"/>
                <a:cs typeface="Arial"/>
              </a:rPr>
              <a:t>contract</a:t>
            </a:r>
            <a:r>
              <a:rPr sz="4400" b="1" u="heavy" spc="-135">
                <a:solidFill>
                  <a:srgbClr val="1F487C"/>
                </a:solidFill>
                <a:uFill>
                  <a:solidFill>
                    <a:srgbClr val="1F487C"/>
                  </a:solidFill>
                </a:uFill>
                <a:latin typeface="Arial"/>
                <a:cs typeface="Arial"/>
              </a:rPr>
              <a:t> </a:t>
            </a:r>
            <a:r>
              <a:rPr sz="4400" b="1" u="heavy" spc="-220">
                <a:solidFill>
                  <a:srgbClr val="1F487C"/>
                </a:solidFill>
                <a:uFill>
                  <a:solidFill>
                    <a:srgbClr val="1F487C"/>
                  </a:solidFill>
                </a:uFill>
                <a:latin typeface="Arial"/>
                <a:cs typeface="Arial"/>
              </a:rPr>
              <a:t>or</a:t>
            </a:r>
            <a:r>
              <a:rPr sz="4400" b="1" u="heavy" spc="-95">
                <a:solidFill>
                  <a:srgbClr val="1F487C"/>
                </a:solidFill>
                <a:uFill>
                  <a:solidFill>
                    <a:srgbClr val="1F487C"/>
                  </a:solidFill>
                </a:uFill>
                <a:latin typeface="Arial"/>
                <a:cs typeface="Arial"/>
              </a:rPr>
              <a:t> </a:t>
            </a:r>
            <a:r>
              <a:rPr sz="4400" b="1" u="heavy" spc="-190">
                <a:solidFill>
                  <a:srgbClr val="1F487C"/>
                </a:solidFill>
                <a:uFill>
                  <a:solidFill>
                    <a:srgbClr val="1F487C"/>
                  </a:solidFill>
                </a:uFill>
                <a:latin typeface="Arial"/>
                <a:cs typeface="Arial"/>
              </a:rPr>
              <a:t>in</a:t>
            </a:r>
            <a:r>
              <a:rPr sz="4400" b="1" u="heavy" spc="-110">
                <a:solidFill>
                  <a:srgbClr val="1F487C"/>
                </a:solidFill>
                <a:uFill>
                  <a:solidFill>
                    <a:srgbClr val="1F487C"/>
                  </a:solidFill>
                </a:uFill>
                <a:latin typeface="Arial"/>
                <a:cs typeface="Arial"/>
              </a:rPr>
              <a:t> </a:t>
            </a:r>
            <a:r>
              <a:rPr sz="4400" b="1" u="heavy" spc="-50">
                <a:solidFill>
                  <a:srgbClr val="1F487C"/>
                </a:solidFill>
                <a:uFill>
                  <a:solidFill>
                    <a:srgbClr val="1F487C"/>
                  </a:solidFill>
                </a:uFill>
                <a:latin typeface="Arial"/>
                <a:cs typeface="Arial"/>
              </a:rPr>
              <a:t>the</a:t>
            </a:r>
            <a:r>
              <a:rPr sz="4400" b="1" u="heavy" spc="-120">
                <a:solidFill>
                  <a:srgbClr val="1F487C"/>
                </a:solidFill>
                <a:uFill>
                  <a:solidFill>
                    <a:srgbClr val="1F487C"/>
                  </a:solidFill>
                </a:uFill>
                <a:latin typeface="Arial"/>
                <a:cs typeface="Arial"/>
              </a:rPr>
              <a:t> </a:t>
            </a:r>
            <a:r>
              <a:rPr sz="4400" b="1" u="heavy" spc="-175">
                <a:solidFill>
                  <a:srgbClr val="1F487C"/>
                </a:solidFill>
                <a:uFill>
                  <a:solidFill>
                    <a:srgbClr val="1F487C"/>
                  </a:solidFill>
                </a:uFill>
                <a:latin typeface="Arial"/>
                <a:cs typeface="Arial"/>
              </a:rPr>
              <a:t>contracting</a:t>
            </a:r>
            <a:r>
              <a:rPr sz="4400" b="1" u="heavy" spc="-130">
                <a:solidFill>
                  <a:srgbClr val="1F487C"/>
                </a:solidFill>
                <a:uFill>
                  <a:solidFill>
                    <a:srgbClr val="1F487C"/>
                  </a:solidFill>
                </a:uFill>
                <a:latin typeface="Arial"/>
                <a:cs typeface="Arial"/>
              </a:rPr>
              <a:t> </a:t>
            </a:r>
            <a:r>
              <a:rPr sz="4400" b="1" u="heavy" spc="-10">
                <a:solidFill>
                  <a:srgbClr val="1F487C"/>
                </a:solidFill>
                <a:uFill>
                  <a:solidFill>
                    <a:srgbClr val="1F487C"/>
                  </a:solidFill>
                </a:uFill>
                <a:latin typeface="Arial"/>
                <a:cs typeface="Arial"/>
              </a:rPr>
              <a:t>phase.</a:t>
            </a:r>
            <a:endParaRPr sz="4400">
              <a:latin typeface="Arial"/>
              <a:cs typeface="Arial"/>
            </a:endParaRPr>
          </a:p>
        </p:txBody>
      </p:sp>
      <p:pic>
        <p:nvPicPr>
          <p:cNvPr id="12" name="Picture 11">
            <a:extLst>
              <a:ext uri="{FF2B5EF4-FFF2-40B4-BE49-F238E27FC236}">
                <a16:creationId xmlns:a16="http://schemas.microsoft.com/office/drawing/2014/main" id="{3F9CA99B-9433-675C-8FE2-56982ACD86D7}"/>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49236" y="6071805"/>
            <a:ext cx="4208907" cy="4230244"/>
          </a:xfrm>
          <a:prstGeom prst="rect">
            <a:avLst/>
          </a:prstGeom>
        </p:spPr>
      </p:pic>
      <p:pic>
        <p:nvPicPr>
          <p:cNvPr id="14" name="Picture 13">
            <a:extLst>
              <a:ext uri="{FF2B5EF4-FFF2-40B4-BE49-F238E27FC236}">
                <a16:creationId xmlns:a16="http://schemas.microsoft.com/office/drawing/2014/main" id="{5CD4029D-266E-1395-E2EC-1726DB96B330}"/>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5506213" y="6056719"/>
            <a:ext cx="3886200" cy="4230243"/>
          </a:xfrm>
          <a:prstGeom prst="rect">
            <a:avLst/>
          </a:prstGeom>
        </p:spPr>
      </p:pic>
      <p:pic>
        <p:nvPicPr>
          <p:cNvPr id="18" name="Picture 17">
            <a:extLst>
              <a:ext uri="{FF2B5EF4-FFF2-40B4-BE49-F238E27FC236}">
                <a16:creationId xmlns:a16="http://schemas.microsoft.com/office/drawing/2014/main" id="{844E953D-519C-7E2B-8236-A6892C3A5ED3}"/>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897885" y="6101981"/>
            <a:ext cx="3657600" cy="4200068"/>
          </a:xfrm>
          <a:prstGeom prst="rect">
            <a:avLst/>
          </a:prstGeom>
        </p:spPr>
      </p:pic>
      <p:pic>
        <p:nvPicPr>
          <p:cNvPr id="20" name="Picture 19">
            <a:extLst>
              <a:ext uri="{FF2B5EF4-FFF2-40B4-BE49-F238E27FC236}">
                <a16:creationId xmlns:a16="http://schemas.microsoft.com/office/drawing/2014/main" id="{2A31CEBF-EE0B-FE22-5B29-5A90770F4D2B}"/>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4060957" y="6117069"/>
            <a:ext cx="3657600" cy="4200068"/>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object 6">
            <a:extLst>
              <a:ext uri="{FF2B5EF4-FFF2-40B4-BE49-F238E27FC236}">
                <a16:creationId xmlns:a16="http://schemas.microsoft.com/office/drawing/2014/main" id="{814F2FD9-7D6F-5415-D968-0D33B8EEDCEE}"/>
              </a:ext>
            </a:extLst>
          </p:cNvPr>
          <p:cNvSpPr/>
          <p:nvPr/>
        </p:nvSpPr>
        <p:spPr>
          <a:xfrm>
            <a:off x="0" y="-69242"/>
            <a:ext cx="18288000" cy="523543"/>
          </a:xfrm>
          <a:custGeom>
            <a:avLst/>
            <a:gdLst/>
            <a:ahLst/>
            <a:cxnLst/>
            <a:rect l="l" t="t" r="r" b="b"/>
            <a:pathLst>
              <a:path w="18288000" h="813435">
                <a:moveTo>
                  <a:pt x="18288000" y="0"/>
                </a:moveTo>
                <a:lnTo>
                  <a:pt x="0" y="0"/>
                </a:lnTo>
                <a:lnTo>
                  <a:pt x="0" y="813396"/>
                </a:lnTo>
                <a:lnTo>
                  <a:pt x="18288000" y="813396"/>
                </a:lnTo>
                <a:lnTo>
                  <a:pt x="18288000" y="0"/>
                </a:lnTo>
                <a:close/>
              </a:path>
            </a:pathLst>
          </a:custGeom>
          <a:solidFill>
            <a:srgbClr val="FDBE0D"/>
          </a:solidFill>
        </p:spPr>
        <p:txBody>
          <a:bodyPr wrap="square" lIns="0" tIns="0" rIns="0" bIns="0" rtlCol="0"/>
          <a:lstStyle/>
          <a:p>
            <a:endParaRPr/>
          </a:p>
        </p:txBody>
      </p:sp>
      <p:sp>
        <p:nvSpPr>
          <p:cNvPr id="5" name="object 5">
            <a:extLst>
              <a:ext uri="{FF2B5EF4-FFF2-40B4-BE49-F238E27FC236}">
                <a16:creationId xmlns:a16="http://schemas.microsoft.com/office/drawing/2014/main" id="{06CD6CF0-D052-D5C3-E179-8D80E5FE8813}"/>
              </a:ext>
            </a:extLst>
          </p:cNvPr>
          <p:cNvSpPr/>
          <p:nvPr/>
        </p:nvSpPr>
        <p:spPr>
          <a:xfrm>
            <a:off x="11862" y="421085"/>
            <a:ext cx="18288000" cy="977205"/>
          </a:xfrm>
          <a:custGeom>
            <a:avLst/>
            <a:gdLst/>
            <a:ahLst/>
            <a:cxnLst/>
            <a:rect l="l" t="t" r="r" b="b"/>
            <a:pathLst>
              <a:path w="18288000" h="1664335">
                <a:moveTo>
                  <a:pt x="0" y="1664081"/>
                </a:moveTo>
                <a:lnTo>
                  <a:pt x="18288000" y="1664081"/>
                </a:lnTo>
                <a:lnTo>
                  <a:pt x="18288000" y="0"/>
                </a:lnTo>
                <a:lnTo>
                  <a:pt x="0" y="0"/>
                </a:lnTo>
                <a:lnTo>
                  <a:pt x="0" y="1664081"/>
                </a:lnTo>
                <a:close/>
              </a:path>
            </a:pathLst>
          </a:custGeom>
          <a:solidFill>
            <a:srgbClr val="1F3964"/>
          </a:solidFill>
        </p:spPr>
        <p:txBody>
          <a:bodyPr wrap="square" lIns="0" tIns="0" rIns="0" bIns="0" rtlCol="0"/>
          <a:lstStyle/>
          <a:p>
            <a:endParaRPr/>
          </a:p>
        </p:txBody>
      </p:sp>
      <p:pic>
        <p:nvPicPr>
          <p:cNvPr id="7" name="object 7">
            <a:extLst>
              <a:ext uri="{FF2B5EF4-FFF2-40B4-BE49-F238E27FC236}">
                <a16:creationId xmlns:a16="http://schemas.microsoft.com/office/drawing/2014/main" id="{2C777FB5-F015-DC7F-5EDF-EF352545E3C9}"/>
              </a:ext>
            </a:extLst>
          </p:cNvPr>
          <p:cNvPicPr/>
          <p:nvPr/>
        </p:nvPicPr>
        <p:blipFill>
          <a:blip r:embed="rId2" cstate="print"/>
          <a:stretch>
            <a:fillRect/>
          </a:stretch>
        </p:blipFill>
        <p:spPr>
          <a:xfrm>
            <a:off x="0" y="-5145"/>
            <a:ext cx="1498472" cy="1406995"/>
          </a:xfrm>
          <a:prstGeom prst="rect">
            <a:avLst/>
          </a:prstGeom>
        </p:spPr>
      </p:pic>
      <p:sp>
        <p:nvSpPr>
          <p:cNvPr id="2" name="Title 1">
            <a:extLst>
              <a:ext uri="{FF2B5EF4-FFF2-40B4-BE49-F238E27FC236}">
                <a16:creationId xmlns:a16="http://schemas.microsoft.com/office/drawing/2014/main" id="{D34D043A-105D-5C48-ED3C-894DD1BA8FD7}"/>
              </a:ext>
            </a:extLst>
          </p:cNvPr>
          <p:cNvSpPr>
            <a:spLocks noGrp="1"/>
          </p:cNvSpPr>
          <p:nvPr>
            <p:ph type="title"/>
          </p:nvPr>
        </p:nvSpPr>
        <p:spPr>
          <a:xfrm>
            <a:off x="1493923" y="477246"/>
            <a:ext cx="12135357" cy="830997"/>
          </a:xfrm>
        </p:spPr>
        <p:txBody>
          <a:bodyPr/>
          <a:lstStyle/>
          <a:p>
            <a:pPr algn="ctr"/>
            <a:r>
              <a:rPr lang="en-US" sz="5400"/>
              <a:t>Construction Activity Compression</a:t>
            </a:r>
          </a:p>
        </p:txBody>
      </p:sp>
      <p:sp>
        <p:nvSpPr>
          <p:cNvPr id="8" name="TextBox 7">
            <a:extLst>
              <a:ext uri="{FF2B5EF4-FFF2-40B4-BE49-F238E27FC236}">
                <a16:creationId xmlns:a16="http://schemas.microsoft.com/office/drawing/2014/main" id="{A464717A-7A99-1CDE-B1A9-9CB81835C3F5}"/>
              </a:ext>
            </a:extLst>
          </p:cNvPr>
          <p:cNvSpPr txBox="1"/>
          <p:nvPr/>
        </p:nvSpPr>
        <p:spPr>
          <a:xfrm>
            <a:off x="633501" y="2064052"/>
            <a:ext cx="17020998" cy="2723823"/>
          </a:xfrm>
          <a:prstGeom prst="rect">
            <a:avLst/>
          </a:prstGeom>
        </p:spPr>
        <p:txBody>
          <a:bodyPr wrap="square" lIns="0" tIns="0" rIns="0" bIns="0" rtlCol="0" anchor="t">
            <a:spAutoFit/>
          </a:bodyPr>
          <a:lstStyle/>
          <a:p>
            <a:pPr marL="1028700" lvl="1" indent="-571500">
              <a:spcBef>
                <a:spcPts val="600"/>
              </a:spcBef>
              <a:buFont typeface="Wingdings" panose="05000000000000000000" pitchFamily="2" charset="2"/>
              <a:buChar char="v"/>
            </a:pPr>
            <a:r>
              <a:rPr lang="en-US" sz="3600" b="1" spc="27" dirty="0">
                <a:solidFill>
                  <a:srgbClr val="00324D"/>
                </a:solidFill>
                <a:latin typeface="Arial" panose="020B0604020202020204" pitchFamily="34" charset="0"/>
                <a:ea typeface="Open Sauce Bold"/>
                <a:cs typeface="Arial" panose="020B0604020202020204" pitchFamily="34" charset="0"/>
                <a:sym typeface="Open Sauce Bold"/>
              </a:rPr>
              <a:t>Peak overlap of major construction sectors occurs 2027-2029</a:t>
            </a:r>
          </a:p>
          <a:p>
            <a:pPr marL="1028700" lvl="1" indent="-571500">
              <a:spcBef>
                <a:spcPts val="600"/>
              </a:spcBef>
              <a:buFont typeface="Wingdings" panose="05000000000000000000" pitchFamily="2" charset="2"/>
              <a:buChar char="v"/>
            </a:pPr>
            <a:r>
              <a:rPr lang="en-US" sz="3600" b="1" spc="27" dirty="0">
                <a:solidFill>
                  <a:srgbClr val="00324D"/>
                </a:solidFill>
                <a:latin typeface="Arial" panose="020B0604020202020204" pitchFamily="34" charset="0"/>
                <a:ea typeface="Open Sauce Bold"/>
                <a:cs typeface="Arial" panose="020B0604020202020204" pitchFamily="34" charset="0"/>
                <a:sym typeface="Open Sauce Bold"/>
              </a:rPr>
              <a:t>Concurrent execution across four major sectors drives peak labor demand in 2028</a:t>
            </a:r>
          </a:p>
          <a:p>
            <a:pPr lvl="1">
              <a:spcBef>
                <a:spcPts val="600"/>
              </a:spcBef>
            </a:pPr>
            <a:r>
              <a:rPr lang="en-US" b="1" i="1" spc="27" dirty="0">
                <a:solidFill>
                  <a:srgbClr val="00324D"/>
                </a:solidFill>
                <a:latin typeface="Arial" panose="020B0604020202020204" pitchFamily="34" charset="0"/>
                <a:ea typeface="Open Sauce Bold"/>
                <a:cs typeface="Arial" panose="020B0604020202020204" pitchFamily="34" charset="0"/>
                <a:sym typeface="Open Sauce Bold"/>
              </a:rPr>
              <a:t>Represents the estimated number of major projects in the active construction phase</a:t>
            </a:r>
          </a:p>
          <a:p>
            <a:pPr marL="685800" indent="-685800" algn="l">
              <a:spcBef>
                <a:spcPts val="600"/>
              </a:spcBef>
              <a:buFont typeface="Wingdings" panose="05000000000000000000" pitchFamily="2" charset="2"/>
              <a:buChar char="q"/>
            </a:pPr>
            <a:endParaRPr lang="en-US" sz="3600" b="1" spc="26" dirty="0">
              <a:solidFill>
                <a:srgbClr val="00324D"/>
              </a:solidFill>
              <a:latin typeface="Arial" panose="020B0604020202020204" pitchFamily="34" charset="0"/>
              <a:ea typeface="Open Sauce Bold"/>
              <a:cs typeface="Arial" panose="020B0604020202020204" pitchFamily="34" charset="0"/>
              <a:sym typeface="Open Sauce Bold"/>
            </a:endParaRPr>
          </a:p>
        </p:txBody>
      </p:sp>
      <p:pic>
        <p:nvPicPr>
          <p:cNvPr id="9" name="Picture 8">
            <a:extLst>
              <a:ext uri="{FF2B5EF4-FFF2-40B4-BE49-F238E27FC236}">
                <a16:creationId xmlns:a16="http://schemas.microsoft.com/office/drawing/2014/main" id="{4DFDF686-797D-A322-407A-FF4A0FAE2603}"/>
              </a:ext>
            </a:extLst>
          </p:cNvPr>
          <p:cNvPicPr>
            <a:picLocks noChangeAspect="1"/>
          </p:cNvPicPr>
          <p:nvPr/>
        </p:nvPicPr>
        <p:blipFill>
          <a:blip r:embed="rId3"/>
          <a:stretch>
            <a:fillRect/>
          </a:stretch>
        </p:blipFill>
        <p:spPr>
          <a:xfrm>
            <a:off x="420075" y="5153647"/>
            <a:ext cx="17447850" cy="3488301"/>
          </a:xfrm>
          <a:prstGeom prst="rect">
            <a:avLst/>
          </a:prstGeom>
        </p:spPr>
      </p:pic>
      <p:sp>
        <p:nvSpPr>
          <p:cNvPr id="4" name="TextBox 3">
            <a:extLst>
              <a:ext uri="{FF2B5EF4-FFF2-40B4-BE49-F238E27FC236}">
                <a16:creationId xmlns:a16="http://schemas.microsoft.com/office/drawing/2014/main" id="{A8F8A11C-2344-3B22-50C7-331273473E21}"/>
              </a:ext>
            </a:extLst>
          </p:cNvPr>
          <p:cNvSpPr txBox="1"/>
          <p:nvPr/>
        </p:nvSpPr>
        <p:spPr>
          <a:xfrm>
            <a:off x="1694645" y="1546505"/>
            <a:ext cx="9155150" cy="369332"/>
          </a:xfrm>
          <a:prstGeom prst="rect">
            <a:avLst/>
          </a:prstGeom>
          <a:noFill/>
        </p:spPr>
        <p:txBody>
          <a:bodyPr wrap="square">
            <a:spAutoFit/>
          </a:bodyPr>
          <a:lstStyle/>
          <a:p>
            <a:r>
              <a:rPr lang="en-US" b="1" i="1" dirty="0"/>
              <a:t>Projections are sensitive to weather, labor, and logistics constraints </a:t>
            </a:r>
          </a:p>
        </p:txBody>
      </p:sp>
    </p:spTree>
    <p:extLst>
      <p:ext uri="{BB962C8B-B14F-4D97-AF65-F5344CB8AC3E}">
        <p14:creationId xmlns:p14="http://schemas.microsoft.com/office/powerpoint/2010/main" val="26145462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A1E10C21-AACF-C663-C83F-F84B4CA23BCE}"/>
            </a:ext>
          </a:extLst>
        </p:cNvPr>
        <p:cNvGrpSpPr/>
        <p:nvPr/>
      </p:nvGrpSpPr>
      <p:grpSpPr>
        <a:xfrm>
          <a:off x="0" y="0"/>
          <a:ext cx="0" cy="0"/>
          <a:chOff x="0" y="0"/>
          <a:chExt cx="0" cy="0"/>
        </a:xfrm>
      </p:grpSpPr>
      <p:grpSp>
        <p:nvGrpSpPr>
          <p:cNvPr id="2" name="object 2">
            <a:extLst>
              <a:ext uri="{FF2B5EF4-FFF2-40B4-BE49-F238E27FC236}">
                <a16:creationId xmlns:a16="http://schemas.microsoft.com/office/drawing/2014/main" id="{62575FD5-498D-B714-EABE-44A9C56E09A9}"/>
              </a:ext>
            </a:extLst>
          </p:cNvPr>
          <p:cNvGrpSpPr/>
          <p:nvPr/>
        </p:nvGrpSpPr>
        <p:grpSpPr>
          <a:xfrm>
            <a:off x="0" y="38"/>
            <a:ext cx="18288000" cy="2477770"/>
            <a:chOff x="0" y="38"/>
            <a:chExt cx="18288000" cy="2477770"/>
          </a:xfrm>
        </p:grpSpPr>
        <p:sp>
          <p:nvSpPr>
            <p:cNvPr id="3" name="object 3">
              <a:extLst>
                <a:ext uri="{FF2B5EF4-FFF2-40B4-BE49-F238E27FC236}">
                  <a16:creationId xmlns:a16="http://schemas.microsoft.com/office/drawing/2014/main" id="{7ADEA153-8FF2-D3F8-8497-8FC5181CFA50}"/>
                </a:ext>
              </a:extLst>
            </p:cNvPr>
            <p:cNvSpPr/>
            <p:nvPr/>
          </p:nvSpPr>
          <p:spPr>
            <a:xfrm>
              <a:off x="0" y="813434"/>
              <a:ext cx="18288000" cy="1664335"/>
            </a:xfrm>
            <a:custGeom>
              <a:avLst/>
              <a:gdLst/>
              <a:ahLst/>
              <a:cxnLst/>
              <a:rect l="l" t="t" r="r" b="b"/>
              <a:pathLst>
                <a:path w="18288000" h="1664335">
                  <a:moveTo>
                    <a:pt x="0" y="1664081"/>
                  </a:moveTo>
                  <a:lnTo>
                    <a:pt x="18288000" y="1664081"/>
                  </a:lnTo>
                  <a:lnTo>
                    <a:pt x="18288000" y="0"/>
                  </a:lnTo>
                  <a:lnTo>
                    <a:pt x="0" y="0"/>
                  </a:lnTo>
                  <a:lnTo>
                    <a:pt x="0" y="1664081"/>
                  </a:lnTo>
                  <a:close/>
                </a:path>
              </a:pathLst>
            </a:custGeom>
            <a:solidFill>
              <a:srgbClr val="1F3964"/>
            </a:solidFill>
          </p:spPr>
          <p:txBody>
            <a:bodyPr wrap="square" lIns="0" tIns="0" rIns="0" bIns="0" rtlCol="0"/>
            <a:lstStyle/>
            <a:p>
              <a:endParaRPr/>
            </a:p>
          </p:txBody>
        </p:sp>
        <p:sp>
          <p:nvSpPr>
            <p:cNvPr id="4" name="object 4">
              <a:extLst>
                <a:ext uri="{FF2B5EF4-FFF2-40B4-BE49-F238E27FC236}">
                  <a16:creationId xmlns:a16="http://schemas.microsoft.com/office/drawing/2014/main" id="{D99A9CCB-4533-C539-8B52-698408DA9B7F}"/>
                </a:ext>
              </a:extLst>
            </p:cNvPr>
            <p:cNvSpPr/>
            <p:nvPr/>
          </p:nvSpPr>
          <p:spPr>
            <a:xfrm>
              <a:off x="0" y="38"/>
              <a:ext cx="18288000" cy="813435"/>
            </a:xfrm>
            <a:custGeom>
              <a:avLst/>
              <a:gdLst/>
              <a:ahLst/>
              <a:cxnLst/>
              <a:rect l="l" t="t" r="r" b="b"/>
              <a:pathLst>
                <a:path w="18288000" h="813435">
                  <a:moveTo>
                    <a:pt x="18288000" y="0"/>
                  </a:moveTo>
                  <a:lnTo>
                    <a:pt x="0" y="0"/>
                  </a:lnTo>
                  <a:lnTo>
                    <a:pt x="0" y="813396"/>
                  </a:lnTo>
                  <a:lnTo>
                    <a:pt x="18288000" y="813396"/>
                  </a:lnTo>
                  <a:lnTo>
                    <a:pt x="18288000" y="0"/>
                  </a:lnTo>
                  <a:close/>
                </a:path>
              </a:pathLst>
            </a:custGeom>
            <a:solidFill>
              <a:srgbClr val="FDBE0D"/>
            </a:solidFill>
          </p:spPr>
          <p:txBody>
            <a:bodyPr wrap="square" lIns="0" tIns="0" rIns="0" bIns="0" rtlCol="0"/>
            <a:lstStyle/>
            <a:p>
              <a:endParaRPr/>
            </a:p>
          </p:txBody>
        </p:sp>
        <p:pic>
          <p:nvPicPr>
            <p:cNvPr id="5" name="object 5">
              <a:extLst>
                <a:ext uri="{FF2B5EF4-FFF2-40B4-BE49-F238E27FC236}">
                  <a16:creationId xmlns:a16="http://schemas.microsoft.com/office/drawing/2014/main" id="{E115AEC9-DA9B-77EA-6E50-CEA1EB20E272}"/>
                </a:ext>
              </a:extLst>
            </p:cNvPr>
            <p:cNvPicPr/>
            <p:nvPr/>
          </p:nvPicPr>
          <p:blipFill>
            <a:blip r:embed="rId3" cstate="print"/>
            <a:stretch>
              <a:fillRect/>
            </a:stretch>
          </p:blipFill>
          <p:spPr>
            <a:xfrm>
              <a:off x="0" y="64134"/>
              <a:ext cx="1498472" cy="1498473"/>
            </a:xfrm>
            <a:prstGeom prst="rect">
              <a:avLst/>
            </a:prstGeom>
          </p:spPr>
        </p:pic>
      </p:grpSp>
      <p:sp>
        <p:nvSpPr>
          <p:cNvPr id="6" name="object 6" descr="$PPTXTitle">
            <a:extLst>
              <a:ext uri="{FF2B5EF4-FFF2-40B4-BE49-F238E27FC236}">
                <a16:creationId xmlns:a16="http://schemas.microsoft.com/office/drawing/2014/main" id="{CDFF095F-544A-8538-935D-C66CBF60C8B2}"/>
              </a:ext>
            </a:extLst>
          </p:cNvPr>
          <p:cNvSpPr txBox="1">
            <a:spLocks noGrp="1"/>
          </p:cNvSpPr>
          <p:nvPr>
            <p:ph type="title"/>
          </p:nvPr>
        </p:nvSpPr>
        <p:spPr>
          <a:xfrm>
            <a:off x="-4961056" y="227298"/>
            <a:ext cx="13964157" cy="1885978"/>
          </a:xfrm>
          <a:prstGeom prst="rect">
            <a:avLst/>
          </a:prstGeom>
        </p:spPr>
        <p:txBody>
          <a:bodyPr vert="horz" wrap="square" lIns="0" tIns="1044778" rIns="0" bIns="0" rtlCol="0">
            <a:spAutoFit/>
          </a:bodyPr>
          <a:lstStyle/>
          <a:p>
            <a:pPr marL="6663055" algn="l">
              <a:lnSpc>
                <a:spcPct val="100000"/>
              </a:lnSpc>
              <a:spcBef>
                <a:spcPts val="105"/>
              </a:spcBef>
            </a:pPr>
            <a:r>
              <a:rPr lang="en-US" sz="5400" spc="-114"/>
              <a:t>Other Priority Projects</a:t>
            </a:r>
            <a:endParaRPr lang="en-VI" sz="5400"/>
          </a:p>
        </p:txBody>
      </p:sp>
      <p:sp>
        <p:nvSpPr>
          <p:cNvPr id="7" name="object 7">
            <a:extLst>
              <a:ext uri="{FF2B5EF4-FFF2-40B4-BE49-F238E27FC236}">
                <a16:creationId xmlns:a16="http://schemas.microsoft.com/office/drawing/2014/main" id="{5B6A3742-6077-DE24-0D32-4A52A9D8BFFE}"/>
              </a:ext>
            </a:extLst>
          </p:cNvPr>
          <p:cNvSpPr txBox="1"/>
          <p:nvPr/>
        </p:nvSpPr>
        <p:spPr>
          <a:xfrm>
            <a:off x="280822" y="2549474"/>
            <a:ext cx="17437735" cy="3380104"/>
          </a:xfrm>
          <a:prstGeom prst="rect">
            <a:avLst/>
          </a:prstGeom>
        </p:spPr>
        <p:txBody>
          <a:bodyPr vert="horz" wrap="square" lIns="0" tIns="13335" rIns="0" bIns="0" rtlCol="0">
            <a:spAutoFit/>
          </a:bodyPr>
          <a:lstStyle/>
          <a:p>
            <a:pPr marL="12700" marR="5080" algn="ctr">
              <a:lnSpc>
                <a:spcPct val="100000"/>
              </a:lnSpc>
              <a:spcBef>
                <a:spcPts val="105"/>
              </a:spcBef>
            </a:pPr>
            <a:r>
              <a:rPr lang="en-US" sz="4400" spc="60">
                <a:solidFill>
                  <a:srgbClr val="1F487C"/>
                </a:solidFill>
                <a:latin typeface="Arial"/>
                <a:cs typeface="Arial"/>
              </a:rPr>
              <a:t>Outside of Rebuild USVI, the ODR is tracking an additional </a:t>
            </a:r>
            <a:r>
              <a:rPr lang="en-US" sz="4400" b="1" u="sng" spc="60">
                <a:solidFill>
                  <a:srgbClr val="1F487C"/>
                </a:solidFill>
                <a:latin typeface="Arial"/>
                <a:cs typeface="Arial"/>
              </a:rPr>
              <a:t>87 projects in construction, with 33 more shovel-ready.</a:t>
            </a:r>
            <a:r>
              <a:rPr lang="en-US" sz="4400" spc="60">
                <a:solidFill>
                  <a:srgbClr val="1F487C"/>
                </a:solidFill>
                <a:latin typeface="Arial"/>
                <a:cs typeface="Arial"/>
              </a:rPr>
              <a:t> Project management teams are advancing their portfolios to meet the mission and are committed to getting projects under contract and into construction.</a:t>
            </a:r>
            <a:endParaRPr sz="4400">
              <a:latin typeface="Arial"/>
              <a:cs typeface="Arial"/>
            </a:endParaRPr>
          </a:p>
        </p:txBody>
      </p:sp>
      <p:pic>
        <p:nvPicPr>
          <p:cNvPr id="13" name="Picture 12">
            <a:extLst>
              <a:ext uri="{FF2B5EF4-FFF2-40B4-BE49-F238E27FC236}">
                <a16:creationId xmlns:a16="http://schemas.microsoft.com/office/drawing/2014/main" id="{5B12336D-AE2A-F407-D94D-78D37F3D3A82}"/>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95022" y="6177932"/>
            <a:ext cx="5317183" cy="3987887"/>
          </a:xfrm>
          <a:prstGeom prst="rect">
            <a:avLst/>
          </a:prstGeom>
        </p:spPr>
      </p:pic>
      <p:pic>
        <p:nvPicPr>
          <p:cNvPr id="17" name="Picture 16">
            <a:extLst>
              <a:ext uri="{FF2B5EF4-FFF2-40B4-BE49-F238E27FC236}">
                <a16:creationId xmlns:a16="http://schemas.microsoft.com/office/drawing/2014/main" id="{F529E61B-FE7D-47B4-3E6F-3EC13ED47268}"/>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5917888" y="6188617"/>
            <a:ext cx="6163602" cy="4109068"/>
          </a:xfrm>
          <a:prstGeom prst="rect">
            <a:avLst/>
          </a:prstGeom>
        </p:spPr>
      </p:pic>
      <p:pic>
        <p:nvPicPr>
          <p:cNvPr id="19" name="Picture 18">
            <a:extLst>
              <a:ext uri="{FF2B5EF4-FFF2-40B4-BE49-F238E27FC236}">
                <a16:creationId xmlns:a16="http://schemas.microsoft.com/office/drawing/2014/main" id="{5F0C45CE-8F9E-13C8-31BF-F6EA01163DA5}"/>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2169768" y="6188617"/>
            <a:ext cx="6105722" cy="4098345"/>
          </a:xfrm>
          <a:prstGeom prst="rect">
            <a:avLst/>
          </a:prstGeom>
        </p:spPr>
      </p:pic>
    </p:spTree>
    <p:extLst>
      <p:ext uri="{BB962C8B-B14F-4D97-AF65-F5344CB8AC3E}">
        <p14:creationId xmlns:p14="http://schemas.microsoft.com/office/powerpoint/2010/main" val="30505948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C24904-5F7E-F9D6-E34F-885AAD92D964}"/>
            </a:ext>
          </a:extLst>
        </p:cNvPr>
        <p:cNvGrpSpPr/>
        <p:nvPr/>
      </p:nvGrpSpPr>
      <p:grpSpPr>
        <a:xfrm>
          <a:off x="0" y="0"/>
          <a:ext cx="0" cy="0"/>
          <a:chOff x="0" y="0"/>
          <a:chExt cx="0" cy="0"/>
        </a:xfrm>
      </p:grpSpPr>
      <p:sp>
        <p:nvSpPr>
          <p:cNvPr id="2" name="object 2">
            <a:extLst>
              <a:ext uri="{FF2B5EF4-FFF2-40B4-BE49-F238E27FC236}">
                <a16:creationId xmlns:a16="http://schemas.microsoft.com/office/drawing/2014/main" id="{461E60BC-CA06-53AE-220A-4C1AA632CCF3}"/>
              </a:ext>
            </a:extLst>
          </p:cNvPr>
          <p:cNvSpPr txBox="1"/>
          <p:nvPr/>
        </p:nvSpPr>
        <p:spPr>
          <a:xfrm>
            <a:off x="1512378" y="669407"/>
            <a:ext cx="16766096" cy="1770998"/>
          </a:xfrm>
          <a:prstGeom prst="rect">
            <a:avLst/>
          </a:prstGeom>
        </p:spPr>
        <p:txBody>
          <a:bodyPr vert="horz" wrap="square" lIns="0" tIns="105410" rIns="0" bIns="0" rtlCol="0">
            <a:spAutoFit/>
          </a:bodyPr>
          <a:lstStyle/>
          <a:p>
            <a:pPr marL="4839335" marR="5080" indent="-4827270" algn="l">
              <a:lnSpc>
                <a:spcPts val="6509"/>
              </a:lnSpc>
            </a:pPr>
            <a:r>
              <a:rPr sz="5400" b="1" spc="-55">
                <a:solidFill>
                  <a:srgbClr val="FDBE0D"/>
                </a:solidFill>
                <a:latin typeface="Arial"/>
                <a:cs typeface="Arial"/>
              </a:rPr>
              <a:t>Donna</a:t>
            </a:r>
            <a:r>
              <a:rPr sz="5400" b="1" spc="-195">
                <a:solidFill>
                  <a:srgbClr val="FDBE0D"/>
                </a:solidFill>
                <a:latin typeface="Arial"/>
                <a:cs typeface="Arial"/>
              </a:rPr>
              <a:t> </a:t>
            </a:r>
            <a:r>
              <a:rPr lang="en-US" sz="5400" b="1" spc="-195">
                <a:solidFill>
                  <a:srgbClr val="FDBE0D"/>
                </a:solidFill>
                <a:latin typeface="Arial"/>
                <a:cs typeface="Arial"/>
              </a:rPr>
              <a:t>M. </a:t>
            </a:r>
            <a:r>
              <a:rPr sz="5400" b="1" spc="-254">
                <a:solidFill>
                  <a:srgbClr val="FDBE0D"/>
                </a:solidFill>
                <a:latin typeface="Arial"/>
                <a:cs typeface="Arial"/>
              </a:rPr>
              <a:t>C</a:t>
            </a:r>
            <a:r>
              <a:rPr lang="en-US" sz="5400" b="1" spc="-254">
                <a:solidFill>
                  <a:srgbClr val="FDBE0D"/>
                </a:solidFill>
                <a:latin typeface="Arial"/>
                <a:cs typeface="Arial"/>
              </a:rPr>
              <a:t>hristian</a:t>
            </a:r>
            <a:r>
              <a:rPr lang="en-US" sz="5400" b="1" spc="-155">
                <a:solidFill>
                  <a:srgbClr val="FDBE0D"/>
                </a:solidFill>
                <a:latin typeface="Arial"/>
                <a:cs typeface="Arial"/>
              </a:rPr>
              <a:t> </a:t>
            </a:r>
            <a:r>
              <a:rPr sz="5400" b="1" spc="-130">
                <a:solidFill>
                  <a:srgbClr val="FDBE0D"/>
                </a:solidFill>
                <a:latin typeface="Arial"/>
                <a:cs typeface="Arial"/>
              </a:rPr>
              <a:t>Christiansen</a:t>
            </a:r>
            <a:r>
              <a:rPr lang="en-US" sz="5400" b="1" spc="-130">
                <a:solidFill>
                  <a:srgbClr val="FDBE0D"/>
                </a:solidFill>
                <a:latin typeface="Arial"/>
                <a:cs typeface="Arial"/>
              </a:rPr>
              <a:t>, MD, </a:t>
            </a:r>
            <a:r>
              <a:rPr lang="en-US" sz="5400" b="1" spc="-125">
                <a:solidFill>
                  <a:srgbClr val="FDBE0D"/>
                </a:solidFill>
                <a:latin typeface="Arial"/>
                <a:cs typeface="Arial"/>
              </a:rPr>
              <a:t>Health Center</a:t>
            </a:r>
          </a:p>
          <a:p>
            <a:pPr marL="4464000" marR="5080" indent="-4827270" algn="l"/>
            <a:r>
              <a:rPr lang="en-US" sz="5400" b="1" spc="-125">
                <a:solidFill>
                  <a:srgbClr val="FDBE0D"/>
                </a:solidFill>
                <a:latin typeface="Arial"/>
                <a:cs typeface="Arial"/>
              </a:rPr>
              <a:t>Groundbreaking Ceremony – December 16, 2025</a:t>
            </a:r>
            <a:endParaRPr lang="en-VI" sz="5400">
              <a:latin typeface="Arial"/>
              <a:cs typeface="Arial"/>
            </a:endParaRPr>
          </a:p>
        </p:txBody>
      </p:sp>
      <p:grpSp>
        <p:nvGrpSpPr>
          <p:cNvPr id="3" name="object 3">
            <a:extLst>
              <a:ext uri="{FF2B5EF4-FFF2-40B4-BE49-F238E27FC236}">
                <a16:creationId xmlns:a16="http://schemas.microsoft.com/office/drawing/2014/main" id="{21358BBB-811C-9E19-48F8-5EF19F5B8323}"/>
              </a:ext>
            </a:extLst>
          </p:cNvPr>
          <p:cNvGrpSpPr/>
          <p:nvPr/>
        </p:nvGrpSpPr>
        <p:grpSpPr>
          <a:xfrm>
            <a:off x="0" y="2403852"/>
            <a:ext cx="18288000" cy="7883525"/>
            <a:chOff x="0" y="2403852"/>
            <a:chExt cx="18288000" cy="7883525"/>
          </a:xfrm>
        </p:grpSpPr>
        <p:pic>
          <p:nvPicPr>
            <p:cNvPr id="4" name="object 4">
              <a:extLst>
                <a:ext uri="{FF2B5EF4-FFF2-40B4-BE49-F238E27FC236}">
                  <a16:creationId xmlns:a16="http://schemas.microsoft.com/office/drawing/2014/main" id="{BAAEB9AC-B08B-BC6B-9DB8-4AB4DCD5CAB6}"/>
                </a:ext>
              </a:extLst>
            </p:cNvPr>
            <p:cNvPicPr/>
            <p:nvPr/>
          </p:nvPicPr>
          <p:blipFill>
            <a:blip r:embed="rId2" cstate="print"/>
            <a:stretch>
              <a:fillRect/>
            </a:stretch>
          </p:blipFill>
          <p:spPr>
            <a:xfrm>
              <a:off x="0" y="2403852"/>
              <a:ext cx="18287999" cy="7883144"/>
            </a:xfrm>
            <a:prstGeom prst="rect">
              <a:avLst/>
            </a:prstGeom>
          </p:spPr>
        </p:pic>
        <p:sp>
          <p:nvSpPr>
            <p:cNvPr id="5" name="object 5">
              <a:extLst>
                <a:ext uri="{FF2B5EF4-FFF2-40B4-BE49-F238E27FC236}">
                  <a16:creationId xmlns:a16="http://schemas.microsoft.com/office/drawing/2014/main" id="{8EDF20AB-6C39-A202-E2C5-D51BB78740E9}"/>
                </a:ext>
              </a:extLst>
            </p:cNvPr>
            <p:cNvSpPr/>
            <p:nvPr/>
          </p:nvSpPr>
          <p:spPr>
            <a:xfrm>
              <a:off x="13836847" y="8507302"/>
              <a:ext cx="2018030" cy="424180"/>
            </a:xfrm>
            <a:custGeom>
              <a:avLst/>
              <a:gdLst/>
              <a:ahLst/>
              <a:cxnLst/>
              <a:rect l="l" t="t" r="r" b="b"/>
              <a:pathLst>
                <a:path w="2018030" h="424179">
                  <a:moveTo>
                    <a:pt x="2017446" y="0"/>
                  </a:moveTo>
                  <a:lnTo>
                    <a:pt x="0" y="0"/>
                  </a:lnTo>
                  <a:lnTo>
                    <a:pt x="1" y="423718"/>
                  </a:lnTo>
                  <a:lnTo>
                    <a:pt x="2017447" y="423718"/>
                  </a:lnTo>
                  <a:lnTo>
                    <a:pt x="2017446" y="0"/>
                  </a:lnTo>
                  <a:close/>
                </a:path>
              </a:pathLst>
            </a:custGeom>
            <a:solidFill>
              <a:srgbClr val="2C4F86"/>
            </a:solidFill>
          </p:spPr>
          <p:txBody>
            <a:bodyPr wrap="square" lIns="0" tIns="0" rIns="0" bIns="0" rtlCol="0"/>
            <a:lstStyle/>
            <a:p>
              <a:endParaRPr/>
            </a:p>
          </p:txBody>
        </p:sp>
      </p:grpSp>
      <p:sp>
        <p:nvSpPr>
          <p:cNvPr id="6" name="object 6" descr="$PPTXTitle">
            <a:extLst>
              <a:ext uri="{FF2B5EF4-FFF2-40B4-BE49-F238E27FC236}">
                <a16:creationId xmlns:a16="http://schemas.microsoft.com/office/drawing/2014/main" id="{D3465144-DDF3-9BD6-B320-7327A88AD0AC}"/>
              </a:ext>
            </a:extLst>
          </p:cNvPr>
          <p:cNvSpPr txBox="1"/>
          <p:nvPr/>
        </p:nvSpPr>
        <p:spPr>
          <a:xfrm>
            <a:off x="8288997" y="10252"/>
            <a:ext cx="10258090" cy="659155"/>
          </a:xfrm>
          <a:prstGeom prst="rect">
            <a:avLst/>
          </a:prstGeom>
        </p:spPr>
        <p:txBody>
          <a:bodyPr vert="horz" wrap="square" lIns="0" tIns="12700" rIns="0" bIns="0" rtlCol="0">
            <a:spAutoFit/>
          </a:bodyPr>
          <a:lstStyle/>
          <a:p>
            <a:pPr marL="12700">
              <a:lnSpc>
                <a:spcPct val="100000"/>
              </a:lnSpc>
              <a:spcBef>
                <a:spcPts val="100"/>
              </a:spcBef>
            </a:pPr>
            <a:r>
              <a:rPr lang="en-US" sz="4200" spc="-235" dirty="0">
                <a:solidFill>
                  <a:srgbClr val="F1F0F1"/>
                </a:solidFill>
                <a:latin typeface="Arial Black"/>
                <a:cs typeface="Arial Black"/>
              </a:rPr>
              <a:t>In Construction – Target </a:t>
            </a:r>
            <a:r>
              <a:rPr sz="4200" spc="-260" dirty="0">
                <a:solidFill>
                  <a:srgbClr val="F1F0F1"/>
                </a:solidFill>
                <a:latin typeface="Arial Black"/>
                <a:cs typeface="Arial Black"/>
              </a:rPr>
              <a:t>End</a:t>
            </a:r>
            <a:r>
              <a:rPr sz="4200" spc="-415" dirty="0">
                <a:solidFill>
                  <a:srgbClr val="F1F0F1"/>
                </a:solidFill>
                <a:latin typeface="Arial Black"/>
                <a:cs typeface="Arial Black"/>
              </a:rPr>
              <a:t> </a:t>
            </a:r>
            <a:r>
              <a:rPr lang="en-US" sz="4200" spc="-415" dirty="0">
                <a:solidFill>
                  <a:srgbClr val="F1F0F1"/>
                </a:solidFill>
                <a:latin typeface="Arial Black"/>
                <a:cs typeface="Arial Black"/>
              </a:rPr>
              <a:t>Q4 </a:t>
            </a:r>
            <a:r>
              <a:rPr sz="4200" spc="-60" dirty="0">
                <a:solidFill>
                  <a:srgbClr val="F1F0F1"/>
                </a:solidFill>
                <a:latin typeface="Arial Black"/>
                <a:cs typeface="Arial Black"/>
              </a:rPr>
              <a:t>202</a:t>
            </a:r>
            <a:r>
              <a:rPr lang="en-US" sz="4200" spc="-60" dirty="0">
                <a:solidFill>
                  <a:srgbClr val="F1F0F1"/>
                </a:solidFill>
                <a:latin typeface="Arial Black"/>
                <a:cs typeface="Arial Black"/>
              </a:rPr>
              <a:t>8</a:t>
            </a:r>
            <a:endParaRPr sz="4200" dirty="0">
              <a:latin typeface="Arial Black"/>
              <a:cs typeface="Arial Black"/>
            </a:endParaRPr>
          </a:p>
        </p:txBody>
      </p:sp>
      <p:pic>
        <p:nvPicPr>
          <p:cNvPr id="10" name="Picture 9">
            <a:extLst>
              <a:ext uri="{FF2B5EF4-FFF2-40B4-BE49-F238E27FC236}">
                <a16:creationId xmlns:a16="http://schemas.microsoft.com/office/drawing/2014/main" id="{DC6F04F3-6E06-10E5-A502-79053568352F}"/>
              </a:ext>
            </a:extLst>
          </p:cNvPr>
          <p:cNvPicPr>
            <a:picLocks noChangeAspect="1"/>
          </p:cNvPicPr>
          <p:nvPr/>
        </p:nvPicPr>
        <p:blipFill>
          <a:blip r:embed="rId3">
            <a:extLst>
              <a:ext uri="{28A0092B-C50C-407E-A947-70E740481C1C}">
                <a14:useLocalDpi xmlns:a14="http://schemas.microsoft.com/office/drawing/2010/main" val="0"/>
              </a:ext>
            </a:extLst>
          </a:blip>
          <a:srcRect t="13312"/>
          <a:stretch>
            <a:fillRect/>
          </a:stretch>
        </p:blipFill>
        <p:spPr>
          <a:xfrm>
            <a:off x="9526" y="2403852"/>
            <a:ext cx="18278473" cy="7888436"/>
          </a:xfrm>
          <a:prstGeom prst="rect">
            <a:avLst/>
          </a:prstGeom>
        </p:spPr>
      </p:pic>
    </p:spTree>
    <p:extLst>
      <p:ext uri="{BB962C8B-B14F-4D97-AF65-F5344CB8AC3E}">
        <p14:creationId xmlns:p14="http://schemas.microsoft.com/office/powerpoint/2010/main" val="20746574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1550478" y="757281"/>
            <a:ext cx="16766096" cy="2607124"/>
          </a:xfrm>
          <a:prstGeom prst="rect">
            <a:avLst/>
          </a:prstGeom>
        </p:spPr>
        <p:txBody>
          <a:bodyPr vert="horz" wrap="square" lIns="0" tIns="105410" rIns="0" bIns="0" rtlCol="0">
            <a:spAutoFit/>
          </a:bodyPr>
          <a:lstStyle/>
          <a:p>
            <a:pPr marL="4839335" marR="5080" indent="-4827270" algn="l">
              <a:lnSpc>
                <a:spcPts val="6509"/>
              </a:lnSpc>
            </a:pPr>
            <a:r>
              <a:rPr sz="5400" b="1" spc="-55">
                <a:solidFill>
                  <a:srgbClr val="FDBE0D"/>
                </a:solidFill>
                <a:latin typeface="Arial"/>
                <a:cs typeface="Arial"/>
              </a:rPr>
              <a:t>Donna</a:t>
            </a:r>
            <a:r>
              <a:rPr sz="5400" b="1" spc="-195">
                <a:solidFill>
                  <a:srgbClr val="FDBE0D"/>
                </a:solidFill>
                <a:latin typeface="Arial"/>
                <a:cs typeface="Arial"/>
              </a:rPr>
              <a:t> </a:t>
            </a:r>
            <a:r>
              <a:rPr lang="en-US" sz="5400" b="1" spc="-195">
                <a:solidFill>
                  <a:srgbClr val="FDBE0D"/>
                </a:solidFill>
                <a:latin typeface="Arial"/>
                <a:cs typeface="Arial"/>
              </a:rPr>
              <a:t>M. </a:t>
            </a:r>
            <a:r>
              <a:rPr sz="5400" b="1" spc="-254">
                <a:solidFill>
                  <a:srgbClr val="FDBE0D"/>
                </a:solidFill>
                <a:latin typeface="Arial"/>
                <a:cs typeface="Arial"/>
              </a:rPr>
              <a:t>C</a:t>
            </a:r>
            <a:r>
              <a:rPr lang="en-US" sz="5400" b="1" spc="-254">
                <a:solidFill>
                  <a:srgbClr val="FDBE0D"/>
                </a:solidFill>
                <a:latin typeface="Arial"/>
                <a:cs typeface="Arial"/>
              </a:rPr>
              <a:t>hristian</a:t>
            </a:r>
            <a:r>
              <a:rPr lang="en-US" sz="5400" b="1" spc="-155">
                <a:solidFill>
                  <a:srgbClr val="FDBE0D"/>
                </a:solidFill>
                <a:latin typeface="Arial"/>
                <a:cs typeface="Arial"/>
              </a:rPr>
              <a:t> </a:t>
            </a:r>
            <a:r>
              <a:rPr sz="5400" b="1" spc="-130">
                <a:solidFill>
                  <a:srgbClr val="FDBE0D"/>
                </a:solidFill>
                <a:latin typeface="Arial"/>
                <a:cs typeface="Arial"/>
              </a:rPr>
              <a:t>Christiansen</a:t>
            </a:r>
            <a:r>
              <a:rPr lang="en-US" sz="5400" b="1" spc="-130">
                <a:solidFill>
                  <a:srgbClr val="FDBE0D"/>
                </a:solidFill>
                <a:latin typeface="Arial"/>
                <a:cs typeface="Arial"/>
              </a:rPr>
              <a:t>, MD, </a:t>
            </a:r>
            <a:r>
              <a:rPr lang="en-US" sz="5400" b="1" spc="-125">
                <a:solidFill>
                  <a:srgbClr val="FDBE0D"/>
                </a:solidFill>
                <a:latin typeface="Arial"/>
                <a:cs typeface="Arial"/>
              </a:rPr>
              <a:t>Health Center</a:t>
            </a:r>
          </a:p>
          <a:p>
            <a:pPr marL="4839335" marR="5080" indent="-4827270" algn="l">
              <a:lnSpc>
                <a:spcPts val="6509"/>
              </a:lnSpc>
            </a:pPr>
            <a:r>
              <a:rPr lang="en-US" sz="5400" b="1" spc="-55">
                <a:solidFill>
                  <a:srgbClr val="FDBE0D"/>
                </a:solidFill>
                <a:latin typeface="Arial"/>
                <a:cs typeface="Arial"/>
              </a:rPr>
              <a:t>Concrete Pour – April 2026</a:t>
            </a:r>
          </a:p>
          <a:p>
            <a:pPr marL="4839335" marR="5080" indent="-4827270" algn="l">
              <a:lnSpc>
                <a:spcPts val="6509"/>
              </a:lnSpc>
            </a:pPr>
            <a:endParaRPr lang="en-US" sz="5500" b="1" spc="-125">
              <a:solidFill>
                <a:srgbClr val="FDBE0D"/>
              </a:solidFill>
              <a:latin typeface="Arial"/>
              <a:cs typeface="Arial"/>
            </a:endParaRPr>
          </a:p>
        </p:txBody>
      </p:sp>
      <p:sp>
        <p:nvSpPr>
          <p:cNvPr id="6" name="object 6" descr="$PPTXTitle"/>
          <p:cNvSpPr txBox="1"/>
          <p:nvPr/>
        </p:nvSpPr>
        <p:spPr>
          <a:xfrm>
            <a:off x="9106469" y="114300"/>
            <a:ext cx="9372600" cy="628377"/>
          </a:xfrm>
          <a:prstGeom prst="rect">
            <a:avLst/>
          </a:prstGeom>
        </p:spPr>
        <p:txBody>
          <a:bodyPr vert="horz" wrap="square" lIns="0" tIns="12700" rIns="0" bIns="0" rtlCol="0">
            <a:spAutoFit/>
          </a:bodyPr>
          <a:lstStyle/>
          <a:p>
            <a:pPr marL="12700">
              <a:lnSpc>
                <a:spcPct val="100000"/>
              </a:lnSpc>
              <a:spcBef>
                <a:spcPts val="100"/>
              </a:spcBef>
            </a:pPr>
            <a:r>
              <a:rPr lang="en-US" sz="4000" spc="-235" dirty="0">
                <a:solidFill>
                  <a:srgbClr val="F1F0F1"/>
                </a:solidFill>
                <a:latin typeface="Arial Black"/>
                <a:cs typeface="Arial Black"/>
              </a:rPr>
              <a:t>In Construction – Target </a:t>
            </a:r>
            <a:r>
              <a:rPr lang="en-US" sz="4000" spc="-260" dirty="0">
                <a:solidFill>
                  <a:srgbClr val="F1F0F1"/>
                </a:solidFill>
                <a:latin typeface="Arial Black"/>
                <a:cs typeface="Arial Black"/>
              </a:rPr>
              <a:t>Q4 </a:t>
            </a:r>
            <a:r>
              <a:rPr lang="en-US" sz="4000" spc="-415" dirty="0">
                <a:solidFill>
                  <a:srgbClr val="F1F0F1"/>
                </a:solidFill>
                <a:latin typeface="Arial Black"/>
                <a:cs typeface="Arial Black"/>
              </a:rPr>
              <a:t> </a:t>
            </a:r>
            <a:r>
              <a:rPr lang="en-US" sz="4000" spc="-60" dirty="0">
                <a:solidFill>
                  <a:srgbClr val="F1F0F1"/>
                </a:solidFill>
                <a:latin typeface="Arial Black"/>
                <a:cs typeface="Arial Black"/>
              </a:rPr>
              <a:t>2028</a:t>
            </a:r>
            <a:endParaRPr lang="en-US" sz="4000" dirty="0">
              <a:latin typeface="Arial Black"/>
              <a:cs typeface="Arial Black"/>
            </a:endParaRPr>
          </a:p>
        </p:txBody>
      </p:sp>
      <p:pic>
        <p:nvPicPr>
          <p:cNvPr id="8" name="Picture 7">
            <a:extLst>
              <a:ext uri="{FF2B5EF4-FFF2-40B4-BE49-F238E27FC236}">
                <a16:creationId xmlns:a16="http://schemas.microsoft.com/office/drawing/2014/main" id="{F9181B5C-22CF-761F-90F6-349778240666}"/>
              </a:ext>
            </a:extLst>
          </p:cNvPr>
          <p:cNvPicPr>
            <a:picLocks noChangeAspect="1"/>
          </p:cNvPicPr>
          <p:nvPr/>
        </p:nvPicPr>
        <p:blipFill>
          <a:blip r:embed="rId2">
            <a:extLst>
              <a:ext uri="{28A0092B-C50C-407E-A947-70E740481C1C}">
                <a14:useLocalDpi xmlns:a14="http://schemas.microsoft.com/office/drawing/2010/main" val="0"/>
              </a:ext>
            </a:extLst>
          </a:blip>
          <a:srcRect t="26374"/>
          <a:stretch>
            <a:fillRect/>
          </a:stretch>
        </p:blipFill>
        <p:spPr>
          <a:xfrm>
            <a:off x="9526" y="2442969"/>
            <a:ext cx="8829674" cy="7874346"/>
          </a:xfrm>
          <a:prstGeom prst="rect">
            <a:avLst/>
          </a:prstGeom>
        </p:spPr>
      </p:pic>
      <p:pic>
        <p:nvPicPr>
          <p:cNvPr id="11" name="Picture 10">
            <a:extLst>
              <a:ext uri="{FF2B5EF4-FFF2-40B4-BE49-F238E27FC236}">
                <a16:creationId xmlns:a16="http://schemas.microsoft.com/office/drawing/2014/main" id="{1CA9DBFB-3A84-7F60-C8C7-21A813C84D0C}"/>
              </a:ext>
            </a:extLst>
          </p:cNvPr>
          <p:cNvPicPr>
            <a:picLocks noChangeAspect="1"/>
          </p:cNvPicPr>
          <p:nvPr/>
        </p:nvPicPr>
        <p:blipFill>
          <a:blip r:embed="rId3">
            <a:extLst>
              <a:ext uri="{28A0092B-C50C-407E-A947-70E740481C1C}">
                <a14:useLocalDpi xmlns:a14="http://schemas.microsoft.com/office/drawing/2010/main" val="0"/>
              </a:ext>
            </a:extLst>
          </a:blip>
          <a:srcRect t="22536" b="16940"/>
          <a:stretch>
            <a:fillRect/>
          </a:stretch>
        </p:blipFill>
        <p:spPr>
          <a:xfrm>
            <a:off x="8839200" y="2442970"/>
            <a:ext cx="9477374" cy="7874346"/>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1563848" y="748333"/>
            <a:ext cx="17028951" cy="1675459"/>
          </a:xfrm>
          <a:prstGeom prst="rect">
            <a:avLst/>
          </a:prstGeom>
        </p:spPr>
        <p:txBody>
          <a:bodyPr vert="horz" wrap="square" lIns="0" tIns="13335" rIns="0" bIns="0" rtlCol="0">
            <a:spAutoFit/>
          </a:bodyPr>
          <a:lstStyle/>
          <a:p>
            <a:pPr marL="12700" algn="l">
              <a:lnSpc>
                <a:spcPct val="100000"/>
              </a:lnSpc>
              <a:spcBef>
                <a:spcPts val="105"/>
              </a:spcBef>
            </a:pPr>
            <a:r>
              <a:rPr sz="5400" b="1" spc="-125">
                <a:solidFill>
                  <a:srgbClr val="FDBE0D"/>
                </a:solidFill>
                <a:latin typeface="Arial"/>
                <a:cs typeface="Arial"/>
              </a:rPr>
              <a:t>Governor</a:t>
            </a:r>
            <a:r>
              <a:rPr sz="5400" b="1" spc="-190">
                <a:solidFill>
                  <a:srgbClr val="FDBE0D"/>
                </a:solidFill>
                <a:latin typeface="Arial"/>
                <a:cs typeface="Arial"/>
              </a:rPr>
              <a:t> </a:t>
            </a:r>
            <a:r>
              <a:rPr sz="5400" b="1" spc="-370">
                <a:solidFill>
                  <a:srgbClr val="FDBE0D"/>
                </a:solidFill>
                <a:latin typeface="Arial"/>
                <a:cs typeface="Arial"/>
              </a:rPr>
              <a:t>Juan</a:t>
            </a:r>
            <a:r>
              <a:rPr sz="5400" b="1" spc="-55">
                <a:solidFill>
                  <a:srgbClr val="FDBE0D"/>
                </a:solidFill>
                <a:latin typeface="Arial"/>
                <a:cs typeface="Arial"/>
              </a:rPr>
              <a:t> </a:t>
            </a:r>
            <a:r>
              <a:rPr sz="5400" b="1" spc="-95">
                <a:solidFill>
                  <a:srgbClr val="FDBE0D"/>
                </a:solidFill>
                <a:latin typeface="Arial"/>
                <a:cs typeface="Arial"/>
              </a:rPr>
              <a:t>F.</a:t>
            </a:r>
            <a:r>
              <a:rPr sz="5400" b="1" spc="-190">
                <a:solidFill>
                  <a:srgbClr val="FDBE0D"/>
                </a:solidFill>
                <a:latin typeface="Arial"/>
                <a:cs typeface="Arial"/>
              </a:rPr>
              <a:t> </a:t>
            </a:r>
            <a:r>
              <a:rPr sz="5400" b="1" spc="-225">
                <a:solidFill>
                  <a:srgbClr val="FDBE0D"/>
                </a:solidFill>
                <a:latin typeface="Arial"/>
                <a:cs typeface="Arial"/>
              </a:rPr>
              <a:t>Luis</a:t>
            </a:r>
            <a:r>
              <a:rPr sz="5400" b="1" spc="-140">
                <a:solidFill>
                  <a:srgbClr val="FDBE0D"/>
                </a:solidFill>
                <a:latin typeface="Arial"/>
                <a:cs typeface="Arial"/>
              </a:rPr>
              <a:t> </a:t>
            </a:r>
            <a:r>
              <a:rPr sz="5400" b="1" spc="-30">
                <a:solidFill>
                  <a:srgbClr val="FDBE0D"/>
                </a:solidFill>
                <a:latin typeface="Arial"/>
                <a:cs typeface="Arial"/>
              </a:rPr>
              <a:t>Hospital</a:t>
            </a:r>
            <a:r>
              <a:rPr lang="en-US" sz="5400" b="1" spc="-30">
                <a:solidFill>
                  <a:srgbClr val="FDBE0D"/>
                </a:solidFill>
                <a:latin typeface="Arial"/>
                <a:cs typeface="Arial"/>
              </a:rPr>
              <a:t> and Medical Center Contract Executed</a:t>
            </a:r>
          </a:p>
        </p:txBody>
      </p:sp>
      <p:grpSp>
        <p:nvGrpSpPr>
          <p:cNvPr id="3" name="object 3"/>
          <p:cNvGrpSpPr/>
          <p:nvPr/>
        </p:nvGrpSpPr>
        <p:grpSpPr>
          <a:xfrm>
            <a:off x="0" y="2460370"/>
            <a:ext cx="18288000" cy="7827009"/>
            <a:chOff x="0" y="2460370"/>
            <a:chExt cx="18288000" cy="7827009"/>
          </a:xfrm>
        </p:grpSpPr>
        <p:pic>
          <p:nvPicPr>
            <p:cNvPr id="4" name="object 4"/>
            <p:cNvPicPr/>
            <p:nvPr/>
          </p:nvPicPr>
          <p:blipFill>
            <a:blip r:embed="rId2" cstate="print"/>
            <a:stretch>
              <a:fillRect/>
            </a:stretch>
          </p:blipFill>
          <p:spPr>
            <a:xfrm>
              <a:off x="0" y="2460370"/>
              <a:ext cx="9143999" cy="4637405"/>
            </a:xfrm>
            <a:prstGeom prst="rect">
              <a:avLst/>
            </a:prstGeom>
          </p:spPr>
        </p:pic>
        <p:pic>
          <p:nvPicPr>
            <p:cNvPr id="5" name="object 5"/>
            <p:cNvPicPr/>
            <p:nvPr/>
          </p:nvPicPr>
          <p:blipFill>
            <a:blip r:embed="rId3" cstate="print"/>
            <a:stretch>
              <a:fillRect/>
            </a:stretch>
          </p:blipFill>
          <p:spPr>
            <a:xfrm>
              <a:off x="0" y="6706612"/>
              <a:ext cx="9143999" cy="3580384"/>
            </a:xfrm>
            <a:prstGeom prst="rect">
              <a:avLst/>
            </a:prstGeom>
          </p:spPr>
        </p:pic>
        <p:pic>
          <p:nvPicPr>
            <p:cNvPr id="6" name="object 6"/>
            <p:cNvPicPr/>
            <p:nvPr/>
          </p:nvPicPr>
          <p:blipFill>
            <a:blip r:embed="rId4" cstate="print"/>
            <a:stretch>
              <a:fillRect/>
            </a:stretch>
          </p:blipFill>
          <p:spPr>
            <a:xfrm>
              <a:off x="9144000" y="2487926"/>
              <a:ext cx="9144000" cy="7799070"/>
            </a:xfrm>
            <a:prstGeom prst="rect">
              <a:avLst/>
            </a:prstGeom>
          </p:spPr>
        </p:pic>
      </p:grpSp>
      <p:sp>
        <p:nvSpPr>
          <p:cNvPr id="7" name="object 7" descr="$PPTXTitle"/>
          <p:cNvSpPr txBox="1">
            <a:spLocks noGrp="1"/>
          </p:cNvSpPr>
          <p:nvPr>
            <p:ph type="ctrTitle"/>
          </p:nvPr>
        </p:nvSpPr>
        <p:spPr>
          <a:xfrm>
            <a:off x="8153400" y="-110467"/>
            <a:ext cx="10263337" cy="913967"/>
          </a:xfrm>
          <a:prstGeom prst="rect">
            <a:avLst/>
          </a:prstGeom>
        </p:spPr>
        <p:txBody>
          <a:bodyPr vert="horz" wrap="square" lIns="0" tIns="295528" rIns="0" bIns="0" rtlCol="0">
            <a:spAutoFit/>
          </a:bodyPr>
          <a:lstStyle/>
          <a:p>
            <a:pPr>
              <a:lnSpc>
                <a:spcPct val="100000"/>
              </a:lnSpc>
              <a:spcBef>
                <a:spcPts val="105"/>
              </a:spcBef>
            </a:pPr>
            <a:r>
              <a:rPr sz="4000" b="0" spc="-190" dirty="0">
                <a:solidFill>
                  <a:srgbClr val="F1F0F1"/>
                </a:solidFill>
                <a:latin typeface="Arial Black"/>
                <a:cs typeface="Arial Black"/>
              </a:rPr>
              <a:t>Demolition</a:t>
            </a:r>
            <a:r>
              <a:rPr sz="4000" b="0" spc="-450" dirty="0">
                <a:solidFill>
                  <a:srgbClr val="F1F0F1"/>
                </a:solidFill>
                <a:latin typeface="Arial Black"/>
                <a:cs typeface="Arial Black"/>
              </a:rPr>
              <a:t> </a:t>
            </a:r>
            <a:r>
              <a:rPr sz="4000" b="0" spc="-250" dirty="0">
                <a:solidFill>
                  <a:srgbClr val="F1F0F1"/>
                </a:solidFill>
                <a:latin typeface="Arial Black"/>
                <a:cs typeface="Arial Black"/>
              </a:rPr>
              <a:t>2026</a:t>
            </a:r>
            <a:r>
              <a:rPr sz="4000" b="0" spc="-425" dirty="0">
                <a:solidFill>
                  <a:srgbClr val="F1F0F1"/>
                </a:solidFill>
                <a:latin typeface="Arial Black"/>
                <a:cs typeface="Arial Black"/>
              </a:rPr>
              <a:t> </a:t>
            </a:r>
            <a:r>
              <a:rPr lang="en-US" sz="4000" b="0" spc="-235" dirty="0">
                <a:solidFill>
                  <a:srgbClr val="F1F0F1"/>
                </a:solidFill>
                <a:latin typeface="Arial Black"/>
                <a:cs typeface="Arial Black"/>
              </a:rPr>
              <a:t>-</a:t>
            </a:r>
            <a:r>
              <a:rPr sz="4000" b="0" spc="-415" dirty="0">
                <a:solidFill>
                  <a:srgbClr val="F1F0F1"/>
                </a:solidFill>
                <a:latin typeface="Arial Black"/>
                <a:cs typeface="Arial Black"/>
              </a:rPr>
              <a:t> </a:t>
            </a:r>
            <a:r>
              <a:rPr lang="en-US" sz="4000" b="0" spc="-245" dirty="0">
                <a:solidFill>
                  <a:srgbClr val="F1F0F1"/>
                </a:solidFill>
                <a:latin typeface="Arial Black"/>
                <a:cs typeface="Arial Black"/>
              </a:rPr>
              <a:t>Target </a:t>
            </a:r>
            <a:r>
              <a:rPr sz="4000" b="0" spc="-265" dirty="0">
                <a:solidFill>
                  <a:srgbClr val="F1F0F1"/>
                </a:solidFill>
                <a:latin typeface="Arial Black"/>
                <a:cs typeface="Arial Black"/>
              </a:rPr>
              <a:t>End</a:t>
            </a:r>
            <a:r>
              <a:rPr sz="4000" b="0" spc="-420" dirty="0">
                <a:solidFill>
                  <a:srgbClr val="F1F0F1"/>
                </a:solidFill>
                <a:latin typeface="Arial Black"/>
                <a:cs typeface="Arial Black"/>
              </a:rPr>
              <a:t> </a:t>
            </a:r>
            <a:r>
              <a:rPr lang="en-US" sz="4000" b="0" spc="-185" dirty="0">
                <a:solidFill>
                  <a:srgbClr val="F1F0F1"/>
                </a:solidFill>
                <a:latin typeface="Arial Black"/>
                <a:cs typeface="Arial Black"/>
              </a:rPr>
              <a:t>April</a:t>
            </a:r>
            <a:r>
              <a:rPr sz="4000" b="0" spc="-405" dirty="0">
                <a:solidFill>
                  <a:srgbClr val="F1F0F1"/>
                </a:solidFill>
                <a:latin typeface="Arial Black"/>
                <a:cs typeface="Arial Black"/>
              </a:rPr>
              <a:t> </a:t>
            </a:r>
            <a:r>
              <a:rPr sz="4000" b="0" spc="-20" dirty="0">
                <a:solidFill>
                  <a:srgbClr val="F1F0F1"/>
                </a:solidFill>
                <a:latin typeface="Arial Black"/>
                <a:cs typeface="Arial Black"/>
              </a:rPr>
              <a:t>203</a:t>
            </a:r>
            <a:r>
              <a:rPr lang="en-US" sz="4000" b="0" spc="-20" dirty="0">
                <a:solidFill>
                  <a:srgbClr val="F1F0F1"/>
                </a:solidFill>
                <a:latin typeface="Arial Black"/>
                <a:cs typeface="Arial Black"/>
              </a:rPr>
              <a:t>1</a:t>
            </a:r>
            <a:endParaRPr lang="en-US" sz="4000" dirty="0">
              <a:latin typeface="Arial Black"/>
              <a:cs typeface="Arial Black"/>
            </a:endParaRPr>
          </a:p>
        </p:txBody>
      </p:sp>
      <p:pic>
        <p:nvPicPr>
          <p:cNvPr id="9" name="Picture 8">
            <a:extLst>
              <a:ext uri="{FF2B5EF4-FFF2-40B4-BE49-F238E27FC236}">
                <a16:creationId xmlns:a16="http://schemas.microsoft.com/office/drawing/2014/main" id="{5718D370-555E-8951-36AC-3C1B85CC02C2}"/>
              </a:ext>
            </a:extLst>
          </p:cNvPr>
          <p:cNvPicPr>
            <a:picLocks noChangeAspect="1"/>
          </p:cNvPicPr>
          <p:nvPr/>
        </p:nvPicPr>
        <p:blipFill>
          <a:blip r:embed="rId5">
            <a:extLst>
              <a:ext uri="{28A0092B-C50C-407E-A947-70E740481C1C}">
                <a14:useLocalDpi xmlns:a14="http://schemas.microsoft.com/office/drawing/2010/main" val="0"/>
              </a:ext>
            </a:extLst>
          </a:blip>
          <a:srcRect l="819" t="2812" r="972" b="3444"/>
          <a:stretch>
            <a:fillRect/>
          </a:stretch>
        </p:blipFill>
        <p:spPr>
          <a:xfrm>
            <a:off x="1" y="2413756"/>
            <a:ext cx="18287999" cy="7873243"/>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1584706" y="861222"/>
            <a:ext cx="16703292" cy="1688283"/>
          </a:xfrm>
          <a:prstGeom prst="rect">
            <a:avLst/>
          </a:prstGeom>
        </p:spPr>
        <p:txBody>
          <a:bodyPr vert="horz" wrap="square" lIns="0" tIns="13335" rIns="0" bIns="0" rtlCol="0">
            <a:spAutoFit/>
          </a:bodyPr>
          <a:lstStyle/>
          <a:p>
            <a:pPr marL="12700" algn="l">
              <a:lnSpc>
                <a:spcPct val="100000"/>
              </a:lnSpc>
              <a:spcBef>
                <a:spcPts val="105"/>
              </a:spcBef>
            </a:pPr>
            <a:r>
              <a:rPr lang="en-US" sz="5400" b="1" spc="-90">
                <a:solidFill>
                  <a:srgbClr val="FDBE0D"/>
                </a:solidFill>
                <a:latin typeface="Arial"/>
                <a:cs typeface="Arial"/>
              </a:rPr>
              <a:t>Roy</a:t>
            </a:r>
            <a:r>
              <a:rPr lang="en-US" sz="5400" b="1" spc="-220">
                <a:solidFill>
                  <a:srgbClr val="FDBE0D"/>
                </a:solidFill>
                <a:latin typeface="Arial"/>
                <a:cs typeface="Arial"/>
              </a:rPr>
              <a:t> </a:t>
            </a:r>
            <a:r>
              <a:rPr lang="en-US" sz="5400" b="1" spc="-145">
                <a:solidFill>
                  <a:srgbClr val="FDBE0D"/>
                </a:solidFill>
                <a:latin typeface="Arial"/>
                <a:cs typeface="Arial"/>
              </a:rPr>
              <a:t>L.</a:t>
            </a:r>
            <a:r>
              <a:rPr lang="en-US" sz="5400" b="1" spc="-220">
                <a:solidFill>
                  <a:srgbClr val="FDBE0D"/>
                </a:solidFill>
                <a:latin typeface="Arial"/>
                <a:cs typeface="Arial"/>
              </a:rPr>
              <a:t> </a:t>
            </a:r>
            <a:r>
              <a:rPr lang="en-US" sz="5400" b="1" spc="-140">
                <a:solidFill>
                  <a:srgbClr val="FDBE0D"/>
                </a:solidFill>
                <a:latin typeface="Arial"/>
                <a:cs typeface="Arial"/>
              </a:rPr>
              <a:t>Schneider</a:t>
            </a:r>
            <a:r>
              <a:rPr lang="en-US" sz="5400" b="1" spc="-225">
                <a:solidFill>
                  <a:srgbClr val="FDBE0D"/>
                </a:solidFill>
                <a:latin typeface="Arial"/>
                <a:cs typeface="Arial"/>
              </a:rPr>
              <a:t> </a:t>
            </a:r>
            <a:r>
              <a:rPr lang="en-US" sz="5400" b="1" spc="-10">
                <a:solidFill>
                  <a:srgbClr val="FDBE0D"/>
                </a:solidFill>
                <a:latin typeface="Arial"/>
                <a:cs typeface="Arial"/>
              </a:rPr>
              <a:t>Hospital</a:t>
            </a:r>
          </a:p>
          <a:p>
            <a:pPr marL="12700" algn="l">
              <a:lnSpc>
                <a:spcPct val="100000"/>
              </a:lnSpc>
              <a:spcBef>
                <a:spcPts val="105"/>
              </a:spcBef>
            </a:pPr>
            <a:r>
              <a:rPr lang="en-US" sz="5400" b="1" spc="-80">
                <a:solidFill>
                  <a:srgbClr val="FDBE0D"/>
                </a:solidFill>
                <a:latin typeface="Arial"/>
                <a:cs typeface="Arial"/>
              </a:rPr>
              <a:t>Solicitation </a:t>
            </a:r>
            <a:r>
              <a:rPr sz="5400" b="1">
                <a:solidFill>
                  <a:srgbClr val="FDBE0D"/>
                </a:solidFill>
                <a:latin typeface="Arial"/>
                <a:cs typeface="Arial"/>
              </a:rPr>
              <a:t>in</a:t>
            </a:r>
            <a:r>
              <a:rPr sz="5400" b="1" spc="-220">
                <a:solidFill>
                  <a:srgbClr val="FDBE0D"/>
                </a:solidFill>
                <a:latin typeface="Arial"/>
                <a:cs typeface="Arial"/>
              </a:rPr>
              <a:t> </a:t>
            </a:r>
            <a:r>
              <a:rPr sz="5400" b="1" spc="-180">
                <a:solidFill>
                  <a:srgbClr val="FDBE0D"/>
                </a:solidFill>
                <a:latin typeface="Arial"/>
                <a:cs typeface="Arial"/>
              </a:rPr>
              <a:t>Progress</a:t>
            </a:r>
            <a:endParaRPr lang="en-VI" sz="5400">
              <a:latin typeface="Arial"/>
              <a:cs typeface="Arial"/>
            </a:endParaRPr>
          </a:p>
        </p:txBody>
      </p:sp>
      <p:sp>
        <p:nvSpPr>
          <p:cNvPr id="3" name="object 3" descr="$PPTXTitle"/>
          <p:cNvSpPr txBox="1">
            <a:spLocks noGrp="1"/>
          </p:cNvSpPr>
          <p:nvPr>
            <p:ph type="ctrTitle"/>
          </p:nvPr>
        </p:nvSpPr>
        <p:spPr>
          <a:xfrm>
            <a:off x="10281424" y="-114300"/>
            <a:ext cx="7854176" cy="913967"/>
          </a:xfrm>
          <a:prstGeom prst="rect">
            <a:avLst/>
          </a:prstGeom>
        </p:spPr>
        <p:txBody>
          <a:bodyPr vert="horz" wrap="square" lIns="0" tIns="295528" rIns="0" bIns="0" rtlCol="0">
            <a:spAutoFit/>
          </a:bodyPr>
          <a:lstStyle/>
          <a:p>
            <a:pPr marL="91440">
              <a:lnSpc>
                <a:spcPct val="100000"/>
              </a:lnSpc>
              <a:spcBef>
                <a:spcPts val="105"/>
              </a:spcBef>
            </a:pPr>
            <a:r>
              <a:rPr lang="en-US" sz="4000" b="0" spc="-190" dirty="0">
                <a:solidFill>
                  <a:srgbClr val="F1F0F1"/>
                </a:solidFill>
                <a:latin typeface="Arial Black"/>
                <a:cs typeface="Arial Black"/>
              </a:rPr>
              <a:t>Proposals Due May 8, 2026</a:t>
            </a:r>
            <a:endParaRPr sz="4000" dirty="0">
              <a:latin typeface="Arial Black"/>
              <a:cs typeface="Arial Black"/>
            </a:endParaRPr>
          </a:p>
        </p:txBody>
      </p:sp>
      <p:pic>
        <p:nvPicPr>
          <p:cNvPr id="4" name="object 4" descr="A building with palm trees  AI-generated content may be incorrect."/>
          <p:cNvPicPr/>
          <p:nvPr/>
        </p:nvPicPr>
        <p:blipFill>
          <a:blip r:embed="rId2" cstate="print"/>
          <a:stretch>
            <a:fillRect/>
          </a:stretch>
        </p:blipFill>
        <p:spPr>
          <a:xfrm>
            <a:off x="0" y="2477512"/>
            <a:ext cx="18287998" cy="7809480"/>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1615757" y="796326"/>
            <a:ext cx="15056485" cy="1718419"/>
          </a:xfrm>
          <a:prstGeom prst="rect">
            <a:avLst/>
          </a:prstGeom>
        </p:spPr>
        <p:txBody>
          <a:bodyPr vert="horz" wrap="square" lIns="0" tIns="101600" rIns="0" bIns="0" rtlCol="0">
            <a:spAutoFit/>
          </a:bodyPr>
          <a:lstStyle/>
          <a:p>
            <a:pPr marL="12700" marR="5080" algn="l">
              <a:lnSpc>
                <a:spcPts val="6300"/>
              </a:lnSpc>
              <a:spcBef>
                <a:spcPts val="800"/>
              </a:spcBef>
            </a:pPr>
            <a:r>
              <a:rPr lang="en-US" sz="5400" b="1" spc="-270">
                <a:solidFill>
                  <a:srgbClr val="FDBE0D"/>
                </a:solidFill>
                <a:latin typeface="Arial"/>
                <a:cs typeface="Arial"/>
              </a:rPr>
              <a:t>Morris deCastro Clinic </a:t>
            </a:r>
            <a:r>
              <a:rPr lang="en-US" sz="2800" b="1" spc="-270">
                <a:solidFill>
                  <a:srgbClr val="FDBE0D"/>
                </a:solidFill>
                <a:latin typeface="Arial"/>
                <a:cs typeface="Arial"/>
              </a:rPr>
              <a:t>(</a:t>
            </a:r>
            <a:r>
              <a:rPr lang="en-US" sz="2800" b="1">
                <a:solidFill>
                  <a:srgbClr val="FDBE0D"/>
                </a:solidFill>
                <a:latin typeface="Arial"/>
                <a:cs typeface="Arial"/>
              </a:rPr>
              <a:t>St.</a:t>
            </a:r>
            <a:r>
              <a:rPr lang="en-US" sz="2800" b="1" spc="-210">
                <a:solidFill>
                  <a:srgbClr val="FDBE0D"/>
                </a:solidFill>
                <a:latin typeface="Arial"/>
                <a:cs typeface="Arial"/>
              </a:rPr>
              <a:t> </a:t>
            </a:r>
            <a:r>
              <a:rPr lang="en-US" sz="2800" b="1" spc="-434">
                <a:solidFill>
                  <a:srgbClr val="FDBE0D"/>
                </a:solidFill>
                <a:latin typeface="Arial"/>
                <a:cs typeface="Arial"/>
              </a:rPr>
              <a:t>John</a:t>
            </a:r>
            <a:r>
              <a:rPr lang="en-US" sz="2800" b="1" spc="-20">
                <a:solidFill>
                  <a:srgbClr val="FDBE0D"/>
                </a:solidFill>
                <a:latin typeface="Arial"/>
                <a:cs typeface="Arial"/>
              </a:rPr>
              <a:t> </a:t>
            </a:r>
            <a:r>
              <a:rPr lang="en-US" sz="2800" b="1" spc="-35">
                <a:solidFill>
                  <a:srgbClr val="FDBE0D"/>
                </a:solidFill>
                <a:latin typeface="Arial"/>
                <a:cs typeface="Arial"/>
              </a:rPr>
              <a:t>Mixed</a:t>
            </a:r>
            <a:r>
              <a:rPr lang="en-US" sz="2800" b="1" spc="-215">
                <a:solidFill>
                  <a:srgbClr val="FDBE0D"/>
                </a:solidFill>
                <a:latin typeface="Arial"/>
                <a:cs typeface="Arial"/>
              </a:rPr>
              <a:t> </a:t>
            </a:r>
            <a:r>
              <a:rPr lang="en-US" sz="2800" b="1" spc="-75">
                <a:solidFill>
                  <a:srgbClr val="FDBE0D"/>
                </a:solidFill>
                <a:latin typeface="Arial"/>
                <a:cs typeface="Arial"/>
              </a:rPr>
              <a:t>Sector </a:t>
            </a:r>
            <a:r>
              <a:rPr lang="en-US" sz="2800" b="1" spc="-10">
                <a:solidFill>
                  <a:srgbClr val="FDBE0D"/>
                </a:solidFill>
                <a:latin typeface="Arial"/>
                <a:cs typeface="Arial"/>
              </a:rPr>
              <a:t>Bundle)</a:t>
            </a:r>
            <a:br>
              <a:rPr lang="en-US" sz="5400" b="1" spc="-10">
                <a:solidFill>
                  <a:srgbClr val="FDBE0D"/>
                </a:solidFill>
                <a:latin typeface="Arial"/>
                <a:cs typeface="Arial"/>
              </a:rPr>
            </a:br>
            <a:r>
              <a:rPr lang="en-US" sz="5400" b="1" spc="-10">
                <a:solidFill>
                  <a:srgbClr val="FDBE0D"/>
                </a:solidFill>
                <a:latin typeface="Arial"/>
                <a:cs typeface="Arial"/>
              </a:rPr>
              <a:t>Contract Awarded</a:t>
            </a:r>
            <a:endParaRPr lang="en-VI" sz="5400">
              <a:latin typeface="Arial"/>
              <a:cs typeface="Arial"/>
            </a:endParaRPr>
          </a:p>
        </p:txBody>
      </p:sp>
      <p:pic>
        <p:nvPicPr>
          <p:cNvPr id="3" name="object 3"/>
          <p:cNvPicPr/>
          <p:nvPr/>
        </p:nvPicPr>
        <p:blipFill>
          <a:blip r:embed="rId2" cstate="print"/>
          <a:stretch>
            <a:fillRect/>
          </a:stretch>
        </p:blipFill>
        <p:spPr>
          <a:xfrm>
            <a:off x="0" y="2485387"/>
            <a:ext cx="18288000" cy="7801609"/>
          </a:xfrm>
          <a:prstGeom prst="rect">
            <a:avLst/>
          </a:prstGeom>
        </p:spPr>
      </p:pic>
      <p:sp>
        <p:nvSpPr>
          <p:cNvPr id="4" name="object 4" descr="$PPTXTitle"/>
          <p:cNvSpPr txBox="1"/>
          <p:nvPr/>
        </p:nvSpPr>
        <p:spPr>
          <a:xfrm>
            <a:off x="3590693" y="151690"/>
            <a:ext cx="14697307" cy="628377"/>
          </a:xfrm>
          <a:prstGeom prst="rect">
            <a:avLst/>
          </a:prstGeom>
        </p:spPr>
        <p:txBody>
          <a:bodyPr vert="horz" wrap="square" lIns="0" tIns="12700" rIns="0" bIns="0" rtlCol="0">
            <a:spAutoFit/>
          </a:bodyPr>
          <a:lstStyle/>
          <a:p>
            <a:pPr marL="12700">
              <a:lnSpc>
                <a:spcPct val="100000"/>
              </a:lnSpc>
              <a:spcBef>
                <a:spcPts val="100"/>
              </a:spcBef>
            </a:pPr>
            <a:r>
              <a:rPr lang="en-US" sz="4000" spc="-235" dirty="0">
                <a:solidFill>
                  <a:srgbClr val="F1F0F1"/>
                </a:solidFill>
                <a:latin typeface="Arial Black"/>
                <a:cs typeface="Arial Black"/>
              </a:rPr>
              <a:t>Target Construction Dec. 2026 – Target </a:t>
            </a:r>
            <a:r>
              <a:rPr sz="4000" spc="-260" dirty="0">
                <a:solidFill>
                  <a:srgbClr val="F1F0F1"/>
                </a:solidFill>
                <a:latin typeface="Arial Black"/>
                <a:cs typeface="Arial Black"/>
              </a:rPr>
              <a:t>End</a:t>
            </a:r>
            <a:r>
              <a:rPr sz="4000" spc="-385" dirty="0">
                <a:solidFill>
                  <a:srgbClr val="F1F0F1"/>
                </a:solidFill>
                <a:latin typeface="Arial Black"/>
                <a:cs typeface="Arial Black"/>
              </a:rPr>
              <a:t> </a:t>
            </a:r>
            <a:r>
              <a:rPr lang="en-US" sz="4000" spc="-385" dirty="0">
                <a:solidFill>
                  <a:srgbClr val="F1F0F1"/>
                </a:solidFill>
                <a:latin typeface="Arial Black"/>
                <a:cs typeface="Arial Black"/>
              </a:rPr>
              <a:t>Dec. </a:t>
            </a:r>
            <a:r>
              <a:rPr sz="4000" spc="-330" dirty="0">
                <a:solidFill>
                  <a:srgbClr val="F1F0F1"/>
                </a:solidFill>
                <a:latin typeface="Arial Black"/>
                <a:cs typeface="Arial Black"/>
              </a:rPr>
              <a:t>20</a:t>
            </a:r>
            <a:r>
              <a:rPr lang="en-US" sz="4000" spc="-330" dirty="0">
                <a:solidFill>
                  <a:srgbClr val="F1F0F1"/>
                </a:solidFill>
                <a:latin typeface="Arial Black"/>
                <a:cs typeface="Arial Black"/>
              </a:rPr>
              <a:t>28</a:t>
            </a:r>
            <a:endParaRPr sz="4000" dirty="0">
              <a:latin typeface="Arial Black"/>
              <a:cs typeface="Arial Black"/>
            </a:endParaRPr>
          </a:p>
        </p:txBody>
      </p:sp>
      <p:pic>
        <p:nvPicPr>
          <p:cNvPr id="6" name="Picture 5">
            <a:extLst>
              <a:ext uri="{FF2B5EF4-FFF2-40B4-BE49-F238E27FC236}">
                <a16:creationId xmlns:a16="http://schemas.microsoft.com/office/drawing/2014/main" id="{1EA85609-2934-DA90-5159-E43C9386A8DD}"/>
              </a:ext>
            </a:extLst>
          </p:cNvPr>
          <p:cNvPicPr>
            <a:picLocks noChangeAspect="1"/>
          </p:cNvPicPr>
          <p:nvPr/>
        </p:nvPicPr>
        <p:blipFill>
          <a:blip r:embed="rId3">
            <a:extLst>
              <a:ext uri="{28A0092B-C50C-407E-A947-70E740481C1C}">
                <a14:useLocalDpi xmlns:a14="http://schemas.microsoft.com/office/drawing/2010/main" val="0"/>
              </a:ext>
            </a:extLst>
          </a:blip>
          <a:srcRect t="24161"/>
          <a:stretch>
            <a:fillRect/>
          </a:stretch>
        </p:blipFill>
        <p:spPr>
          <a:xfrm>
            <a:off x="0" y="2512136"/>
            <a:ext cx="18288000" cy="7801609"/>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0E9BFC-D7EC-D7A6-BEF1-61DA6CFB36BB}"/>
            </a:ext>
          </a:extLst>
        </p:cNvPr>
        <p:cNvGrpSpPr/>
        <p:nvPr/>
      </p:nvGrpSpPr>
      <p:grpSpPr>
        <a:xfrm>
          <a:off x="0" y="0"/>
          <a:ext cx="0" cy="0"/>
          <a:chOff x="0" y="0"/>
          <a:chExt cx="0" cy="0"/>
        </a:xfrm>
      </p:grpSpPr>
      <p:sp>
        <p:nvSpPr>
          <p:cNvPr id="2" name="object 2">
            <a:extLst>
              <a:ext uri="{FF2B5EF4-FFF2-40B4-BE49-F238E27FC236}">
                <a16:creationId xmlns:a16="http://schemas.microsoft.com/office/drawing/2014/main" id="{72DACE8E-A2E2-C3E1-FCB2-2B3759DF9324}"/>
              </a:ext>
            </a:extLst>
          </p:cNvPr>
          <p:cNvSpPr txBox="1"/>
          <p:nvPr/>
        </p:nvSpPr>
        <p:spPr>
          <a:xfrm>
            <a:off x="1447800" y="774572"/>
            <a:ext cx="17288356" cy="1718419"/>
          </a:xfrm>
          <a:prstGeom prst="rect">
            <a:avLst/>
          </a:prstGeom>
        </p:spPr>
        <p:txBody>
          <a:bodyPr vert="horz" wrap="square" lIns="0" tIns="101600" rIns="0" bIns="0" rtlCol="0">
            <a:spAutoFit/>
          </a:bodyPr>
          <a:lstStyle/>
          <a:p>
            <a:pPr marL="12700" marR="5080" algn="l">
              <a:lnSpc>
                <a:spcPts val="6300"/>
              </a:lnSpc>
              <a:spcBef>
                <a:spcPts val="800"/>
              </a:spcBef>
            </a:pPr>
            <a:r>
              <a:rPr lang="en-US" sz="4800" b="1" spc="-270">
                <a:solidFill>
                  <a:srgbClr val="FDBE0D"/>
                </a:solidFill>
                <a:latin typeface="Arial"/>
                <a:cs typeface="Arial"/>
              </a:rPr>
              <a:t>Myrah Keating Smith Community Health Center </a:t>
            </a:r>
            <a:r>
              <a:rPr lang="en-US" sz="2400" b="1" spc="-270">
                <a:solidFill>
                  <a:srgbClr val="FDBE0D"/>
                </a:solidFill>
                <a:latin typeface="Arial"/>
                <a:cs typeface="Arial"/>
              </a:rPr>
              <a:t>(</a:t>
            </a:r>
            <a:r>
              <a:rPr lang="en-US" sz="2400" b="1">
                <a:solidFill>
                  <a:srgbClr val="FDBE0D"/>
                </a:solidFill>
                <a:latin typeface="Arial"/>
                <a:cs typeface="Arial"/>
              </a:rPr>
              <a:t>St.</a:t>
            </a:r>
            <a:r>
              <a:rPr lang="en-US" sz="2400" b="1" spc="-210">
                <a:solidFill>
                  <a:srgbClr val="FDBE0D"/>
                </a:solidFill>
                <a:latin typeface="Arial"/>
                <a:cs typeface="Arial"/>
              </a:rPr>
              <a:t> </a:t>
            </a:r>
            <a:r>
              <a:rPr lang="en-US" sz="2400" b="1" spc="-434">
                <a:solidFill>
                  <a:srgbClr val="FDBE0D"/>
                </a:solidFill>
                <a:latin typeface="Arial"/>
                <a:cs typeface="Arial"/>
              </a:rPr>
              <a:t>John</a:t>
            </a:r>
            <a:r>
              <a:rPr lang="en-US" sz="2400" b="1" spc="-20">
                <a:solidFill>
                  <a:srgbClr val="FDBE0D"/>
                </a:solidFill>
                <a:latin typeface="Arial"/>
                <a:cs typeface="Arial"/>
              </a:rPr>
              <a:t> </a:t>
            </a:r>
            <a:r>
              <a:rPr lang="en-US" sz="2400" b="1" spc="-35">
                <a:solidFill>
                  <a:srgbClr val="FDBE0D"/>
                </a:solidFill>
                <a:latin typeface="Arial"/>
                <a:cs typeface="Arial"/>
              </a:rPr>
              <a:t>Mixed</a:t>
            </a:r>
            <a:r>
              <a:rPr lang="en-US" sz="2400" b="1" spc="-215">
                <a:solidFill>
                  <a:srgbClr val="FDBE0D"/>
                </a:solidFill>
                <a:latin typeface="Arial"/>
                <a:cs typeface="Arial"/>
              </a:rPr>
              <a:t> </a:t>
            </a:r>
            <a:r>
              <a:rPr lang="en-US" sz="2400" b="1" spc="-75">
                <a:solidFill>
                  <a:srgbClr val="FDBE0D"/>
                </a:solidFill>
                <a:latin typeface="Arial"/>
                <a:cs typeface="Arial"/>
              </a:rPr>
              <a:t>Sector </a:t>
            </a:r>
            <a:r>
              <a:rPr lang="en-US" sz="2400" b="1" spc="-10">
                <a:solidFill>
                  <a:srgbClr val="FDBE0D"/>
                </a:solidFill>
                <a:latin typeface="Arial"/>
                <a:cs typeface="Arial"/>
              </a:rPr>
              <a:t>Bundle)</a:t>
            </a:r>
            <a:r>
              <a:rPr lang="en-US" sz="4800" b="1" spc="-10">
                <a:solidFill>
                  <a:srgbClr val="FDBE0D"/>
                </a:solidFill>
                <a:latin typeface="Arial"/>
                <a:cs typeface="Arial"/>
              </a:rPr>
              <a:t> </a:t>
            </a:r>
            <a:r>
              <a:rPr lang="en-US" sz="4800" b="1" spc="-90">
                <a:solidFill>
                  <a:srgbClr val="FDBE0D"/>
                </a:solidFill>
                <a:latin typeface="Arial"/>
                <a:cs typeface="Arial"/>
              </a:rPr>
              <a:t>Contract</a:t>
            </a:r>
            <a:r>
              <a:rPr lang="en-US" sz="4800" b="1" spc="-310">
                <a:solidFill>
                  <a:srgbClr val="FDBE0D"/>
                </a:solidFill>
                <a:latin typeface="Arial"/>
                <a:cs typeface="Arial"/>
              </a:rPr>
              <a:t> </a:t>
            </a:r>
            <a:r>
              <a:rPr lang="en-US" sz="4800" b="1" spc="-100">
                <a:solidFill>
                  <a:srgbClr val="FDBE0D"/>
                </a:solidFill>
                <a:latin typeface="Arial"/>
                <a:cs typeface="Arial"/>
              </a:rPr>
              <a:t>Awarded</a:t>
            </a:r>
            <a:endParaRPr lang="en-US" sz="4800">
              <a:latin typeface="Arial"/>
              <a:cs typeface="Arial"/>
            </a:endParaRPr>
          </a:p>
        </p:txBody>
      </p:sp>
      <p:sp>
        <p:nvSpPr>
          <p:cNvPr id="4" name="object 4" descr="$PPTXTitle">
            <a:extLst>
              <a:ext uri="{FF2B5EF4-FFF2-40B4-BE49-F238E27FC236}">
                <a16:creationId xmlns:a16="http://schemas.microsoft.com/office/drawing/2014/main" id="{37FB0663-6D3A-472D-55F4-BDB35086956A}"/>
              </a:ext>
            </a:extLst>
          </p:cNvPr>
          <p:cNvSpPr txBox="1"/>
          <p:nvPr/>
        </p:nvSpPr>
        <p:spPr>
          <a:xfrm>
            <a:off x="10259122" y="75024"/>
            <a:ext cx="7991347" cy="628377"/>
          </a:xfrm>
          <a:prstGeom prst="rect">
            <a:avLst/>
          </a:prstGeom>
        </p:spPr>
        <p:txBody>
          <a:bodyPr vert="horz" wrap="square" lIns="0" tIns="12700" rIns="0" bIns="0" rtlCol="0">
            <a:spAutoFit/>
          </a:bodyPr>
          <a:lstStyle/>
          <a:p>
            <a:pPr marL="12700">
              <a:lnSpc>
                <a:spcPct val="100000"/>
              </a:lnSpc>
              <a:spcBef>
                <a:spcPts val="100"/>
              </a:spcBef>
            </a:pPr>
            <a:r>
              <a:rPr lang="en-US" sz="4000" spc="-330" dirty="0">
                <a:solidFill>
                  <a:srgbClr val="F1F0F1"/>
                </a:solidFill>
                <a:latin typeface="Arial Black"/>
                <a:cs typeface="Arial Black"/>
              </a:rPr>
              <a:t>Target Demolition</a:t>
            </a:r>
            <a:r>
              <a:rPr sz="4000" spc="-385" dirty="0">
                <a:solidFill>
                  <a:srgbClr val="F1F0F1"/>
                </a:solidFill>
                <a:latin typeface="Arial Black"/>
                <a:cs typeface="Arial Black"/>
              </a:rPr>
              <a:t> </a:t>
            </a:r>
            <a:r>
              <a:rPr lang="en-US" sz="4000" spc="-385" dirty="0">
                <a:solidFill>
                  <a:srgbClr val="F1F0F1"/>
                </a:solidFill>
                <a:latin typeface="Arial Black"/>
                <a:cs typeface="Arial Black"/>
              </a:rPr>
              <a:t>Q4 </a:t>
            </a:r>
            <a:r>
              <a:rPr sz="4000" spc="-235" dirty="0">
                <a:solidFill>
                  <a:srgbClr val="F1F0F1"/>
                </a:solidFill>
                <a:latin typeface="Arial Black"/>
                <a:cs typeface="Arial Black"/>
              </a:rPr>
              <a:t>2026</a:t>
            </a:r>
            <a:r>
              <a:rPr sz="4000" spc="-385" dirty="0">
                <a:solidFill>
                  <a:srgbClr val="F1F0F1"/>
                </a:solidFill>
                <a:latin typeface="Arial Black"/>
                <a:cs typeface="Arial Black"/>
              </a:rPr>
              <a:t> </a:t>
            </a:r>
            <a:endParaRPr sz="4000" dirty="0">
              <a:latin typeface="Arial Black"/>
              <a:cs typeface="Arial Black"/>
            </a:endParaRPr>
          </a:p>
        </p:txBody>
      </p:sp>
      <p:pic>
        <p:nvPicPr>
          <p:cNvPr id="6" name="Picture 5">
            <a:extLst>
              <a:ext uri="{FF2B5EF4-FFF2-40B4-BE49-F238E27FC236}">
                <a16:creationId xmlns:a16="http://schemas.microsoft.com/office/drawing/2014/main" id="{E81FCF27-942C-1264-62B4-94DA6EAF3459}"/>
              </a:ext>
            </a:extLst>
          </p:cNvPr>
          <p:cNvPicPr>
            <a:picLocks noChangeAspect="1"/>
          </p:cNvPicPr>
          <p:nvPr/>
        </p:nvPicPr>
        <p:blipFill>
          <a:blip r:embed="rId2">
            <a:extLst>
              <a:ext uri="{28A0092B-C50C-407E-A947-70E740481C1C}">
                <a14:useLocalDpi xmlns:a14="http://schemas.microsoft.com/office/drawing/2010/main" val="0"/>
              </a:ext>
            </a:extLst>
          </a:blip>
          <a:srcRect t="25816" b="8559"/>
          <a:stretch>
            <a:fillRect/>
          </a:stretch>
        </p:blipFill>
        <p:spPr>
          <a:xfrm>
            <a:off x="0" y="2476500"/>
            <a:ext cx="18288000" cy="7799784"/>
          </a:xfrm>
          <a:prstGeom prst="rect">
            <a:avLst/>
          </a:prstGeom>
        </p:spPr>
      </p:pic>
    </p:spTree>
    <p:extLst>
      <p:ext uri="{BB962C8B-B14F-4D97-AF65-F5344CB8AC3E}">
        <p14:creationId xmlns:p14="http://schemas.microsoft.com/office/powerpoint/2010/main" val="51319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0" y="2477579"/>
            <a:ext cx="18287999" cy="7541641"/>
          </a:xfrm>
          <a:prstGeom prst="rect">
            <a:avLst/>
          </a:prstGeom>
        </p:spPr>
      </p:pic>
      <p:sp>
        <p:nvSpPr>
          <p:cNvPr id="3" name="object 3"/>
          <p:cNvSpPr txBox="1"/>
          <p:nvPr/>
        </p:nvSpPr>
        <p:spPr>
          <a:xfrm>
            <a:off x="1626235" y="720979"/>
            <a:ext cx="15449550" cy="1758495"/>
          </a:xfrm>
          <a:prstGeom prst="rect">
            <a:avLst/>
          </a:prstGeom>
        </p:spPr>
        <p:txBody>
          <a:bodyPr vert="horz" wrap="square" lIns="0" tIns="100965" rIns="0" bIns="0" rtlCol="0">
            <a:spAutoFit/>
          </a:bodyPr>
          <a:lstStyle/>
          <a:p>
            <a:pPr marL="12700" marR="5080" algn="l">
              <a:lnSpc>
                <a:spcPts val="6300"/>
              </a:lnSpc>
              <a:spcBef>
                <a:spcPts val="795"/>
              </a:spcBef>
            </a:pPr>
            <a:r>
              <a:rPr lang="en-US" sz="5400" b="1" spc="-229">
                <a:solidFill>
                  <a:srgbClr val="FDBE0D"/>
                </a:solidFill>
                <a:latin typeface="Arial"/>
                <a:cs typeface="Arial"/>
              </a:rPr>
              <a:t>Old Mental Health Building </a:t>
            </a:r>
            <a:r>
              <a:rPr lang="en-US" sz="2800" b="1" spc="-229">
                <a:solidFill>
                  <a:srgbClr val="FDBE0D"/>
                </a:solidFill>
                <a:latin typeface="Arial"/>
                <a:cs typeface="Arial"/>
              </a:rPr>
              <a:t>(</a:t>
            </a:r>
            <a:r>
              <a:rPr lang="en-US" sz="2800" b="1">
                <a:solidFill>
                  <a:srgbClr val="FDBE0D"/>
                </a:solidFill>
                <a:latin typeface="Arial"/>
                <a:cs typeface="Arial"/>
              </a:rPr>
              <a:t>St</a:t>
            </a:r>
            <a:r>
              <a:rPr sz="2800" b="1">
                <a:solidFill>
                  <a:srgbClr val="FDBE0D"/>
                </a:solidFill>
                <a:latin typeface="Arial"/>
                <a:cs typeface="Arial"/>
              </a:rPr>
              <a:t>.</a:t>
            </a:r>
            <a:r>
              <a:rPr sz="2800" b="1" spc="-250">
                <a:solidFill>
                  <a:srgbClr val="FDBE0D"/>
                </a:solidFill>
                <a:latin typeface="Arial"/>
                <a:cs typeface="Arial"/>
              </a:rPr>
              <a:t> </a:t>
            </a:r>
            <a:r>
              <a:rPr sz="2800" b="1" spc="-150">
                <a:solidFill>
                  <a:srgbClr val="FDBE0D"/>
                </a:solidFill>
                <a:latin typeface="Arial"/>
                <a:cs typeface="Arial"/>
              </a:rPr>
              <a:t>Thomas</a:t>
            </a:r>
            <a:r>
              <a:rPr sz="2800" b="1" spc="-245">
                <a:solidFill>
                  <a:srgbClr val="FDBE0D"/>
                </a:solidFill>
                <a:latin typeface="Arial"/>
                <a:cs typeface="Arial"/>
              </a:rPr>
              <a:t> </a:t>
            </a:r>
            <a:r>
              <a:rPr sz="2800" b="1" spc="-40">
                <a:solidFill>
                  <a:srgbClr val="FDBE0D"/>
                </a:solidFill>
                <a:latin typeface="Arial"/>
                <a:cs typeface="Arial"/>
              </a:rPr>
              <a:t>Healthcare </a:t>
            </a:r>
            <a:r>
              <a:rPr sz="2800" b="1" spc="-10">
                <a:solidFill>
                  <a:srgbClr val="FDBE0D"/>
                </a:solidFill>
                <a:latin typeface="Arial"/>
                <a:cs typeface="Arial"/>
              </a:rPr>
              <a:t>Bundle</a:t>
            </a:r>
            <a:r>
              <a:rPr lang="en-US" sz="2800" b="1" spc="-10">
                <a:solidFill>
                  <a:srgbClr val="FDBE0D"/>
                </a:solidFill>
                <a:latin typeface="Arial"/>
                <a:cs typeface="Arial"/>
              </a:rPr>
              <a:t>)</a:t>
            </a:r>
          </a:p>
          <a:p>
            <a:pPr marL="12700" marR="5080" algn="l">
              <a:lnSpc>
                <a:spcPts val="6300"/>
              </a:lnSpc>
              <a:spcBef>
                <a:spcPts val="795"/>
              </a:spcBef>
            </a:pPr>
            <a:r>
              <a:rPr lang="en-US" sz="4800" b="1" spc="-90">
                <a:solidFill>
                  <a:srgbClr val="FDBE0D"/>
                </a:solidFill>
                <a:latin typeface="Arial"/>
                <a:cs typeface="Arial"/>
              </a:rPr>
              <a:t>Contract</a:t>
            </a:r>
            <a:r>
              <a:rPr lang="en-US" sz="4800" b="1" spc="-250">
                <a:solidFill>
                  <a:srgbClr val="FDBE0D"/>
                </a:solidFill>
                <a:latin typeface="Arial"/>
                <a:cs typeface="Arial"/>
              </a:rPr>
              <a:t> </a:t>
            </a:r>
            <a:r>
              <a:rPr lang="en-US" sz="4800" b="1" spc="-95">
                <a:solidFill>
                  <a:srgbClr val="FDBE0D"/>
                </a:solidFill>
                <a:latin typeface="Arial"/>
                <a:cs typeface="Arial"/>
              </a:rPr>
              <a:t>Executed</a:t>
            </a:r>
            <a:endParaRPr sz="4800">
              <a:latin typeface="Arial"/>
              <a:cs typeface="Arial"/>
            </a:endParaRPr>
          </a:p>
        </p:txBody>
      </p:sp>
      <p:sp>
        <p:nvSpPr>
          <p:cNvPr id="4" name="object 4" descr="$PPTXTitle"/>
          <p:cNvSpPr txBox="1"/>
          <p:nvPr/>
        </p:nvSpPr>
        <p:spPr>
          <a:xfrm>
            <a:off x="5107259" y="117545"/>
            <a:ext cx="13180741" cy="628377"/>
          </a:xfrm>
          <a:prstGeom prst="rect">
            <a:avLst/>
          </a:prstGeom>
        </p:spPr>
        <p:txBody>
          <a:bodyPr vert="horz" wrap="square" lIns="0" tIns="12700" rIns="0" bIns="0" rtlCol="0">
            <a:spAutoFit/>
          </a:bodyPr>
          <a:lstStyle/>
          <a:p>
            <a:pPr marL="12700">
              <a:lnSpc>
                <a:spcPct val="100000"/>
              </a:lnSpc>
              <a:spcBef>
                <a:spcPts val="100"/>
              </a:spcBef>
            </a:pPr>
            <a:r>
              <a:rPr lang="en-US" sz="4000" spc="-235" dirty="0">
                <a:solidFill>
                  <a:srgbClr val="F1F0F1"/>
                </a:solidFill>
                <a:latin typeface="Arial Black"/>
                <a:cs typeface="Arial Black"/>
              </a:rPr>
              <a:t>Demo Sept. </a:t>
            </a:r>
            <a:r>
              <a:rPr lang="en-US" sz="4000" spc="-240" dirty="0">
                <a:solidFill>
                  <a:srgbClr val="F1F0F1"/>
                </a:solidFill>
                <a:latin typeface="Arial Black"/>
                <a:cs typeface="Arial Black"/>
              </a:rPr>
              <a:t>2026</a:t>
            </a:r>
            <a:r>
              <a:rPr lang="en-US" sz="4000" spc="-390" dirty="0">
                <a:solidFill>
                  <a:srgbClr val="F1F0F1"/>
                </a:solidFill>
                <a:latin typeface="Arial Black"/>
                <a:cs typeface="Arial Black"/>
              </a:rPr>
              <a:t> – Bundle Target End Date Q3 </a:t>
            </a:r>
            <a:r>
              <a:rPr sz="4000" spc="-65" dirty="0">
                <a:solidFill>
                  <a:srgbClr val="F1F0F1"/>
                </a:solidFill>
                <a:latin typeface="Arial Black"/>
                <a:cs typeface="Arial Black"/>
              </a:rPr>
              <a:t>2029</a:t>
            </a:r>
            <a:endParaRPr sz="4000" dirty="0">
              <a:latin typeface="Arial Black"/>
              <a:cs typeface="Arial Black"/>
            </a:endParaRPr>
          </a:p>
        </p:txBody>
      </p:sp>
      <p:pic>
        <p:nvPicPr>
          <p:cNvPr id="6" name="Picture 5">
            <a:extLst>
              <a:ext uri="{FF2B5EF4-FFF2-40B4-BE49-F238E27FC236}">
                <a16:creationId xmlns:a16="http://schemas.microsoft.com/office/drawing/2014/main" id="{EA8C0BF0-7C02-D34B-19BA-CD53ABF172EB}"/>
              </a:ext>
            </a:extLst>
          </p:cNvPr>
          <p:cNvPicPr>
            <a:picLocks noChangeAspect="1"/>
          </p:cNvPicPr>
          <p:nvPr/>
        </p:nvPicPr>
        <p:blipFill>
          <a:blip r:embed="rId3">
            <a:extLst>
              <a:ext uri="{28A0092B-C50C-407E-A947-70E740481C1C}">
                <a14:useLocalDpi xmlns:a14="http://schemas.microsoft.com/office/drawing/2010/main" val="0"/>
              </a:ext>
            </a:extLst>
          </a:blip>
          <a:srcRect t="23273"/>
          <a:stretch>
            <a:fillRect/>
          </a:stretch>
        </p:blipFill>
        <p:spPr>
          <a:xfrm>
            <a:off x="0" y="2435963"/>
            <a:ext cx="18288000" cy="7851037"/>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C77DAE6A-4D34-4918-CF2A-D511A608C374}"/>
              </a:ext>
            </a:extLst>
          </p:cNvPr>
          <p:cNvPicPr>
            <a:picLocks noChangeAspect="1"/>
          </p:cNvPicPr>
          <p:nvPr/>
        </p:nvPicPr>
        <p:blipFill>
          <a:blip r:embed="rId2" cstate="print">
            <a:extLst>
              <a:ext uri="{28A0092B-C50C-407E-A947-70E740481C1C}">
                <a14:useLocalDpi xmlns:a14="http://schemas.microsoft.com/office/drawing/2010/main" val="0"/>
              </a:ext>
            </a:extLst>
          </a:blip>
          <a:srcRect l="8129" t="20850" r="4280"/>
          <a:stretch>
            <a:fillRect/>
          </a:stretch>
        </p:blipFill>
        <p:spPr>
          <a:xfrm>
            <a:off x="10817860" y="2459724"/>
            <a:ext cx="7470140" cy="3960225"/>
          </a:xfrm>
          <a:prstGeom prst="rect">
            <a:avLst/>
          </a:prstGeom>
        </p:spPr>
      </p:pic>
      <p:pic>
        <p:nvPicPr>
          <p:cNvPr id="17" name="Picture 16">
            <a:extLst>
              <a:ext uri="{FF2B5EF4-FFF2-40B4-BE49-F238E27FC236}">
                <a16:creationId xmlns:a16="http://schemas.microsoft.com/office/drawing/2014/main" id="{8CBDFF55-923C-C4CD-5676-B1B327D8C493}"/>
              </a:ext>
            </a:extLst>
          </p:cNvPr>
          <p:cNvPicPr>
            <a:picLocks noChangeAspect="1"/>
          </p:cNvPicPr>
          <p:nvPr/>
        </p:nvPicPr>
        <p:blipFill>
          <a:blip r:embed="rId3" cstate="print">
            <a:extLst>
              <a:ext uri="{28A0092B-C50C-407E-A947-70E740481C1C}">
                <a14:useLocalDpi xmlns:a14="http://schemas.microsoft.com/office/drawing/2010/main" val="0"/>
              </a:ext>
            </a:extLst>
          </a:blip>
          <a:srcRect l="17161" t="15926" r="10140" b="8422"/>
          <a:stretch>
            <a:fillRect/>
          </a:stretch>
        </p:blipFill>
        <p:spPr>
          <a:xfrm>
            <a:off x="10907486" y="6419949"/>
            <a:ext cx="7380514" cy="3902487"/>
          </a:xfrm>
          <a:prstGeom prst="rect">
            <a:avLst/>
          </a:prstGeom>
        </p:spPr>
      </p:pic>
      <p:pic>
        <p:nvPicPr>
          <p:cNvPr id="19" name="Picture 18">
            <a:extLst>
              <a:ext uri="{FF2B5EF4-FFF2-40B4-BE49-F238E27FC236}">
                <a16:creationId xmlns:a16="http://schemas.microsoft.com/office/drawing/2014/main" id="{D4339290-A9BB-1DCA-4884-1DD1C2DB1A9A}"/>
              </a:ext>
            </a:extLst>
          </p:cNvPr>
          <p:cNvPicPr>
            <a:picLocks noChangeAspect="1"/>
          </p:cNvPicPr>
          <p:nvPr/>
        </p:nvPicPr>
        <p:blipFill>
          <a:blip r:embed="rId4" cstate="print">
            <a:extLst>
              <a:ext uri="{28A0092B-C50C-407E-A947-70E740481C1C}">
                <a14:useLocalDpi xmlns:a14="http://schemas.microsoft.com/office/drawing/2010/main" val="0"/>
              </a:ext>
            </a:extLst>
          </a:blip>
          <a:srcRect b="15103"/>
          <a:stretch>
            <a:fillRect/>
          </a:stretch>
        </p:blipFill>
        <p:spPr>
          <a:xfrm>
            <a:off x="-3878" y="2444339"/>
            <a:ext cx="10935323" cy="7878097"/>
          </a:xfrm>
          <a:prstGeom prst="rect">
            <a:avLst/>
          </a:prstGeom>
        </p:spPr>
      </p:pic>
      <p:sp>
        <p:nvSpPr>
          <p:cNvPr id="2" name="object 2"/>
          <p:cNvSpPr txBox="1"/>
          <p:nvPr/>
        </p:nvSpPr>
        <p:spPr>
          <a:xfrm>
            <a:off x="1626235" y="866343"/>
            <a:ext cx="15078075" cy="2501326"/>
          </a:xfrm>
          <a:prstGeom prst="rect">
            <a:avLst/>
          </a:prstGeom>
        </p:spPr>
        <p:txBody>
          <a:bodyPr vert="horz" wrap="square" lIns="0" tIns="89535" rIns="0" bIns="0" rtlCol="0">
            <a:spAutoFit/>
          </a:bodyPr>
          <a:lstStyle/>
          <a:p>
            <a:pPr marL="12700" marR="5080" algn="l">
              <a:lnSpc>
                <a:spcPts val="5800"/>
              </a:lnSpc>
              <a:spcBef>
                <a:spcPts val="705"/>
              </a:spcBef>
            </a:pPr>
            <a:r>
              <a:rPr sz="5400" b="1">
                <a:solidFill>
                  <a:srgbClr val="FDBE0D"/>
                </a:solidFill>
                <a:latin typeface="Arial"/>
                <a:cs typeface="Arial"/>
              </a:rPr>
              <a:t>Arthur</a:t>
            </a:r>
            <a:r>
              <a:rPr sz="5400" b="1" spc="-165">
                <a:solidFill>
                  <a:srgbClr val="FDBE0D"/>
                </a:solidFill>
                <a:latin typeface="Arial"/>
                <a:cs typeface="Arial"/>
              </a:rPr>
              <a:t> </a:t>
            </a:r>
            <a:r>
              <a:rPr sz="5400" b="1" spc="-150">
                <a:solidFill>
                  <a:srgbClr val="FDBE0D"/>
                </a:solidFill>
                <a:latin typeface="Arial"/>
                <a:cs typeface="Arial"/>
              </a:rPr>
              <a:t>Richards</a:t>
            </a:r>
            <a:r>
              <a:rPr sz="5400" b="1" spc="-170">
                <a:solidFill>
                  <a:srgbClr val="FDBE0D"/>
                </a:solidFill>
                <a:latin typeface="Arial"/>
                <a:cs typeface="Arial"/>
              </a:rPr>
              <a:t> </a:t>
            </a:r>
            <a:r>
              <a:rPr sz="5400" b="1" spc="-25">
                <a:solidFill>
                  <a:srgbClr val="FDBE0D"/>
                </a:solidFill>
                <a:latin typeface="Arial"/>
                <a:cs typeface="Arial"/>
              </a:rPr>
              <a:t>PreK-</a:t>
            </a:r>
            <a:r>
              <a:rPr sz="5400" b="1" spc="200">
                <a:solidFill>
                  <a:srgbClr val="FDBE0D"/>
                </a:solidFill>
                <a:latin typeface="Arial"/>
                <a:cs typeface="Arial"/>
              </a:rPr>
              <a:t>8</a:t>
            </a:r>
            <a:r>
              <a:rPr sz="5400" b="1" spc="-185">
                <a:solidFill>
                  <a:srgbClr val="FDBE0D"/>
                </a:solidFill>
                <a:latin typeface="Arial"/>
                <a:cs typeface="Arial"/>
              </a:rPr>
              <a:t> </a:t>
            </a:r>
            <a:r>
              <a:rPr sz="5400" b="1" spc="-180">
                <a:solidFill>
                  <a:srgbClr val="FDBE0D"/>
                </a:solidFill>
                <a:latin typeface="Arial"/>
                <a:cs typeface="Arial"/>
              </a:rPr>
              <a:t>School</a:t>
            </a:r>
            <a:endParaRPr lang="en-US" sz="5400" b="1" spc="-180">
              <a:solidFill>
                <a:srgbClr val="FDBE0D"/>
              </a:solidFill>
              <a:latin typeface="Arial"/>
              <a:cs typeface="Arial"/>
            </a:endParaRPr>
          </a:p>
          <a:p>
            <a:pPr marL="12700" marR="5080" algn="l">
              <a:lnSpc>
                <a:spcPts val="5800"/>
              </a:lnSpc>
              <a:spcBef>
                <a:spcPts val="705"/>
              </a:spcBef>
            </a:pPr>
            <a:r>
              <a:rPr lang="en-US" sz="5400" b="1" spc="-165">
                <a:solidFill>
                  <a:srgbClr val="FDBE0D"/>
                </a:solidFill>
                <a:latin typeface="Arial"/>
                <a:cs typeface="Arial"/>
              </a:rPr>
              <a:t>In Construction</a:t>
            </a:r>
          </a:p>
          <a:p>
            <a:pPr marL="12700" marR="5080" algn="ctr">
              <a:lnSpc>
                <a:spcPts val="5800"/>
              </a:lnSpc>
              <a:spcBef>
                <a:spcPts val="705"/>
              </a:spcBef>
            </a:pPr>
            <a:r>
              <a:rPr lang="en-US" sz="6000" b="1" spc="-180">
                <a:solidFill>
                  <a:srgbClr val="FDBE0D"/>
                </a:solidFill>
                <a:latin typeface="Arial"/>
                <a:cs typeface="Arial"/>
              </a:rPr>
              <a:t> </a:t>
            </a:r>
            <a:endParaRPr lang="en-VI" sz="6000">
              <a:latin typeface="Arial"/>
              <a:cs typeface="Arial"/>
            </a:endParaRPr>
          </a:p>
        </p:txBody>
      </p:sp>
      <p:sp>
        <p:nvSpPr>
          <p:cNvPr id="3" name="object 3" descr="$PPTXTitle"/>
          <p:cNvSpPr txBox="1"/>
          <p:nvPr/>
        </p:nvSpPr>
        <p:spPr>
          <a:xfrm>
            <a:off x="9712960" y="136959"/>
            <a:ext cx="9679940" cy="628377"/>
          </a:xfrm>
          <a:prstGeom prst="rect">
            <a:avLst/>
          </a:prstGeom>
        </p:spPr>
        <p:txBody>
          <a:bodyPr vert="horz" wrap="square" lIns="0" tIns="12700" rIns="0" bIns="0" rtlCol="0">
            <a:spAutoFit/>
          </a:bodyPr>
          <a:lstStyle/>
          <a:p>
            <a:pPr marL="12700">
              <a:lnSpc>
                <a:spcPct val="100000"/>
              </a:lnSpc>
              <a:spcBef>
                <a:spcPts val="100"/>
              </a:spcBef>
            </a:pPr>
            <a:r>
              <a:rPr lang="en-US" sz="4000" spc="-215">
                <a:solidFill>
                  <a:srgbClr val="F1F0F1"/>
                </a:solidFill>
                <a:latin typeface="Arial Black"/>
                <a:cs typeface="Arial Black"/>
              </a:rPr>
              <a:t>Target Completion Summer 2026</a:t>
            </a:r>
            <a:endParaRPr sz="4000">
              <a:latin typeface="Arial Black"/>
              <a:cs typeface="Arial Black"/>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02F041-99F2-282D-F88D-4AED10F258E2}"/>
            </a:ext>
          </a:extLst>
        </p:cNvPr>
        <p:cNvGrpSpPr/>
        <p:nvPr/>
      </p:nvGrpSpPr>
      <p:grpSpPr>
        <a:xfrm>
          <a:off x="0" y="0"/>
          <a:ext cx="0" cy="0"/>
          <a:chOff x="0" y="0"/>
          <a:chExt cx="0" cy="0"/>
        </a:xfrm>
      </p:grpSpPr>
      <p:sp>
        <p:nvSpPr>
          <p:cNvPr id="2" name="object 2">
            <a:extLst>
              <a:ext uri="{FF2B5EF4-FFF2-40B4-BE49-F238E27FC236}">
                <a16:creationId xmlns:a16="http://schemas.microsoft.com/office/drawing/2014/main" id="{392D8BF8-B8F5-934B-2314-CC5207ABA25F}"/>
              </a:ext>
            </a:extLst>
          </p:cNvPr>
          <p:cNvSpPr txBox="1"/>
          <p:nvPr/>
        </p:nvSpPr>
        <p:spPr>
          <a:xfrm>
            <a:off x="1626235" y="866343"/>
            <a:ext cx="15078075" cy="2501326"/>
          </a:xfrm>
          <a:prstGeom prst="rect">
            <a:avLst/>
          </a:prstGeom>
        </p:spPr>
        <p:txBody>
          <a:bodyPr vert="horz" wrap="square" lIns="0" tIns="89535" rIns="0" bIns="0" rtlCol="0">
            <a:spAutoFit/>
          </a:bodyPr>
          <a:lstStyle/>
          <a:p>
            <a:pPr marL="12700" marR="5080" algn="l">
              <a:lnSpc>
                <a:spcPts val="5800"/>
              </a:lnSpc>
              <a:spcBef>
                <a:spcPts val="705"/>
              </a:spcBef>
            </a:pPr>
            <a:r>
              <a:rPr sz="5400" b="1">
                <a:solidFill>
                  <a:srgbClr val="FDBE0D"/>
                </a:solidFill>
                <a:latin typeface="Arial"/>
                <a:cs typeface="Arial"/>
              </a:rPr>
              <a:t>Arthur</a:t>
            </a:r>
            <a:r>
              <a:rPr sz="5400" b="1" spc="-165">
                <a:solidFill>
                  <a:srgbClr val="FDBE0D"/>
                </a:solidFill>
                <a:latin typeface="Arial"/>
                <a:cs typeface="Arial"/>
              </a:rPr>
              <a:t> </a:t>
            </a:r>
            <a:r>
              <a:rPr sz="5400" b="1" spc="-150">
                <a:solidFill>
                  <a:srgbClr val="FDBE0D"/>
                </a:solidFill>
                <a:latin typeface="Arial"/>
                <a:cs typeface="Arial"/>
              </a:rPr>
              <a:t>Richards</a:t>
            </a:r>
            <a:r>
              <a:rPr sz="5400" b="1" spc="-170">
                <a:solidFill>
                  <a:srgbClr val="FDBE0D"/>
                </a:solidFill>
                <a:latin typeface="Arial"/>
                <a:cs typeface="Arial"/>
              </a:rPr>
              <a:t> </a:t>
            </a:r>
            <a:r>
              <a:rPr sz="5400" b="1" spc="-25">
                <a:solidFill>
                  <a:srgbClr val="FDBE0D"/>
                </a:solidFill>
                <a:latin typeface="Arial"/>
                <a:cs typeface="Arial"/>
              </a:rPr>
              <a:t>PreK-</a:t>
            </a:r>
            <a:r>
              <a:rPr sz="5400" b="1" spc="200">
                <a:solidFill>
                  <a:srgbClr val="FDBE0D"/>
                </a:solidFill>
                <a:latin typeface="Arial"/>
                <a:cs typeface="Arial"/>
              </a:rPr>
              <a:t>8</a:t>
            </a:r>
            <a:r>
              <a:rPr sz="5400" b="1" spc="-185">
                <a:solidFill>
                  <a:srgbClr val="FDBE0D"/>
                </a:solidFill>
                <a:latin typeface="Arial"/>
                <a:cs typeface="Arial"/>
              </a:rPr>
              <a:t> </a:t>
            </a:r>
            <a:r>
              <a:rPr sz="5400" b="1" spc="-180">
                <a:solidFill>
                  <a:srgbClr val="FDBE0D"/>
                </a:solidFill>
                <a:latin typeface="Arial"/>
                <a:cs typeface="Arial"/>
              </a:rPr>
              <a:t>School</a:t>
            </a:r>
            <a:endParaRPr lang="en-US" sz="5400" b="1" spc="-180">
              <a:solidFill>
                <a:srgbClr val="FDBE0D"/>
              </a:solidFill>
              <a:latin typeface="Arial"/>
              <a:cs typeface="Arial"/>
            </a:endParaRPr>
          </a:p>
          <a:p>
            <a:pPr marL="12700" marR="5080" algn="l">
              <a:lnSpc>
                <a:spcPts val="5800"/>
              </a:lnSpc>
              <a:spcBef>
                <a:spcPts val="705"/>
              </a:spcBef>
            </a:pPr>
            <a:r>
              <a:rPr lang="en-US" sz="5400" b="1" spc="-165">
                <a:solidFill>
                  <a:srgbClr val="FDBE0D"/>
                </a:solidFill>
                <a:latin typeface="Arial"/>
                <a:cs typeface="Arial"/>
              </a:rPr>
              <a:t>In Construction</a:t>
            </a:r>
          </a:p>
          <a:p>
            <a:pPr marL="12700" marR="5080" algn="ctr">
              <a:lnSpc>
                <a:spcPts val="5800"/>
              </a:lnSpc>
              <a:spcBef>
                <a:spcPts val="705"/>
              </a:spcBef>
            </a:pPr>
            <a:endParaRPr sz="6000">
              <a:latin typeface="Arial"/>
              <a:cs typeface="Arial"/>
            </a:endParaRPr>
          </a:p>
        </p:txBody>
      </p:sp>
      <p:sp>
        <p:nvSpPr>
          <p:cNvPr id="3" name="object 3" descr="$PPTXTitle">
            <a:extLst>
              <a:ext uri="{FF2B5EF4-FFF2-40B4-BE49-F238E27FC236}">
                <a16:creationId xmlns:a16="http://schemas.microsoft.com/office/drawing/2014/main" id="{39FFCEE3-F258-D6C1-7743-10CF92405F33}"/>
              </a:ext>
            </a:extLst>
          </p:cNvPr>
          <p:cNvSpPr txBox="1"/>
          <p:nvPr/>
        </p:nvSpPr>
        <p:spPr>
          <a:xfrm>
            <a:off x="9372600" y="88087"/>
            <a:ext cx="10060940" cy="628377"/>
          </a:xfrm>
          <a:prstGeom prst="rect">
            <a:avLst/>
          </a:prstGeom>
        </p:spPr>
        <p:txBody>
          <a:bodyPr vert="horz" wrap="square" lIns="0" tIns="12700" rIns="0" bIns="0" rtlCol="0">
            <a:spAutoFit/>
          </a:bodyPr>
          <a:lstStyle/>
          <a:p>
            <a:pPr marL="12700">
              <a:lnSpc>
                <a:spcPct val="100000"/>
              </a:lnSpc>
              <a:spcBef>
                <a:spcPts val="100"/>
              </a:spcBef>
            </a:pPr>
            <a:r>
              <a:rPr lang="en-US" sz="4000" spc="-215">
                <a:solidFill>
                  <a:srgbClr val="F1F0F1"/>
                </a:solidFill>
                <a:latin typeface="Arial Black"/>
                <a:cs typeface="Arial Black"/>
              </a:rPr>
              <a:t>Target Completion Summer 2026</a:t>
            </a:r>
            <a:endParaRPr lang="en-US" sz="4000">
              <a:latin typeface="Arial Black"/>
              <a:cs typeface="Arial Black"/>
            </a:endParaRPr>
          </a:p>
        </p:txBody>
      </p:sp>
      <p:pic>
        <p:nvPicPr>
          <p:cNvPr id="5" name="Picture 4">
            <a:extLst>
              <a:ext uri="{FF2B5EF4-FFF2-40B4-BE49-F238E27FC236}">
                <a16:creationId xmlns:a16="http://schemas.microsoft.com/office/drawing/2014/main" id="{46B0B04E-DF26-2B59-07FB-ED195F8A7DAF}"/>
              </a:ext>
            </a:extLst>
          </p:cNvPr>
          <p:cNvPicPr>
            <a:picLocks noChangeAspect="1"/>
          </p:cNvPicPr>
          <p:nvPr/>
        </p:nvPicPr>
        <p:blipFill>
          <a:blip r:embed="rId2">
            <a:extLst>
              <a:ext uri="{28A0092B-C50C-407E-A947-70E740481C1C}">
                <a14:useLocalDpi xmlns:a14="http://schemas.microsoft.com/office/drawing/2010/main" val="0"/>
              </a:ext>
            </a:extLst>
          </a:blip>
          <a:srcRect l="16359" t="22059" r="4444" b="-1166"/>
          <a:stretch>
            <a:fillRect/>
          </a:stretch>
        </p:blipFill>
        <p:spPr>
          <a:xfrm>
            <a:off x="-1" y="2450199"/>
            <a:ext cx="10862673" cy="8137724"/>
          </a:xfrm>
          <a:prstGeom prst="rect">
            <a:avLst/>
          </a:prstGeom>
        </p:spPr>
      </p:pic>
      <p:pic>
        <p:nvPicPr>
          <p:cNvPr id="8" name="Picture 7">
            <a:extLst>
              <a:ext uri="{FF2B5EF4-FFF2-40B4-BE49-F238E27FC236}">
                <a16:creationId xmlns:a16="http://schemas.microsoft.com/office/drawing/2014/main" id="{434EEBC5-B296-D90F-B4E0-872569CE3A2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839200" y="2450199"/>
            <a:ext cx="9448799" cy="7748714"/>
          </a:xfrm>
          <a:prstGeom prst="rect">
            <a:avLst/>
          </a:prstGeom>
        </p:spPr>
      </p:pic>
    </p:spTree>
    <p:extLst>
      <p:ext uri="{BB962C8B-B14F-4D97-AF65-F5344CB8AC3E}">
        <p14:creationId xmlns:p14="http://schemas.microsoft.com/office/powerpoint/2010/main" val="24712962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5DAF38-8B83-0CE3-97FB-38576E9C0E70}"/>
            </a:ext>
          </a:extLst>
        </p:cNvPr>
        <p:cNvGrpSpPr/>
        <p:nvPr/>
      </p:nvGrpSpPr>
      <p:grpSpPr>
        <a:xfrm>
          <a:off x="0" y="0"/>
          <a:ext cx="0" cy="0"/>
          <a:chOff x="0" y="0"/>
          <a:chExt cx="0" cy="0"/>
        </a:xfrm>
      </p:grpSpPr>
      <p:sp>
        <p:nvSpPr>
          <p:cNvPr id="2" name="object 2">
            <a:extLst>
              <a:ext uri="{FF2B5EF4-FFF2-40B4-BE49-F238E27FC236}">
                <a16:creationId xmlns:a16="http://schemas.microsoft.com/office/drawing/2014/main" id="{3E9B3CBB-E8BD-8EBB-7179-9D7CFAA47A6D}"/>
              </a:ext>
            </a:extLst>
          </p:cNvPr>
          <p:cNvSpPr txBox="1"/>
          <p:nvPr/>
        </p:nvSpPr>
        <p:spPr>
          <a:xfrm>
            <a:off x="1409700" y="655489"/>
            <a:ext cx="15468600" cy="1821011"/>
          </a:xfrm>
          <a:prstGeom prst="rect">
            <a:avLst/>
          </a:prstGeom>
        </p:spPr>
        <p:txBody>
          <a:bodyPr vert="horz" wrap="square" lIns="0" tIns="101600" rIns="0" bIns="0" rtlCol="0">
            <a:spAutoFit/>
          </a:bodyPr>
          <a:lstStyle/>
          <a:p>
            <a:pPr marL="4534535" marR="5080" indent="-4522470" algn="l">
              <a:lnSpc>
                <a:spcPts val="6300"/>
              </a:lnSpc>
              <a:spcBef>
                <a:spcPts val="800"/>
              </a:spcBef>
            </a:pPr>
            <a:r>
              <a:rPr lang="en-US" sz="5400" b="1" spc="-50">
                <a:solidFill>
                  <a:srgbClr val="FDBE0D"/>
                </a:solidFill>
                <a:latin typeface="Arial"/>
                <a:cs typeface="Arial"/>
              </a:rPr>
              <a:t>Bertha C. </a:t>
            </a:r>
            <a:r>
              <a:rPr lang="en-US" sz="5400" b="1" spc="-50" err="1">
                <a:solidFill>
                  <a:srgbClr val="FDBE0D"/>
                </a:solidFill>
                <a:latin typeface="Arial"/>
                <a:cs typeface="Arial"/>
              </a:rPr>
              <a:t>Boschulte</a:t>
            </a:r>
            <a:r>
              <a:rPr lang="en-US" sz="5400" b="1" spc="-50">
                <a:solidFill>
                  <a:srgbClr val="FDBE0D"/>
                </a:solidFill>
                <a:latin typeface="Arial"/>
                <a:cs typeface="Arial"/>
              </a:rPr>
              <a:t> Middle School</a:t>
            </a:r>
          </a:p>
          <a:p>
            <a:pPr marL="4534535" marR="5080" indent="-4522470" algn="l">
              <a:lnSpc>
                <a:spcPts val="6300"/>
              </a:lnSpc>
              <a:spcBef>
                <a:spcPts val="800"/>
              </a:spcBef>
            </a:pPr>
            <a:r>
              <a:rPr lang="en-US" sz="5400" b="1" spc="-50">
                <a:solidFill>
                  <a:srgbClr val="FDBE0D"/>
                </a:solidFill>
                <a:latin typeface="Arial"/>
                <a:cs typeface="Arial"/>
              </a:rPr>
              <a:t>Project Launch Ceremony – March 26, 2026</a:t>
            </a:r>
            <a:endParaRPr lang="en-VI" sz="5400">
              <a:latin typeface="Arial"/>
              <a:cs typeface="Arial"/>
            </a:endParaRPr>
          </a:p>
        </p:txBody>
      </p:sp>
      <p:sp>
        <p:nvSpPr>
          <p:cNvPr id="3" name="object 3" descr="$PPTXTitle">
            <a:extLst>
              <a:ext uri="{FF2B5EF4-FFF2-40B4-BE49-F238E27FC236}">
                <a16:creationId xmlns:a16="http://schemas.microsoft.com/office/drawing/2014/main" id="{C19ECAE9-7C35-9BCA-A526-8403622B0320}"/>
              </a:ext>
            </a:extLst>
          </p:cNvPr>
          <p:cNvSpPr txBox="1"/>
          <p:nvPr/>
        </p:nvSpPr>
        <p:spPr>
          <a:xfrm>
            <a:off x="9500839" y="114300"/>
            <a:ext cx="8775189" cy="628377"/>
          </a:xfrm>
          <a:prstGeom prst="rect">
            <a:avLst/>
          </a:prstGeom>
        </p:spPr>
        <p:txBody>
          <a:bodyPr vert="horz" wrap="square" lIns="0" tIns="12700" rIns="0" bIns="0" rtlCol="0">
            <a:spAutoFit/>
          </a:bodyPr>
          <a:lstStyle/>
          <a:p>
            <a:pPr marL="38100">
              <a:lnSpc>
                <a:spcPct val="100000"/>
              </a:lnSpc>
              <a:spcBef>
                <a:spcPts val="100"/>
              </a:spcBef>
            </a:pPr>
            <a:r>
              <a:rPr lang="en-US" sz="4000" spc="-250" dirty="0">
                <a:solidFill>
                  <a:srgbClr val="F1F0F1"/>
                </a:solidFill>
                <a:latin typeface="Arial Black"/>
                <a:cs typeface="Arial Black"/>
              </a:rPr>
              <a:t>Target End Date Summer 2030</a:t>
            </a:r>
            <a:endParaRPr sz="4000" dirty="0">
              <a:latin typeface="Arial Black"/>
              <a:cs typeface="Arial Black"/>
            </a:endParaRPr>
          </a:p>
        </p:txBody>
      </p:sp>
      <p:pic>
        <p:nvPicPr>
          <p:cNvPr id="6" name="Picture 5">
            <a:extLst>
              <a:ext uri="{FF2B5EF4-FFF2-40B4-BE49-F238E27FC236}">
                <a16:creationId xmlns:a16="http://schemas.microsoft.com/office/drawing/2014/main" id="{B48C655F-0C24-8D46-5ED3-7A8A627FE2CC}"/>
              </a:ext>
            </a:extLst>
          </p:cNvPr>
          <p:cNvPicPr>
            <a:picLocks noChangeAspect="1"/>
          </p:cNvPicPr>
          <p:nvPr/>
        </p:nvPicPr>
        <p:blipFill>
          <a:blip r:embed="rId2">
            <a:extLst>
              <a:ext uri="{28A0092B-C50C-407E-A947-70E740481C1C}">
                <a14:useLocalDpi xmlns:a14="http://schemas.microsoft.com/office/drawing/2010/main" val="0"/>
              </a:ext>
            </a:extLst>
          </a:blip>
          <a:srcRect t="28829" b="7181"/>
          <a:stretch>
            <a:fillRect/>
          </a:stretch>
        </p:blipFill>
        <p:spPr>
          <a:xfrm>
            <a:off x="-20053" y="2476500"/>
            <a:ext cx="18304042" cy="7808495"/>
          </a:xfrm>
          <a:prstGeom prst="rect">
            <a:avLst/>
          </a:prstGeom>
        </p:spPr>
      </p:pic>
    </p:spTree>
    <p:extLst>
      <p:ext uri="{BB962C8B-B14F-4D97-AF65-F5344CB8AC3E}">
        <p14:creationId xmlns:p14="http://schemas.microsoft.com/office/powerpoint/2010/main" val="7501604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529023-C427-A4BE-3C35-93E2EACA8130}"/>
            </a:ext>
          </a:extLst>
        </p:cNvPr>
        <p:cNvGrpSpPr/>
        <p:nvPr/>
      </p:nvGrpSpPr>
      <p:grpSpPr>
        <a:xfrm>
          <a:off x="0" y="0"/>
          <a:ext cx="0" cy="0"/>
          <a:chOff x="0" y="0"/>
          <a:chExt cx="0" cy="0"/>
        </a:xfrm>
      </p:grpSpPr>
      <p:sp>
        <p:nvSpPr>
          <p:cNvPr id="2" name="object 2">
            <a:extLst>
              <a:ext uri="{FF2B5EF4-FFF2-40B4-BE49-F238E27FC236}">
                <a16:creationId xmlns:a16="http://schemas.microsoft.com/office/drawing/2014/main" id="{2EA7CF30-E616-CEB9-BBE2-503555F705B7}"/>
              </a:ext>
            </a:extLst>
          </p:cNvPr>
          <p:cNvSpPr txBox="1"/>
          <p:nvPr/>
        </p:nvSpPr>
        <p:spPr>
          <a:xfrm>
            <a:off x="1622803" y="727087"/>
            <a:ext cx="18211800" cy="1821011"/>
          </a:xfrm>
          <a:prstGeom prst="rect">
            <a:avLst/>
          </a:prstGeom>
        </p:spPr>
        <p:txBody>
          <a:bodyPr vert="horz" wrap="square" lIns="0" tIns="101600" rIns="0" bIns="0" rtlCol="0">
            <a:spAutoFit/>
          </a:bodyPr>
          <a:lstStyle/>
          <a:p>
            <a:pPr marL="4534535" marR="5080" indent="-4522470" algn="l">
              <a:lnSpc>
                <a:spcPts val="6300"/>
              </a:lnSpc>
              <a:spcBef>
                <a:spcPts val="800"/>
              </a:spcBef>
            </a:pPr>
            <a:r>
              <a:rPr lang="en-US" sz="5400" b="1" spc="-50">
                <a:solidFill>
                  <a:srgbClr val="FDBE0D"/>
                </a:solidFill>
                <a:latin typeface="Arial"/>
                <a:cs typeface="Arial"/>
              </a:rPr>
              <a:t>Bertha C. </a:t>
            </a:r>
            <a:r>
              <a:rPr lang="en-US" sz="5400" b="1" spc="-50" err="1">
                <a:solidFill>
                  <a:srgbClr val="FDBE0D"/>
                </a:solidFill>
                <a:latin typeface="Arial"/>
                <a:cs typeface="Arial"/>
              </a:rPr>
              <a:t>Boschulte</a:t>
            </a:r>
            <a:r>
              <a:rPr lang="en-US" sz="5400" b="1" spc="-50">
                <a:solidFill>
                  <a:srgbClr val="FDBE0D"/>
                </a:solidFill>
                <a:latin typeface="Arial"/>
                <a:cs typeface="Arial"/>
              </a:rPr>
              <a:t> Middle School</a:t>
            </a:r>
          </a:p>
          <a:p>
            <a:pPr marL="4534535" marR="5080" indent="-4522470" algn="l">
              <a:lnSpc>
                <a:spcPts val="6300"/>
              </a:lnSpc>
              <a:spcBef>
                <a:spcPts val="800"/>
              </a:spcBef>
            </a:pPr>
            <a:r>
              <a:rPr lang="en-US" sz="5400" b="1" spc="-50">
                <a:solidFill>
                  <a:srgbClr val="FDBE0D"/>
                </a:solidFill>
                <a:latin typeface="Arial"/>
                <a:cs typeface="Arial"/>
              </a:rPr>
              <a:t>In Construction</a:t>
            </a:r>
            <a:endParaRPr lang="en-US" sz="5400">
              <a:latin typeface="Arial"/>
              <a:cs typeface="Arial"/>
            </a:endParaRPr>
          </a:p>
        </p:txBody>
      </p:sp>
      <p:sp>
        <p:nvSpPr>
          <p:cNvPr id="3" name="object 3" descr="$PPTXTitle">
            <a:extLst>
              <a:ext uri="{FF2B5EF4-FFF2-40B4-BE49-F238E27FC236}">
                <a16:creationId xmlns:a16="http://schemas.microsoft.com/office/drawing/2014/main" id="{55230B51-EE6A-0ECE-51E5-236533A4971E}"/>
              </a:ext>
            </a:extLst>
          </p:cNvPr>
          <p:cNvSpPr txBox="1"/>
          <p:nvPr/>
        </p:nvSpPr>
        <p:spPr>
          <a:xfrm>
            <a:off x="9656956" y="98710"/>
            <a:ext cx="8849991" cy="628377"/>
          </a:xfrm>
          <a:prstGeom prst="rect">
            <a:avLst/>
          </a:prstGeom>
        </p:spPr>
        <p:txBody>
          <a:bodyPr vert="horz" wrap="square" lIns="0" tIns="12700" rIns="0" bIns="0" rtlCol="0">
            <a:spAutoFit/>
          </a:bodyPr>
          <a:lstStyle/>
          <a:p>
            <a:pPr marL="38100">
              <a:lnSpc>
                <a:spcPct val="100000"/>
              </a:lnSpc>
              <a:spcBef>
                <a:spcPts val="100"/>
              </a:spcBef>
            </a:pPr>
            <a:r>
              <a:rPr lang="en-US" sz="4000" spc="-250" dirty="0">
                <a:solidFill>
                  <a:srgbClr val="F1F0F1"/>
                </a:solidFill>
                <a:latin typeface="Arial Black"/>
                <a:cs typeface="Arial Black"/>
              </a:rPr>
              <a:t>Target End Date Summer  2030</a:t>
            </a:r>
            <a:endParaRPr sz="4000" dirty="0">
              <a:latin typeface="Arial Black"/>
              <a:cs typeface="Arial Black"/>
            </a:endParaRPr>
          </a:p>
        </p:txBody>
      </p:sp>
      <p:pic>
        <p:nvPicPr>
          <p:cNvPr id="5" name="Picture 4">
            <a:extLst>
              <a:ext uri="{FF2B5EF4-FFF2-40B4-BE49-F238E27FC236}">
                <a16:creationId xmlns:a16="http://schemas.microsoft.com/office/drawing/2014/main" id="{16A0EA10-2AE3-2A96-27E8-869EE6515B62}"/>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2475034"/>
            <a:ext cx="8833104" cy="7811966"/>
          </a:xfrm>
          <a:prstGeom prst="rect">
            <a:avLst/>
          </a:prstGeom>
        </p:spPr>
      </p:pic>
      <p:pic>
        <p:nvPicPr>
          <p:cNvPr id="8" name="Picture 7">
            <a:extLst>
              <a:ext uri="{FF2B5EF4-FFF2-40B4-BE49-F238E27FC236}">
                <a16:creationId xmlns:a16="http://schemas.microsoft.com/office/drawing/2014/main" id="{53AB1FE3-426A-B277-D917-2A63EE87741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795005" y="2475034"/>
            <a:ext cx="9492996" cy="7811966"/>
          </a:xfrm>
          <a:prstGeom prst="rect">
            <a:avLst/>
          </a:prstGeom>
        </p:spPr>
      </p:pic>
    </p:spTree>
    <p:extLst>
      <p:ext uri="{BB962C8B-B14F-4D97-AF65-F5344CB8AC3E}">
        <p14:creationId xmlns:p14="http://schemas.microsoft.com/office/powerpoint/2010/main" val="121034423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ject 3" descr="$PPTXTitle"/>
          <p:cNvSpPr txBox="1"/>
          <p:nvPr/>
        </p:nvSpPr>
        <p:spPr>
          <a:xfrm>
            <a:off x="3501483" y="209370"/>
            <a:ext cx="15396117" cy="628377"/>
          </a:xfrm>
          <a:prstGeom prst="rect">
            <a:avLst/>
          </a:prstGeom>
        </p:spPr>
        <p:txBody>
          <a:bodyPr vert="horz" wrap="square" lIns="0" tIns="12700" rIns="0" bIns="0" rtlCol="0">
            <a:spAutoFit/>
          </a:bodyPr>
          <a:lstStyle/>
          <a:p>
            <a:pPr marL="38100" lvl="1">
              <a:spcBef>
                <a:spcPts val="100"/>
              </a:spcBef>
            </a:pPr>
            <a:r>
              <a:rPr lang="en-US" sz="4000" spc="-250" dirty="0">
                <a:solidFill>
                  <a:srgbClr val="F1F0F1"/>
                </a:solidFill>
                <a:latin typeface="Arial Black"/>
                <a:cs typeface="Arial Black"/>
              </a:rPr>
              <a:t>Construction May 2026 - Target End Summer 2030</a:t>
            </a:r>
            <a:endParaRPr sz="4000" dirty="0">
              <a:latin typeface="Arial Black"/>
              <a:cs typeface="Arial Black"/>
            </a:endParaRPr>
          </a:p>
        </p:txBody>
      </p:sp>
      <p:pic>
        <p:nvPicPr>
          <p:cNvPr id="6" name="Picture 5">
            <a:extLst>
              <a:ext uri="{FF2B5EF4-FFF2-40B4-BE49-F238E27FC236}">
                <a16:creationId xmlns:a16="http://schemas.microsoft.com/office/drawing/2014/main" id="{79A84450-1CB4-8030-CEBA-5ED1246161D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2476500"/>
            <a:ext cx="13868400" cy="7810500"/>
          </a:xfrm>
          <a:prstGeom prst="rect">
            <a:avLst/>
          </a:prstGeom>
        </p:spPr>
      </p:pic>
      <p:pic>
        <p:nvPicPr>
          <p:cNvPr id="10" name="Picture 9">
            <a:extLst>
              <a:ext uri="{FF2B5EF4-FFF2-40B4-BE49-F238E27FC236}">
                <a16:creationId xmlns:a16="http://schemas.microsoft.com/office/drawing/2014/main" id="{BF5DC39D-D9A0-A1E8-A46D-0D23CC3F2EE7}"/>
              </a:ext>
            </a:extLst>
          </p:cNvPr>
          <p:cNvPicPr>
            <a:picLocks noChangeAspect="1"/>
          </p:cNvPicPr>
          <p:nvPr/>
        </p:nvPicPr>
        <p:blipFill>
          <a:blip r:embed="rId4" cstate="print">
            <a:extLst>
              <a:ext uri="{28A0092B-C50C-407E-A947-70E740481C1C}">
                <a14:useLocalDpi xmlns:a14="http://schemas.microsoft.com/office/drawing/2010/main" val="0"/>
              </a:ext>
            </a:extLst>
          </a:blip>
          <a:srcRect l="24348" t="-275" r="8405" b="275"/>
          <a:stretch>
            <a:fillRect/>
          </a:stretch>
        </p:blipFill>
        <p:spPr>
          <a:xfrm>
            <a:off x="13868400" y="5905500"/>
            <a:ext cx="4419600" cy="4381500"/>
          </a:xfrm>
          <a:prstGeom prst="rect">
            <a:avLst/>
          </a:prstGeom>
        </p:spPr>
      </p:pic>
      <p:sp>
        <p:nvSpPr>
          <p:cNvPr id="11" name="TextBox 10">
            <a:extLst>
              <a:ext uri="{FF2B5EF4-FFF2-40B4-BE49-F238E27FC236}">
                <a16:creationId xmlns:a16="http://schemas.microsoft.com/office/drawing/2014/main" id="{FF630565-9D4D-699D-37E5-D791FD6CB05D}"/>
              </a:ext>
            </a:extLst>
          </p:cNvPr>
          <p:cNvSpPr txBox="1"/>
          <p:nvPr/>
        </p:nvSpPr>
        <p:spPr>
          <a:xfrm>
            <a:off x="1295400" y="873669"/>
            <a:ext cx="18288000" cy="1754326"/>
          </a:xfrm>
          <a:prstGeom prst="rect">
            <a:avLst/>
          </a:prstGeom>
          <a:noFill/>
        </p:spPr>
        <p:txBody>
          <a:bodyPr wrap="square" rtlCol="0">
            <a:spAutoFit/>
          </a:bodyPr>
          <a:lstStyle/>
          <a:p>
            <a:pPr algn="l"/>
            <a:r>
              <a:rPr lang="en-US" sz="5400" b="1">
                <a:solidFill>
                  <a:srgbClr val="FFC000"/>
                </a:solidFill>
                <a:latin typeface="Arial" panose="020B0604020202020204" pitchFamily="34" charset="0"/>
                <a:cs typeface="Arial" panose="020B0604020202020204" pitchFamily="34" charset="0"/>
              </a:rPr>
              <a:t>Charlotte Amalie High School</a:t>
            </a:r>
          </a:p>
          <a:p>
            <a:pPr algn="l"/>
            <a:r>
              <a:rPr lang="en-US" sz="5400" b="1">
                <a:solidFill>
                  <a:srgbClr val="FFC000"/>
                </a:solidFill>
                <a:latin typeface="Arial" panose="020B0604020202020204" pitchFamily="34" charset="0"/>
                <a:cs typeface="Arial" panose="020B0604020202020204" pitchFamily="34" charset="0"/>
              </a:rPr>
              <a:t>Groundbreaking Ceremony April 9, 2026</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0" y="2477511"/>
            <a:ext cx="18288000" cy="7809483"/>
          </a:xfrm>
          <a:prstGeom prst="rect">
            <a:avLst/>
          </a:prstGeom>
        </p:spPr>
      </p:pic>
      <p:sp>
        <p:nvSpPr>
          <p:cNvPr id="3" name="object 3"/>
          <p:cNvSpPr txBox="1"/>
          <p:nvPr/>
        </p:nvSpPr>
        <p:spPr>
          <a:xfrm>
            <a:off x="1485090" y="823238"/>
            <a:ext cx="17346930" cy="1687000"/>
          </a:xfrm>
          <a:prstGeom prst="rect">
            <a:avLst/>
          </a:prstGeom>
        </p:spPr>
        <p:txBody>
          <a:bodyPr vert="horz" wrap="square" lIns="0" tIns="12065" rIns="0" bIns="0" rtlCol="0">
            <a:spAutoFit/>
          </a:bodyPr>
          <a:lstStyle/>
          <a:p>
            <a:pPr marL="12700">
              <a:lnSpc>
                <a:spcPct val="100000"/>
              </a:lnSpc>
              <a:spcBef>
                <a:spcPts val="95"/>
              </a:spcBef>
            </a:pPr>
            <a:r>
              <a:rPr sz="5400" b="1" dirty="0">
                <a:solidFill>
                  <a:srgbClr val="FDBE0D"/>
                </a:solidFill>
                <a:latin typeface="Arial"/>
                <a:cs typeface="Arial"/>
              </a:rPr>
              <a:t>St.</a:t>
            </a:r>
            <a:r>
              <a:rPr sz="5400" b="1" spc="-225" dirty="0">
                <a:solidFill>
                  <a:srgbClr val="FDBE0D"/>
                </a:solidFill>
                <a:latin typeface="Arial"/>
                <a:cs typeface="Arial"/>
              </a:rPr>
              <a:t> </a:t>
            </a:r>
            <a:r>
              <a:rPr sz="5400" b="1" spc="-155" dirty="0">
                <a:solidFill>
                  <a:srgbClr val="FDBE0D"/>
                </a:solidFill>
                <a:latin typeface="Arial"/>
                <a:cs typeface="Arial"/>
              </a:rPr>
              <a:t>Thomas</a:t>
            </a:r>
            <a:r>
              <a:rPr sz="5400" b="1" spc="-210" dirty="0">
                <a:solidFill>
                  <a:srgbClr val="FDBE0D"/>
                </a:solidFill>
                <a:latin typeface="Arial"/>
                <a:cs typeface="Arial"/>
              </a:rPr>
              <a:t> </a:t>
            </a:r>
            <a:r>
              <a:rPr sz="5400" b="1" spc="-180" dirty="0">
                <a:solidFill>
                  <a:srgbClr val="FDBE0D"/>
                </a:solidFill>
                <a:latin typeface="Arial"/>
                <a:cs typeface="Arial"/>
              </a:rPr>
              <a:t>Education</a:t>
            </a:r>
            <a:r>
              <a:rPr sz="5400" b="1" spc="-220" dirty="0">
                <a:solidFill>
                  <a:srgbClr val="FDBE0D"/>
                </a:solidFill>
                <a:latin typeface="Arial"/>
                <a:cs typeface="Arial"/>
              </a:rPr>
              <a:t> </a:t>
            </a:r>
            <a:r>
              <a:rPr sz="5400" b="1" spc="-25" dirty="0">
                <a:solidFill>
                  <a:srgbClr val="FDBE0D"/>
                </a:solidFill>
                <a:latin typeface="Arial"/>
                <a:cs typeface="Arial"/>
              </a:rPr>
              <a:t>Bundle</a:t>
            </a:r>
            <a:endParaRPr lang="en-US" sz="5400" b="1" spc="-25" dirty="0">
              <a:solidFill>
                <a:srgbClr val="FDBE0D"/>
              </a:solidFill>
              <a:latin typeface="Arial"/>
              <a:cs typeface="Arial"/>
            </a:endParaRPr>
          </a:p>
          <a:p>
            <a:pPr marL="12700">
              <a:lnSpc>
                <a:spcPct val="100000"/>
              </a:lnSpc>
              <a:spcBef>
                <a:spcPts val="95"/>
              </a:spcBef>
            </a:pPr>
            <a:r>
              <a:rPr lang="en-US" sz="5400" b="1" spc="-95" dirty="0">
                <a:solidFill>
                  <a:srgbClr val="FDBE0D"/>
                </a:solidFill>
                <a:latin typeface="Arial"/>
                <a:cs typeface="Arial"/>
              </a:rPr>
              <a:t>Contract</a:t>
            </a:r>
            <a:r>
              <a:rPr lang="en-US" sz="5400" b="1" spc="-240" dirty="0">
                <a:solidFill>
                  <a:srgbClr val="FDBE0D"/>
                </a:solidFill>
                <a:latin typeface="Arial"/>
                <a:cs typeface="Arial"/>
              </a:rPr>
              <a:t> </a:t>
            </a:r>
            <a:r>
              <a:rPr lang="en-US" sz="5400" b="1" spc="-210" dirty="0">
                <a:solidFill>
                  <a:srgbClr val="FDBE0D"/>
                </a:solidFill>
                <a:latin typeface="Arial"/>
                <a:cs typeface="Arial"/>
              </a:rPr>
              <a:t>Executed</a:t>
            </a:r>
            <a:endParaRPr sz="5400" dirty="0">
              <a:latin typeface="Arial"/>
              <a:cs typeface="Arial"/>
            </a:endParaRPr>
          </a:p>
        </p:txBody>
      </p:sp>
      <p:sp>
        <p:nvSpPr>
          <p:cNvPr id="4" name="object 4" descr="$PPTXTitle"/>
          <p:cNvSpPr txBox="1">
            <a:spLocks noGrp="1"/>
          </p:cNvSpPr>
          <p:nvPr>
            <p:ph type="ctrTitle"/>
          </p:nvPr>
        </p:nvSpPr>
        <p:spPr>
          <a:xfrm>
            <a:off x="8077200" y="-114300"/>
            <a:ext cx="10058400" cy="970265"/>
          </a:xfrm>
          <a:prstGeom prst="rect">
            <a:avLst/>
          </a:prstGeom>
        </p:spPr>
        <p:txBody>
          <a:bodyPr vert="horz" wrap="square" lIns="0" tIns="320801" rIns="0" bIns="0" rtlCol="0">
            <a:spAutoFit/>
          </a:bodyPr>
          <a:lstStyle/>
          <a:p>
            <a:pPr marL="509905">
              <a:lnSpc>
                <a:spcPct val="100000"/>
              </a:lnSpc>
              <a:spcBef>
                <a:spcPts val="100"/>
              </a:spcBef>
            </a:pPr>
            <a:r>
              <a:rPr lang="en-US" sz="4000" b="0" spc="-190" dirty="0">
                <a:solidFill>
                  <a:srgbClr val="F1F0F1"/>
                </a:solidFill>
                <a:latin typeface="Arial Black"/>
                <a:cs typeface="Arial Black"/>
              </a:rPr>
              <a:t>Bundle Completion Spring 2030</a:t>
            </a:r>
            <a:endParaRPr sz="4000" dirty="0">
              <a:latin typeface="Arial Black"/>
              <a:cs typeface="Arial Black"/>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0" y="2477512"/>
            <a:ext cx="18287999" cy="7809483"/>
          </a:xfrm>
          <a:prstGeom prst="rect">
            <a:avLst/>
          </a:prstGeom>
        </p:spPr>
      </p:pic>
      <p:sp>
        <p:nvSpPr>
          <p:cNvPr id="3" name="object 3"/>
          <p:cNvSpPr txBox="1"/>
          <p:nvPr/>
        </p:nvSpPr>
        <p:spPr>
          <a:xfrm>
            <a:off x="1524000" y="685436"/>
            <a:ext cx="17346930" cy="1687000"/>
          </a:xfrm>
          <a:prstGeom prst="rect">
            <a:avLst/>
          </a:prstGeom>
        </p:spPr>
        <p:txBody>
          <a:bodyPr vert="horz" wrap="square" lIns="0" tIns="12065" rIns="0" bIns="0" rtlCol="0">
            <a:spAutoFit/>
          </a:bodyPr>
          <a:lstStyle/>
          <a:p>
            <a:pPr marL="12700">
              <a:lnSpc>
                <a:spcPct val="100000"/>
              </a:lnSpc>
              <a:spcBef>
                <a:spcPts val="95"/>
              </a:spcBef>
            </a:pPr>
            <a:r>
              <a:rPr sz="5400" b="1">
                <a:solidFill>
                  <a:srgbClr val="FDBE0D"/>
                </a:solidFill>
                <a:latin typeface="Arial"/>
                <a:cs typeface="Arial"/>
              </a:rPr>
              <a:t>St.</a:t>
            </a:r>
            <a:r>
              <a:rPr sz="5400" b="1" spc="-225">
                <a:solidFill>
                  <a:srgbClr val="FDBE0D"/>
                </a:solidFill>
                <a:latin typeface="Arial"/>
                <a:cs typeface="Arial"/>
              </a:rPr>
              <a:t> </a:t>
            </a:r>
            <a:r>
              <a:rPr sz="5400" b="1" spc="-155">
                <a:solidFill>
                  <a:srgbClr val="FDBE0D"/>
                </a:solidFill>
                <a:latin typeface="Arial"/>
                <a:cs typeface="Arial"/>
              </a:rPr>
              <a:t>Thomas</a:t>
            </a:r>
            <a:r>
              <a:rPr sz="5400" b="1" spc="-210">
                <a:solidFill>
                  <a:srgbClr val="FDBE0D"/>
                </a:solidFill>
                <a:latin typeface="Arial"/>
                <a:cs typeface="Arial"/>
              </a:rPr>
              <a:t> </a:t>
            </a:r>
            <a:r>
              <a:rPr sz="5400" b="1" spc="-180">
                <a:solidFill>
                  <a:srgbClr val="FDBE0D"/>
                </a:solidFill>
                <a:latin typeface="Arial"/>
                <a:cs typeface="Arial"/>
              </a:rPr>
              <a:t>Education</a:t>
            </a:r>
            <a:r>
              <a:rPr sz="5400" b="1" spc="-220">
                <a:solidFill>
                  <a:srgbClr val="FDBE0D"/>
                </a:solidFill>
                <a:latin typeface="Arial"/>
                <a:cs typeface="Arial"/>
              </a:rPr>
              <a:t> </a:t>
            </a:r>
            <a:r>
              <a:rPr sz="5400" b="1" spc="-25">
                <a:solidFill>
                  <a:srgbClr val="FDBE0D"/>
                </a:solidFill>
                <a:latin typeface="Arial"/>
                <a:cs typeface="Arial"/>
              </a:rPr>
              <a:t>Bundle</a:t>
            </a:r>
            <a:endParaRPr lang="en-US" sz="5400" b="1" spc="-95">
              <a:solidFill>
                <a:srgbClr val="FDBE0D"/>
              </a:solidFill>
              <a:latin typeface="Arial"/>
              <a:cs typeface="Arial"/>
            </a:endParaRPr>
          </a:p>
          <a:p>
            <a:pPr marL="12700">
              <a:lnSpc>
                <a:spcPct val="100000"/>
              </a:lnSpc>
              <a:spcBef>
                <a:spcPts val="95"/>
              </a:spcBef>
            </a:pPr>
            <a:r>
              <a:rPr lang="en-US" sz="5400" b="1" spc="-95">
                <a:solidFill>
                  <a:srgbClr val="FDBE0D"/>
                </a:solidFill>
                <a:latin typeface="Arial"/>
                <a:cs typeface="Arial"/>
              </a:rPr>
              <a:t>Contract</a:t>
            </a:r>
            <a:r>
              <a:rPr lang="en-US" sz="5400" b="1" spc="-240">
                <a:solidFill>
                  <a:srgbClr val="FDBE0D"/>
                </a:solidFill>
                <a:latin typeface="Arial"/>
                <a:cs typeface="Arial"/>
              </a:rPr>
              <a:t> </a:t>
            </a:r>
            <a:r>
              <a:rPr lang="en-US" sz="5400" b="1" spc="-210">
                <a:solidFill>
                  <a:srgbClr val="FDBE0D"/>
                </a:solidFill>
                <a:latin typeface="Arial"/>
                <a:cs typeface="Arial"/>
              </a:rPr>
              <a:t>Executed</a:t>
            </a:r>
            <a:endParaRPr sz="5400">
              <a:latin typeface="Arial"/>
              <a:cs typeface="Arial"/>
            </a:endParaRPr>
          </a:p>
        </p:txBody>
      </p:sp>
      <p:sp>
        <p:nvSpPr>
          <p:cNvPr id="4" name="object 4" descr="$PPTXTitle"/>
          <p:cNvSpPr txBox="1"/>
          <p:nvPr/>
        </p:nvSpPr>
        <p:spPr>
          <a:xfrm>
            <a:off x="9753600" y="57059"/>
            <a:ext cx="8991600" cy="628377"/>
          </a:xfrm>
          <a:prstGeom prst="rect">
            <a:avLst/>
          </a:prstGeom>
        </p:spPr>
        <p:txBody>
          <a:bodyPr vert="horz" wrap="square" lIns="0" tIns="12700" rIns="0" bIns="0" rtlCol="0">
            <a:spAutoFit/>
          </a:bodyPr>
          <a:lstStyle/>
          <a:p>
            <a:pPr marL="12700">
              <a:lnSpc>
                <a:spcPct val="100000"/>
              </a:lnSpc>
              <a:spcBef>
                <a:spcPts val="100"/>
              </a:spcBef>
            </a:pPr>
            <a:r>
              <a:rPr lang="en-US" sz="4000" b="0" spc="-190" dirty="0">
                <a:solidFill>
                  <a:srgbClr val="F1F0F1"/>
                </a:solidFill>
                <a:latin typeface="Arial Black"/>
                <a:cs typeface="Arial Black"/>
              </a:rPr>
              <a:t>Bundle Completion Spring 2030</a:t>
            </a:r>
            <a:endParaRPr sz="4000" dirty="0">
              <a:latin typeface="Arial Black"/>
              <a:cs typeface="Arial Black"/>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2" name="object 2"/>
          <p:cNvGrpSpPr/>
          <p:nvPr/>
        </p:nvGrpSpPr>
        <p:grpSpPr>
          <a:xfrm>
            <a:off x="0" y="38"/>
            <a:ext cx="18288000" cy="10286957"/>
            <a:chOff x="0" y="38"/>
            <a:chExt cx="18288000" cy="10286957"/>
          </a:xfrm>
        </p:grpSpPr>
        <p:sp>
          <p:nvSpPr>
            <p:cNvPr id="3" name="object 3"/>
            <p:cNvSpPr/>
            <p:nvPr/>
          </p:nvSpPr>
          <p:spPr>
            <a:xfrm>
              <a:off x="0" y="813434"/>
              <a:ext cx="18288000" cy="1664335"/>
            </a:xfrm>
            <a:custGeom>
              <a:avLst/>
              <a:gdLst/>
              <a:ahLst/>
              <a:cxnLst/>
              <a:rect l="l" t="t" r="r" b="b"/>
              <a:pathLst>
                <a:path w="18288000" h="1664335">
                  <a:moveTo>
                    <a:pt x="0" y="1664081"/>
                  </a:moveTo>
                  <a:lnTo>
                    <a:pt x="18288000" y="1664081"/>
                  </a:lnTo>
                  <a:lnTo>
                    <a:pt x="18288000" y="0"/>
                  </a:lnTo>
                  <a:lnTo>
                    <a:pt x="0" y="0"/>
                  </a:lnTo>
                  <a:lnTo>
                    <a:pt x="0" y="1664081"/>
                  </a:lnTo>
                  <a:close/>
                </a:path>
              </a:pathLst>
            </a:custGeom>
            <a:solidFill>
              <a:srgbClr val="1F3964"/>
            </a:solidFill>
          </p:spPr>
          <p:txBody>
            <a:bodyPr wrap="square" lIns="0" tIns="0" rIns="0" bIns="0" rtlCol="0"/>
            <a:lstStyle/>
            <a:p>
              <a:endParaRPr/>
            </a:p>
          </p:txBody>
        </p:sp>
        <p:sp>
          <p:nvSpPr>
            <p:cNvPr id="4" name="object 4"/>
            <p:cNvSpPr/>
            <p:nvPr/>
          </p:nvSpPr>
          <p:spPr>
            <a:xfrm>
              <a:off x="0" y="38"/>
              <a:ext cx="18288000" cy="813435"/>
            </a:xfrm>
            <a:custGeom>
              <a:avLst/>
              <a:gdLst/>
              <a:ahLst/>
              <a:cxnLst/>
              <a:rect l="l" t="t" r="r" b="b"/>
              <a:pathLst>
                <a:path w="18288000" h="813435">
                  <a:moveTo>
                    <a:pt x="18288000" y="0"/>
                  </a:moveTo>
                  <a:lnTo>
                    <a:pt x="0" y="0"/>
                  </a:lnTo>
                  <a:lnTo>
                    <a:pt x="0" y="813396"/>
                  </a:lnTo>
                  <a:lnTo>
                    <a:pt x="18288000" y="813396"/>
                  </a:lnTo>
                  <a:lnTo>
                    <a:pt x="18288000" y="0"/>
                  </a:lnTo>
                  <a:close/>
                </a:path>
              </a:pathLst>
            </a:custGeom>
            <a:solidFill>
              <a:srgbClr val="FDBE0D"/>
            </a:solidFill>
          </p:spPr>
          <p:txBody>
            <a:bodyPr wrap="square" lIns="0" tIns="0" rIns="0" bIns="0" rtlCol="0"/>
            <a:lstStyle/>
            <a:p>
              <a:endParaRPr/>
            </a:p>
          </p:txBody>
        </p:sp>
        <p:pic>
          <p:nvPicPr>
            <p:cNvPr id="5" name="object 5"/>
            <p:cNvPicPr/>
            <p:nvPr/>
          </p:nvPicPr>
          <p:blipFill>
            <a:blip r:embed="rId2" cstate="print"/>
            <a:stretch>
              <a:fillRect/>
            </a:stretch>
          </p:blipFill>
          <p:spPr>
            <a:xfrm>
              <a:off x="0" y="64134"/>
              <a:ext cx="1498472" cy="1498473"/>
            </a:xfrm>
            <a:prstGeom prst="rect">
              <a:avLst/>
            </a:prstGeom>
          </p:spPr>
        </p:pic>
        <p:pic>
          <p:nvPicPr>
            <p:cNvPr id="6" name="object 6"/>
            <p:cNvPicPr/>
            <p:nvPr/>
          </p:nvPicPr>
          <p:blipFill>
            <a:blip r:embed="rId3" cstate="print"/>
            <a:stretch>
              <a:fillRect/>
            </a:stretch>
          </p:blipFill>
          <p:spPr>
            <a:xfrm>
              <a:off x="0" y="2477512"/>
              <a:ext cx="18287999" cy="7809483"/>
            </a:xfrm>
            <a:prstGeom prst="rect">
              <a:avLst/>
            </a:prstGeom>
          </p:spPr>
        </p:pic>
      </p:grpSp>
      <p:sp>
        <p:nvSpPr>
          <p:cNvPr id="9" name="object 7" descr="$PPTXTitle">
            <a:extLst>
              <a:ext uri="{FF2B5EF4-FFF2-40B4-BE49-F238E27FC236}">
                <a16:creationId xmlns:a16="http://schemas.microsoft.com/office/drawing/2014/main" id="{B98D9436-D5FC-1B0E-7817-C4D60CDECC4C}"/>
              </a:ext>
            </a:extLst>
          </p:cNvPr>
          <p:cNvSpPr txBox="1">
            <a:spLocks/>
          </p:cNvSpPr>
          <p:nvPr/>
        </p:nvSpPr>
        <p:spPr>
          <a:xfrm>
            <a:off x="1472284" y="775849"/>
            <a:ext cx="16789528" cy="1674113"/>
          </a:xfrm>
          <a:prstGeom prst="rect">
            <a:avLst/>
          </a:prstGeom>
        </p:spPr>
        <p:txBody>
          <a:bodyPr vert="horz" wrap="square" lIns="0" tIns="12700" rIns="0" bIns="0" rtlCol="0">
            <a:spAutoFit/>
          </a:bodyPr>
          <a:lstStyle>
            <a:lvl1pPr>
              <a:defRPr sz="6200" b="1" i="0">
                <a:solidFill>
                  <a:srgbClr val="FDBE0D"/>
                </a:solidFill>
                <a:latin typeface="Arial"/>
                <a:ea typeface="+mj-ea"/>
                <a:cs typeface="Arial"/>
              </a:defRPr>
            </a:lvl1pPr>
          </a:lstStyle>
          <a:p>
            <a:pPr marL="12700" algn="l">
              <a:lnSpc>
                <a:spcPts val="6705"/>
              </a:lnSpc>
            </a:pPr>
            <a:r>
              <a:rPr lang="en-US" sz="5400"/>
              <a:t>St.</a:t>
            </a:r>
            <a:r>
              <a:rPr lang="en-US" sz="5400" spc="-235"/>
              <a:t> </a:t>
            </a:r>
            <a:r>
              <a:rPr lang="en-US" sz="5400" spc="-140"/>
              <a:t>Croix</a:t>
            </a:r>
            <a:r>
              <a:rPr lang="en-US" sz="5400" spc="-240"/>
              <a:t> </a:t>
            </a:r>
            <a:r>
              <a:rPr lang="en-US" sz="5400" spc="-80"/>
              <a:t>Central</a:t>
            </a:r>
            <a:r>
              <a:rPr lang="en-US" sz="5400" spc="-240"/>
              <a:t> </a:t>
            </a:r>
            <a:r>
              <a:rPr lang="en-US" sz="5400"/>
              <a:t>High</a:t>
            </a:r>
            <a:r>
              <a:rPr lang="en-US" sz="5400" spc="-235"/>
              <a:t> </a:t>
            </a:r>
            <a:r>
              <a:rPr lang="en-US" sz="5400" spc="-110"/>
              <a:t>School</a:t>
            </a:r>
          </a:p>
          <a:p>
            <a:pPr marL="12700" algn="l">
              <a:lnSpc>
                <a:spcPts val="6705"/>
              </a:lnSpc>
            </a:pPr>
            <a:r>
              <a:rPr lang="en-US" sz="5400" spc="-110"/>
              <a:t>Groundbreaking Ceremony – April 21, 2026</a:t>
            </a:r>
            <a:endParaRPr lang="en-US" sz="5400"/>
          </a:p>
        </p:txBody>
      </p:sp>
      <p:pic>
        <p:nvPicPr>
          <p:cNvPr id="11" name="Picture 10">
            <a:extLst>
              <a:ext uri="{FF2B5EF4-FFF2-40B4-BE49-F238E27FC236}">
                <a16:creationId xmlns:a16="http://schemas.microsoft.com/office/drawing/2014/main" id="{1B1444F9-4DD5-11F2-8B35-0FC788B1B5A5}"/>
              </a:ext>
            </a:extLst>
          </p:cNvPr>
          <p:cNvPicPr>
            <a:picLocks noChangeAspect="1"/>
          </p:cNvPicPr>
          <p:nvPr/>
        </p:nvPicPr>
        <p:blipFill>
          <a:blip r:embed="rId4">
            <a:extLst>
              <a:ext uri="{28A0092B-C50C-407E-A947-70E740481C1C}">
                <a14:useLocalDpi xmlns:a14="http://schemas.microsoft.com/office/drawing/2010/main" val="0"/>
              </a:ext>
            </a:extLst>
          </a:blip>
          <a:srcRect t="22244" b="13333"/>
          <a:stretch>
            <a:fillRect/>
          </a:stretch>
        </p:blipFill>
        <p:spPr>
          <a:xfrm>
            <a:off x="-1" y="2472380"/>
            <a:ext cx="18287999" cy="7864811"/>
          </a:xfrm>
          <a:prstGeom prst="rect">
            <a:avLst/>
          </a:prstGeom>
        </p:spPr>
      </p:pic>
      <p:sp>
        <p:nvSpPr>
          <p:cNvPr id="14" name="TextBox 13">
            <a:extLst>
              <a:ext uri="{FF2B5EF4-FFF2-40B4-BE49-F238E27FC236}">
                <a16:creationId xmlns:a16="http://schemas.microsoft.com/office/drawing/2014/main" id="{0605CDD2-FC58-A15F-ED06-55FE7EF1AE6B}"/>
              </a:ext>
            </a:extLst>
          </p:cNvPr>
          <p:cNvSpPr txBox="1"/>
          <p:nvPr/>
        </p:nvSpPr>
        <p:spPr>
          <a:xfrm>
            <a:off x="12126799" y="56754"/>
            <a:ext cx="6135013" cy="707886"/>
          </a:xfrm>
          <a:prstGeom prst="rect">
            <a:avLst/>
          </a:prstGeom>
          <a:noFill/>
        </p:spPr>
        <p:txBody>
          <a:bodyPr wrap="none" rtlCol="0">
            <a:spAutoFit/>
          </a:bodyPr>
          <a:lstStyle/>
          <a:p>
            <a:r>
              <a:rPr lang="en-US" sz="4000">
                <a:solidFill>
                  <a:schemeClr val="bg1"/>
                </a:solidFill>
                <a:latin typeface="Arial Black" panose="020B0A04020102020204" pitchFamily="34" charset="0"/>
              </a:rPr>
              <a:t>Target End </a:t>
            </a:r>
            <a:r>
              <a:rPr lang="en-US" sz="4000" dirty="0">
                <a:solidFill>
                  <a:schemeClr val="bg1"/>
                </a:solidFill>
                <a:latin typeface="Arial Black" panose="020B0A04020102020204" pitchFamily="34" charset="0"/>
              </a:rPr>
              <a:t>July</a:t>
            </a:r>
            <a:r>
              <a:rPr lang="en-US" sz="4000">
                <a:solidFill>
                  <a:schemeClr val="bg1"/>
                </a:solidFill>
                <a:latin typeface="Arial Black" panose="020B0A04020102020204" pitchFamily="34" charset="0"/>
              </a:rPr>
              <a:t> 2030</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E4BB5FB9-22B6-FC4B-A373-1BE633685A52}"/>
            </a:ext>
          </a:extLst>
        </p:cNvPr>
        <p:cNvGrpSpPr/>
        <p:nvPr/>
      </p:nvGrpSpPr>
      <p:grpSpPr>
        <a:xfrm>
          <a:off x="0" y="0"/>
          <a:ext cx="0" cy="0"/>
          <a:chOff x="0" y="0"/>
          <a:chExt cx="0" cy="0"/>
        </a:xfrm>
      </p:grpSpPr>
      <p:grpSp>
        <p:nvGrpSpPr>
          <p:cNvPr id="2" name="object 2">
            <a:extLst>
              <a:ext uri="{FF2B5EF4-FFF2-40B4-BE49-F238E27FC236}">
                <a16:creationId xmlns:a16="http://schemas.microsoft.com/office/drawing/2014/main" id="{15E9D497-D04C-C175-943F-80908A0098A6}"/>
              </a:ext>
            </a:extLst>
          </p:cNvPr>
          <p:cNvGrpSpPr/>
          <p:nvPr/>
        </p:nvGrpSpPr>
        <p:grpSpPr>
          <a:xfrm>
            <a:off x="0" y="38"/>
            <a:ext cx="18288000" cy="2477731"/>
            <a:chOff x="0" y="38"/>
            <a:chExt cx="18288000" cy="2477731"/>
          </a:xfrm>
        </p:grpSpPr>
        <p:sp>
          <p:nvSpPr>
            <p:cNvPr id="3" name="object 3">
              <a:extLst>
                <a:ext uri="{FF2B5EF4-FFF2-40B4-BE49-F238E27FC236}">
                  <a16:creationId xmlns:a16="http://schemas.microsoft.com/office/drawing/2014/main" id="{3A127C63-398B-0664-DC3B-C983A9A97846}"/>
                </a:ext>
              </a:extLst>
            </p:cNvPr>
            <p:cNvSpPr/>
            <p:nvPr/>
          </p:nvSpPr>
          <p:spPr>
            <a:xfrm>
              <a:off x="0" y="813434"/>
              <a:ext cx="18288000" cy="1664335"/>
            </a:xfrm>
            <a:custGeom>
              <a:avLst/>
              <a:gdLst/>
              <a:ahLst/>
              <a:cxnLst/>
              <a:rect l="l" t="t" r="r" b="b"/>
              <a:pathLst>
                <a:path w="18288000" h="1664335">
                  <a:moveTo>
                    <a:pt x="0" y="1664081"/>
                  </a:moveTo>
                  <a:lnTo>
                    <a:pt x="18288000" y="1664081"/>
                  </a:lnTo>
                  <a:lnTo>
                    <a:pt x="18288000" y="0"/>
                  </a:lnTo>
                  <a:lnTo>
                    <a:pt x="0" y="0"/>
                  </a:lnTo>
                  <a:lnTo>
                    <a:pt x="0" y="1664081"/>
                  </a:lnTo>
                  <a:close/>
                </a:path>
              </a:pathLst>
            </a:custGeom>
            <a:solidFill>
              <a:srgbClr val="1F3964"/>
            </a:solidFill>
          </p:spPr>
          <p:txBody>
            <a:bodyPr wrap="square" lIns="0" tIns="0" rIns="0" bIns="0" rtlCol="0"/>
            <a:lstStyle/>
            <a:p>
              <a:endParaRPr/>
            </a:p>
          </p:txBody>
        </p:sp>
        <p:sp>
          <p:nvSpPr>
            <p:cNvPr id="4" name="object 4">
              <a:extLst>
                <a:ext uri="{FF2B5EF4-FFF2-40B4-BE49-F238E27FC236}">
                  <a16:creationId xmlns:a16="http://schemas.microsoft.com/office/drawing/2014/main" id="{85DDAB5E-1569-A363-DCE5-4116172C04F7}"/>
                </a:ext>
              </a:extLst>
            </p:cNvPr>
            <p:cNvSpPr/>
            <p:nvPr/>
          </p:nvSpPr>
          <p:spPr>
            <a:xfrm>
              <a:off x="0" y="38"/>
              <a:ext cx="18288000" cy="813435"/>
            </a:xfrm>
            <a:custGeom>
              <a:avLst/>
              <a:gdLst/>
              <a:ahLst/>
              <a:cxnLst/>
              <a:rect l="l" t="t" r="r" b="b"/>
              <a:pathLst>
                <a:path w="18288000" h="813435">
                  <a:moveTo>
                    <a:pt x="18288000" y="0"/>
                  </a:moveTo>
                  <a:lnTo>
                    <a:pt x="0" y="0"/>
                  </a:lnTo>
                  <a:lnTo>
                    <a:pt x="0" y="813396"/>
                  </a:lnTo>
                  <a:lnTo>
                    <a:pt x="18288000" y="813396"/>
                  </a:lnTo>
                  <a:lnTo>
                    <a:pt x="18288000" y="0"/>
                  </a:lnTo>
                  <a:close/>
                </a:path>
              </a:pathLst>
            </a:custGeom>
            <a:solidFill>
              <a:srgbClr val="FDBE0D"/>
            </a:solidFill>
          </p:spPr>
          <p:txBody>
            <a:bodyPr wrap="square" lIns="0" tIns="0" rIns="0" bIns="0" rtlCol="0"/>
            <a:lstStyle/>
            <a:p>
              <a:endParaRPr/>
            </a:p>
          </p:txBody>
        </p:sp>
        <p:pic>
          <p:nvPicPr>
            <p:cNvPr id="5" name="object 5">
              <a:extLst>
                <a:ext uri="{FF2B5EF4-FFF2-40B4-BE49-F238E27FC236}">
                  <a16:creationId xmlns:a16="http://schemas.microsoft.com/office/drawing/2014/main" id="{24009355-88F4-526A-8572-D4BE5D087761}"/>
                </a:ext>
              </a:extLst>
            </p:cNvPr>
            <p:cNvPicPr/>
            <p:nvPr/>
          </p:nvPicPr>
          <p:blipFill>
            <a:blip r:embed="rId2" cstate="print"/>
            <a:stretch>
              <a:fillRect/>
            </a:stretch>
          </p:blipFill>
          <p:spPr>
            <a:xfrm>
              <a:off x="0" y="64134"/>
              <a:ext cx="1498472" cy="1498473"/>
            </a:xfrm>
            <a:prstGeom prst="rect">
              <a:avLst/>
            </a:prstGeom>
          </p:spPr>
        </p:pic>
      </p:grpSp>
      <p:sp>
        <p:nvSpPr>
          <p:cNvPr id="9" name="object 7" descr="$PPTXTitle">
            <a:extLst>
              <a:ext uri="{FF2B5EF4-FFF2-40B4-BE49-F238E27FC236}">
                <a16:creationId xmlns:a16="http://schemas.microsoft.com/office/drawing/2014/main" id="{62896572-71CE-CDE4-8100-4593E046059D}"/>
              </a:ext>
            </a:extLst>
          </p:cNvPr>
          <p:cNvSpPr txBox="1">
            <a:spLocks/>
          </p:cNvSpPr>
          <p:nvPr/>
        </p:nvSpPr>
        <p:spPr>
          <a:xfrm>
            <a:off x="1498472" y="822386"/>
            <a:ext cx="16789528" cy="1731243"/>
          </a:xfrm>
          <a:prstGeom prst="rect">
            <a:avLst/>
          </a:prstGeom>
        </p:spPr>
        <p:txBody>
          <a:bodyPr vert="horz" wrap="square" lIns="0" tIns="12700" rIns="0" bIns="0" rtlCol="0">
            <a:spAutoFit/>
          </a:bodyPr>
          <a:lstStyle>
            <a:lvl1pPr>
              <a:defRPr sz="6200" b="1" i="0">
                <a:solidFill>
                  <a:srgbClr val="FDBE0D"/>
                </a:solidFill>
                <a:latin typeface="Arial"/>
                <a:ea typeface="+mj-ea"/>
                <a:cs typeface="Arial"/>
              </a:defRPr>
            </a:lvl1pPr>
          </a:lstStyle>
          <a:p>
            <a:pPr marL="12700" algn="l">
              <a:lnSpc>
                <a:spcPts val="6705"/>
              </a:lnSpc>
            </a:pPr>
            <a:r>
              <a:rPr lang="en-US" sz="5400"/>
              <a:t>St.</a:t>
            </a:r>
            <a:r>
              <a:rPr lang="en-US" sz="5400" spc="-235"/>
              <a:t> </a:t>
            </a:r>
            <a:r>
              <a:rPr lang="en-US" sz="5400" spc="-140"/>
              <a:t>Croix</a:t>
            </a:r>
            <a:r>
              <a:rPr lang="en-US" sz="5400" spc="-240"/>
              <a:t> </a:t>
            </a:r>
            <a:r>
              <a:rPr lang="en-US" sz="5400" spc="-80"/>
              <a:t>Educational Complex</a:t>
            </a:r>
            <a:endParaRPr lang="en-US" sz="5400" spc="-85"/>
          </a:p>
          <a:p>
            <a:pPr marL="12700" algn="l">
              <a:lnSpc>
                <a:spcPts val="6705"/>
              </a:lnSpc>
            </a:pPr>
            <a:r>
              <a:rPr lang="en-US" sz="5400" spc="-85"/>
              <a:t>Contract Executed</a:t>
            </a:r>
            <a:endParaRPr lang="en-US" sz="5400"/>
          </a:p>
        </p:txBody>
      </p:sp>
      <p:sp>
        <p:nvSpPr>
          <p:cNvPr id="14" name="TextBox 13">
            <a:extLst>
              <a:ext uri="{FF2B5EF4-FFF2-40B4-BE49-F238E27FC236}">
                <a16:creationId xmlns:a16="http://schemas.microsoft.com/office/drawing/2014/main" id="{4E2834AD-E61B-E994-52B1-984DC57B4DC7}"/>
              </a:ext>
            </a:extLst>
          </p:cNvPr>
          <p:cNvSpPr txBox="1"/>
          <p:nvPr/>
        </p:nvSpPr>
        <p:spPr>
          <a:xfrm>
            <a:off x="5051684" y="237611"/>
            <a:ext cx="13236316" cy="584775"/>
          </a:xfrm>
          <a:prstGeom prst="rect">
            <a:avLst/>
          </a:prstGeom>
          <a:noFill/>
        </p:spPr>
        <p:txBody>
          <a:bodyPr wrap="none" rtlCol="0">
            <a:spAutoFit/>
          </a:bodyPr>
          <a:lstStyle/>
          <a:p>
            <a:r>
              <a:rPr lang="en-US" sz="3200" dirty="0">
                <a:solidFill>
                  <a:schemeClr val="bg1"/>
                </a:solidFill>
                <a:latin typeface="Arial Black" panose="020B0A04020102020204" pitchFamily="34" charset="0"/>
              </a:rPr>
              <a:t>Target Construction Summer 2026 – Target End Dec. 2028</a:t>
            </a:r>
          </a:p>
        </p:txBody>
      </p:sp>
      <p:pic>
        <p:nvPicPr>
          <p:cNvPr id="8" name="Picture 7">
            <a:extLst>
              <a:ext uri="{FF2B5EF4-FFF2-40B4-BE49-F238E27FC236}">
                <a16:creationId xmlns:a16="http://schemas.microsoft.com/office/drawing/2014/main" id="{9B362B2A-E928-8792-0E6E-8107BC1A5DDD}"/>
              </a:ext>
            </a:extLst>
          </p:cNvPr>
          <p:cNvPicPr>
            <a:picLocks noChangeAspect="1"/>
          </p:cNvPicPr>
          <p:nvPr/>
        </p:nvPicPr>
        <p:blipFill>
          <a:blip r:embed="rId3">
            <a:extLst>
              <a:ext uri="{28A0092B-C50C-407E-A947-70E740481C1C}">
                <a14:useLocalDpi xmlns:a14="http://schemas.microsoft.com/office/drawing/2010/main" val="0"/>
              </a:ext>
            </a:extLst>
          </a:blip>
          <a:srcRect t="24034"/>
          <a:stretch>
            <a:fillRect/>
          </a:stretch>
        </p:blipFill>
        <p:spPr>
          <a:xfrm>
            <a:off x="-1" y="2472380"/>
            <a:ext cx="18287999" cy="7814620"/>
          </a:xfrm>
          <a:prstGeom prst="rect">
            <a:avLst/>
          </a:prstGeom>
        </p:spPr>
      </p:pic>
    </p:spTree>
    <p:extLst>
      <p:ext uri="{BB962C8B-B14F-4D97-AF65-F5344CB8AC3E}">
        <p14:creationId xmlns:p14="http://schemas.microsoft.com/office/powerpoint/2010/main" val="285877133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object 2"/>
          <p:cNvGrpSpPr/>
          <p:nvPr/>
        </p:nvGrpSpPr>
        <p:grpSpPr>
          <a:xfrm>
            <a:off x="0" y="38"/>
            <a:ext cx="18288000" cy="10287000"/>
            <a:chOff x="0" y="38"/>
            <a:chExt cx="18288000" cy="10287000"/>
          </a:xfrm>
        </p:grpSpPr>
        <p:pic>
          <p:nvPicPr>
            <p:cNvPr id="3" name="object 3"/>
            <p:cNvPicPr/>
            <p:nvPr/>
          </p:nvPicPr>
          <p:blipFill>
            <a:blip r:embed="rId2" cstate="print"/>
            <a:stretch>
              <a:fillRect/>
            </a:stretch>
          </p:blipFill>
          <p:spPr>
            <a:xfrm>
              <a:off x="0" y="2477515"/>
              <a:ext cx="11039855" cy="7809482"/>
            </a:xfrm>
            <a:prstGeom prst="rect">
              <a:avLst/>
            </a:prstGeom>
          </p:spPr>
        </p:pic>
        <p:pic>
          <p:nvPicPr>
            <p:cNvPr id="4" name="object 4"/>
            <p:cNvPicPr/>
            <p:nvPr/>
          </p:nvPicPr>
          <p:blipFill>
            <a:blip r:embed="rId3" cstate="print"/>
            <a:stretch>
              <a:fillRect/>
            </a:stretch>
          </p:blipFill>
          <p:spPr>
            <a:xfrm>
              <a:off x="11039856" y="2477515"/>
              <a:ext cx="7248144" cy="7809480"/>
            </a:xfrm>
            <a:prstGeom prst="rect">
              <a:avLst/>
            </a:prstGeom>
          </p:spPr>
        </p:pic>
      </p:grpSp>
      <p:sp>
        <p:nvSpPr>
          <p:cNvPr id="5" name="object 5"/>
          <p:cNvSpPr txBox="1"/>
          <p:nvPr/>
        </p:nvSpPr>
        <p:spPr>
          <a:xfrm>
            <a:off x="1601850" y="810270"/>
            <a:ext cx="15697200" cy="1688283"/>
          </a:xfrm>
          <a:prstGeom prst="rect">
            <a:avLst/>
          </a:prstGeom>
        </p:spPr>
        <p:txBody>
          <a:bodyPr vert="horz" wrap="square" lIns="0" tIns="13335" rIns="0" bIns="0" rtlCol="0">
            <a:spAutoFit/>
          </a:bodyPr>
          <a:lstStyle/>
          <a:p>
            <a:pPr marL="12700" algn="l">
              <a:lnSpc>
                <a:spcPct val="100000"/>
              </a:lnSpc>
              <a:spcBef>
                <a:spcPts val="105"/>
              </a:spcBef>
            </a:pPr>
            <a:r>
              <a:rPr lang="en-US" sz="5400" b="1">
                <a:solidFill>
                  <a:srgbClr val="FDBE0D"/>
                </a:solidFill>
                <a:latin typeface="Arial"/>
                <a:cs typeface="Arial"/>
              </a:rPr>
              <a:t>St.</a:t>
            </a:r>
            <a:r>
              <a:rPr lang="en-US" sz="5400" b="1" spc="-200">
                <a:solidFill>
                  <a:srgbClr val="FDBE0D"/>
                </a:solidFill>
                <a:latin typeface="Arial"/>
                <a:cs typeface="Arial"/>
              </a:rPr>
              <a:t> </a:t>
            </a:r>
            <a:r>
              <a:rPr lang="en-US" sz="5400" b="1" spc="-120">
                <a:solidFill>
                  <a:srgbClr val="FDBE0D"/>
                </a:solidFill>
                <a:latin typeface="Arial"/>
                <a:cs typeface="Arial"/>
              </a:rPr>
              <a:t>Croix</a:t>
            </a:r>
            <a:r>
              <a:rPr lang="en-US" sz="5400" b="1" spc="-195">
                <a:solidFill>
                  <a:srgbClr val="FDBE0D"/>
                </a:solidFill>
                <a:latin typeface="Arial"/>
                <a:cs typeface="Arial"/>
              </a:rPr>
              <a:t> </a:t>
            </a:r>
            <a:r>
              <a:rPr lang="en-US" sz="5400" b="1" spc="-160">
                <a:solidFill>
                  <a:srgbClr val="FDBE0D"/>
                </a:solidFill>
                <a:latin typeface="Arial"/>
                <a:cs typeface="Arial"/>
              </a:rPr>
              <a:t>Education</a:t>
            </a:r>
            <a:r>
              <a:rPr lang="en-US" sz="5400" b="1" spc="-204">
                <a:solidFill>
                  <a:srgbClr val="FDBE0D"/>
                </a:solidFill>
                <a:latin typeface="Arial"/>
                <a:cs typeface="Arial"/>
              </a:rPr>
              <a:t> </a:t>
            </a:r>
            <a:r>
              <a:rPr lang="en-US" sz="5400" b="1" spc="-40">
                <a:solidFill>
                  <a:srgbClr val="FDBE0D"/>
                </a:solidFill>
                <a:latin typeface="Arial"/>
                <a:cs typeface="Arial"/>
              </a:rPr>
              <a:t>Bundle</a:t>
            </a:r>
            <a:endParaRPr lang="en-US" sz="5400" b="1" spc="-80">
              <a:solidFill>
                <a:srgbClr val="FDBE0D"/>
              </a:solidFill>
              <a:latin typeface="Arial"/>
              <a:cs typeface="Arial"/>
            </a:endParaRPr>
          </a:p>
          <a:p>
            <a:pPr marL="12700" algn="l">
              <a:lnSpc>
                <a:spcPct val="100000"/>
              </a:lnSpc>
              <a:spcBef>
                <a:spcPts val="105"/>
              </a:spcBef>
            </a:pPr>
            <a:r>
              <a:rPr lang="en-US" sz="5400" b="1" spc="-80">
                <a:solidFill>
                  <a:srgbClr val="FDBE0D"/>
                </a:solidFill>
                <a:latin typeface="Arial"/>
                <a:cs typeface="Arial"/>
              </a:rPr>
              <a:t>Contract</a:t>
            </a:r>
            <a:r>
              <a:rPr lang="en-US" sz="5400" b="1" spc="-260">
                <a:solidFill>
                  <a:srgbClr val="FDBE0D"/>
                </a:solidFill>
                <a:latin typeface="Arial"/>
                <a:cs typeface="Arial"/>
              </a:rPr>
              <a:t> </a:t>
            </a:r>
            <a:r>
              <a:rPr lang="en-US" sz="5400" b="1">
                <a:solidFill>
                  <a:srgbClr val="FDBE0D"/>
                </a:solidFill>
                <a:latin typeface="Arial"/>
                <a:cs typeface="Arial"/>
              </a:rPr>
              <a:t>in</a:t>
            </a:r>
            <a:r>
              <a:rPr lang="en-US" sz="5400" b="1" spc="-200">
                <a:solidFill>
                  <a:srgbClr val="FDBE0D"/>
                </a:solidFill>
                <a:latin typeface="Arial"/>
                <a:cs typeface="Arial"/>
              </a:rPr>
              <a:t> </a:t>
            </a:r>
            <a:r>
              <a:rPr lang="en-US" sz="5400" b="1" spc="-180">
                <a:solidFill>
                  <a:srgbClr val="FDBE0D"/>
                </a:solidFill>
                <a:latin typeface="Arial"/>
                <a:cs typeface="Arial"/>
              </a:rPr>
              <a:t>Progress</a:t>
            </a:r>
            <a:r>
              <a:rPr lang="en-US" sz="5400" b="1" spc="-185">
                <a:solidFill>
                  <a:srgbClr val="FDBE0D"/>
                </a:solidFill>
                <a:latin typeface="Arial"/>
                <a:cs typeface="Arial"/>
              </a:rPr>
              <a:t> </a:t>
            </a:r>
            <a:endParaRPr lang="en-US" sz="5400">
              <a:latin typeface="Arial"/>
              <a:cs typeface="Arial"/>
            </a:endParaRPr>
          </a:p>
        </p:txBody>
      </p:sp>
      <p:sp>
        <p:nvSpPr>
          <p:cNvPr id="6" name="object 6" descr="$PPTXTitle"/>
          <p:cNvSpPr txBox="1">
            <a:spLocks noGrp="1"/>
          </p:cNvSpPr>
          <p:nvPr>
            <p:ph type="ctrTitle"/>
          </p:nvPr>
        </p:nvSpPr>
        <p:spPr>
          <a:xfrm>
            <a:off x="2114550" y="-159995"/>
            <a:ext cx="18451347" cy="970265"/>
          </a:xfrm>
          <a:prstGeom prst="rect">
            <a:avLst/>
          </a:prstGeom>
        </p:spPr>
        <p:txBody>
          <a:bodyPr vert="horz" wrap="square" lIns="0" tIns="320801" rIns="0" bIns="0" rtlCol="0">
            <a:spAutoFit/>
          </a:bodyPr>
          <a:lstStyle/>
          <a:p>
            <a:pPr marL="1075055">
              <a:lnSpc>
                <a:spcPct val="100000"/>
              </a:lnSpc>
              <a:spcBef>
                <a:spcPts val="100"/>
              </a:spcBef>
            </a:pPr>
            <a:r>
              <a:rPr lang="en-US" sz="4000" b="0" spc="-235">
                <a:solidFill>
                  <a:srgbClr val="F1F0F1"/>
                </a:solidFill>
                <a:latin typeface="Arial Black"/>
                <a:cs typeface="Arial Black"/>
              </a:rPr>
              <a:t>Target Construction Q4 </a:t>
            </a:r>
            <a:r>
              <a:rPr lang="en-VI" sz="4000" b="0" spc="-240">
                <a:solidFill>
                  <a:srgbClr val="F1F0F1"/>
                </a:solidFill>
                <a:latin typeface="Arial Black"/>
                <a:cs typeface="Arial Black"/>
              </a:rPr>
              <a:t>2027</a:t>
            </a:r>
            <a:r>
              <a:rPr sz="4000" b="0" spc="-390">
                <a:solidFill>
                  <a:srgbClr val="F1F0F1"/>
                </a:solidFill>
                <a:latin typeface="Arial Black"/>
                <a:cs typeface="Arial Black"/>
              </a:rPr>
              <a:t> </a:t>
            </a:r>
            <a:r>
              <a:rPr lang="en-US" sz="4000" b="0" spc="-229">
                <a:solidFill>
                  <a:srgbClr val="F1F0F1"/>
                </a:solidFill>
                <a:latin typeface="Arial Black"/>
                <a:cs typeface="Arial Black"/>
              </a:rPr>
              <a:t>- Target</a:t>
            </a:r>
            <a:r>
              <a:rPr sz="4000" b="0" spc="-395">
                <a:solidFill>
                  <a:srgbClr val="F1F0F1"/>
                </a:solidFill>
                <a:latin typeface="Arial Black"/>
                <a:cs typeface="Arial Black"/>
              </a:rPr>
              <a:t> </a:t>
            </a:r>
            <a:r>
              <a:rPr sz="4000" b="0" spc="-260">
                <a:solidFill>
                  <a:srgbClr val="F1F0F1"/>
                </a:solidFill>
                <a:latin typeface="Arial Black"/>
                <a:cs typeface="Arial Black"/>
              </a:rPr>
              <a:t>End</a:t>
            </a:r>
            <a:r>
              <a:rPr lang="en-US" sz="4000" b="0" spc="-260">
                <a:solidFill>
                  <a:srgbClr val="F1F0F1"/>
                </a:solidFill>
                <a:latin typeface="Arial Black"/>
                <a:cs typeface="Arial Black"/>
              </a:rPr>
              <a:t> Date Q2 </a:t>
            </a:r>
            <a:r>
              <a:rPr sz="4000" b="0" spc="-20">
                <a:solidFill>
                  <a:srgbClr val="F1F0F1"/>
                </a:solidFill>
                <a:latin typeface="Arial Black"/>
                <a:cs typeface="Arial Black"/>
              </a:rPr>
              <a:t>2030</a:t>
            </a:r>
            <a:endParaRPr sz="4000">
              <a:latin typeface="Arial Black"/>
              <a:cs typeface="Arial Black"/>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D84CBE-2ADE-6D75-85F6-AC59CF739E98}"/>
            </a:ext>
          </a:extLst>
        </p:cNvPr>
        <p:cNvGrpSpPr/>
        <p:nvPr/>
      </p:nvGrpSpPr>
      <p:grpSpPr>
        <a:xfrm>
          <a:off x="0" y="0"/>
          <a:ext cx="0" cy="0"/>
          <a:chOff x="0" y="0"/>
          <a:chExt cx="0" cy="0"/>
        </a:xfrm>
      </p:grpSpPr>
      <p:sp>
        <p:nvSpPr>
          <p:cNvPr id="2" name="object 2">
            <a:extLst>
              <a:ext uri="{FF2B5EF4-FFF2-40B4-BE49-F238E27FC236}">
                <a16:creationId xmlns:a16="http://schemas.microsoft.com/office/drawing/2014/main" id="{BBDE2B9C-B6DD-0157-2B4C-AF060B3CD9A4}"/>
              </a:ext>
            </a:extLst>
          </p:cNvPr>
          <p:cNvSpPr txBox="1"/>
          <p:nvPr/>
        </p:nvSpPr>
        <p:spPr>
          <a:xfrm>
            <a:off x="1524000" y="740475"/>
            <a:ext cx="15056485" cy="1718419"/>
          </a:xfrm>
          <a:prstGeom prst="rect">
            <a:avLst/>
          </a:prstGeom>
        </p:spPr>
        <p:txBody>
          <a:bodyPr vert="horz" wrap="square" lIns="0" tIns="101600" rIns="0" bIns="0" rtlCol="0">
            <a:spAutoFit/>
          </a:bodyPr>
          <a:lstStyle/>
          <a:p>
            <a:pPr marL="12700" marR="5080" algn="l">
              <a:lnSpc>
                <a:spcPts val="6300"/>
              </a:lnSpc>
              <a:spcBef>
                <a:spcPts val="800"/>
              </a:spcBef>
            </a:pPr>
            <a:r>
              <a:rPr lang="en-US" sz="5400" b="1" spc="-270">
                <a:solidFill>
                  <a:srgbClr val="FDBE0D"/>
                </a:solidFill>
                <a:latin typeface="Arial"/>
                <a:cs typeface="Arial"/>
              </a:rPr>
              <a:t>Julius E. Sprauve PreK-12 School </a:t>
            </a:r>
            <a:r>
              <a:rPr lang="en-US" sz="2800" b="1" spc="-270">
                <a:solidFill>
                  <a:srgbClr val="FDBE0D"/>
                </a:solidFill>
                <a:latin typeface="Arial"/>
                <a:cs typeface="Arial"/>
              </a:rPr>
              <a:t>(</a:t>
            </a:r>
            <a:r>
              <a:rPr sz="2800" b="1">
                <a:solidFill>
                  <a:srgbClr val="FDBE0D"/>
                </a:solidFill>
                <a:latin typeface="Arial"/>
                <a:cs typeface="Arial"/>
              </a:rPr>
              <a:t>St.</a:t>
            </a:r>
            <a:r>
              <a:rPr sz="2800" b="1" spc="-210">
                <a:solidFill>
                  <a:srgbClr val="FDBE0D"/>
                </a:solidFill>
                <a:latin typeface="Arial"/>
                <a:cs typeface="Arial"/>
              </a:rPr>
              <a:t> </a:t>
            </a:r>
            <a:r>
              <a:rPr sz="2800" b="1" spc="-434">
                <a:solidFill>
                  <a:srgbClr val="FDBE0D"/>
                </a:solidFill>
                <a:latin typeface="Arial"/>
                <a:cs typeface="Arial"/>
              </a:rPr>
              <a:t>John</a:t>
            </a:r>
            <a:r>
              <a:rPr sz="2800" b="1" spc="-20">
                <a:solidFill>
                  <a:srgbClr val="FDBE0D"/>
                </a:solidFill>
                <a:latin typeface="Arial"/>
                <a:cs typeface="Arial"/>
              </a:rPr>
              <a:t> </a:t>
            </a:r>
            <a:r>
              <a:rPr sz="2800" b="1" spc="-35">
                <a:solidFill>
                  <a:srgbClr val="FDBE0D"/>
                </a:solidFill>
                <a:latin typeface="Arial"/>
                <a:cs typeface="Arial"/>
              </a:rPr>
              <a:t>Mixed</a:t>
            </a:r>
            <a:r>
              <a:rPr sz="2800" b="1" spc="-215">
                <a:solidFill>
                  <a:srgbClr val="FDBE0D"/>
                </a:solidFill>
                <a:latin typeface="Arial"/>
                <a:cs typeface="Arial"/>
              </a:rPr>
              <a:t> </a:t>
            </a:r>
            <a:r>
              <a:rPr sz="2800" b="1" spc="-75">
                <a:solidFill>
                  <a:srgbClr val="FDBE0D"/>
                </a:solidFill>
                <a:latin typeface="Arial"/>
                <a:cs typeface="Arial"/>
              </a:rPr>
              <a:t>Sector </a:t>
            </a:r>
            <a:r>
              <a:rPr sz="2800" b="1" spc="-10">
                <a:solidFill>
                  <a:srgbClr val="FDBE0D"/>
                </a:solidFill>
                <a:latin typeface="Arial"/>
                <a:cs typeface="Arial"/>
              </a:rPr>
              <a:t>Bundle</a:t>
            </a:r>
            <a:r>
              <a:rPr lang="en-US" sz="2800" b="1" spc="-10">
                <a:solidFill>
                  <a:srgbClr val="FDBE0D"/>
                </a:solidFill>
                <a:latin typeface="Arial"/>
                <a:cs typeface="Arial"/>
              </a:rPr>
              <a:t>) </a:t>
            </a:r>
            <a:r>
              <a:rPr lang="en-US" sz="5400" b="1" spc="-10">
                <a:solidFill>
                  <a:srgbClr val="FDBE0D"/>
                </a:solidFill>
                <a:latin typeface="Arial"/>
                <a:cs typeface="Arial"/>
              </a:rPr>
              <a:t>Contract Awarded</a:t>
            </a:r>
            <a:endParaRPr sz="5400">
              <a:latin typeface="Arial"/>
              <a:cs typeface="Arial"/>
            </a:endParaRPr>
          </a:p>
        </p:txBody>
      </p:sp>
      <p:pic>
        <p:nvPicPr>
          <p:cNvPr id="3" name="object 3">
            <a:extLst>
              <a:ext uri="{FF2B5EF4-FFF2-40B4-BE49-F238E27FC236}">
                <a16:creationId xmlns:a16="http://schemas.microsoft.com/office/drawing/2014/main" id="{C0E62AD6-B90C-B61F-C23E-65304C238DC4}"/>
              </a:ext>
            </a:extLst>
          </p:cNvPr>
          <p:cNvPicPr/>
          <p:nvPr/>
        </p:nvPicPr>
        <p:blipFill>
          <a:blip r:embed="rId2" cstate="print"/>
          <a:stretch>
            <a:fillRect/>
          </a:stretch>
        </p:blipFill>
        <p:spPr>
          <a:xfrm>
            <a:off x="0" y="2485387"/>
            <a:ext cx="18288000" cy="7801609"/>
          </a:xfrm>
          <a:prstGeom prst="rect">
            <a:avLst/>
          </a:prstGeom>
        </p:spPr>
      </p:pic>
      <p:sp>
        <p:nvSpPr>
          <p:cNvPr id="4" name="object 4" descr="$PPTXTitle">
            <a:extLst>
              <a:ext uri="{FF2B5EF4-FFF2-40B4-BE49-F238E27FC236}">
                <a16:creationId xmlns:a16="http://schemas.microsoft.com/office/drawing/2014/main" id="{7BC54421-5573-02FD-E9F3-F3EE6669F3D9}"/>
              </a:ext>
            </a:extLst>
          </p:cNvPr>
          <p:cNvSpPr txBox="1"/>
          <p:nvPr/>
        </p:nvSpPr>
        <p:spPr>
          <a:xfrm>
            <a:off x="3552825" y="74360"/>
            <a:ext cx="14506575" cy="628377"/>
          </a:xfrm>
          <a:prstGeom prst="rect">
            <a:avLst/>
          </a:prstGeom>
        </p:spPr>
        <p:txBody>
          <a:bodyPr vert="horz" wrap="square" lIns="0" tIns="12700" rIns="0" bIns="0" rtlCol="0">
            <a:spAutoFit/>
          </a:bodyPr>
          <a:lstStyle/>
          <a:p>
            <a:pPr marL="12700" algn="l">
              <a:lnSpc>
                <a:spcPct val="100000"/>
              </a:lnSpc>
              <a:spcBef>
                <a:spcPts val="100"/>
              </a:spcBef>
            </a:pPr>
            <a:r>
              <a:rPr lang="en-US" sz="4000" spc="-235">
                <a:solidFill>
                  <a:srgbClr val="F1F0F1"/>
                </a:solidFill>
                <a:latin typeface="Arial Black"/>
                <a:cs typeface="Arial Black"/>
              </a:rPr>
              <a:t>Target Construction Dec. </a:t>
            </a:r>
            <a:r>
              <a:rPr sz="4000" spc="-235">
                <a:solidFill>
                  <a:srgbClr val="F1F0F1"/>
                </a:solidFill>
                <a:latin typeface="Arial Black"/>
                <a:cs typeface="Arial Black"/>
              </a:rPr>
              <a:t>2026</a:t>
            </a:r>
            <a:r>
              <a:rPr lang="en-US" sz="4000" spc="-385">
                <a:solidFill>
                  <a:srgbClr val="F1F0F1"/>
                </a:solidFill>
                <a:latin typeface="Arial Black"/>
                <a:cs typeface="Arial Black"/>
              </a:rPr>
              <a:t> - Target</a:t>
            </a:r>
            <a:r>
              <a:rPr sz="4000" spc="-405">
                <a:solidFill>
                  <a:srgbClr val="F1F0F1"/>
                </a:solidFill>
                <a:latin typeface="Arial Black"/>
                <a:cs typeface="Arial Black"/>
              </a:rPr>
              <a:t> </a:t>
            </a:r>
            <a:r>
              <a:rPr sz="4000" spc="-260">
                <a:solidFill>
                  <a:srgbClr val="F1F0F1"/>
                </a:solidFill>
                <a:latin typeface="Arial Black"/>
                <a:cs typeface="Arial Black"/>
              </a:rPr>
              <a:t>End</a:t>
            </a:r>
            <a:r>
              <a:rPr lang="en-US" sz="4000" spc="-385">
                <a:solidFill>
                  <a:srgbClr val="F1F0F1"/>
                </a:solidFill>
                <a:latin typeface="Arial Black"/>
                <a:cs typeface="Arial Black"/>
              </a:rPr>
              <a:t> Date Dec. </a:t>
            </a:r>
            <a:r>
              <a:rPr lang="en-VI" sz="4000" spc="-330" dirty="0">
                <a:solidFill>
                  <a:srgbClr val="F1F0F1"/>
                </a:solidFill>
                <a:latin typeface="Arial Black"/>
                <a:cs typeface="Arial Black"/>
              </a:rPr>
              <a:t>202</a:t>
            </a:r>
            <a:r>
              <a:rPr lang="en-US" sz="4000" spc="-330" dirty="0">
                <a:solidFill>
                  <a:srgbClr val="F1F0F1"/>
                </a:solidFill>
                <a:latin typeface="Arial Black"/>
                <a:cs typeface="Arial Black"/>
              </a:rPr>
              <a:t>9</a:t>
            </a:r>
            <a:endParaRPr sz="4000">
              <a:latin typeface="Arial Black"/>
              <a:cs typeface="Arial Black"/>
            </a:endParaRPr>
          </a:p>
        </p:txBody>
      </p:sp>
    </p:spTree>
    <p:extLst>
      <p:ext uri="{BB962C8B-B14F-4D97-AF65-F5344CB8AC3E}">
        <p14:creationId xmlns:p14="http://schemas.microsoft.com/office/powerpoint/2010/main" val="206470952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BA6B24-D36D-0E17-2D28-9DD0FA277877}"/>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E3A456F3-A10C-1807-FBC0-9EC312C669C8}"/>
              </a:ext>
            </a:extLst>
          </p:cNvPr>
          <p:cNvPicPr>
            <a:picLocks noChangeAspect="1"/>
          </p:cNvPicPr>
          <p:nvPr/>
        </p:nvPicPr>
        <p:blipFill>
          <a:blip r:embed="rId2" cstate="print">
            <a:extLst>
              <a:ext uri="{28A0092B-C50C-407E-A947-70E740481C1C}">
                <a14:useLocalDpi xmlns:a14="http://schemas.microsoft.com/office/drawing/2010/main" val="0"/>
              </a:ext>
            </a:extLst>
          </a:blip>
          <a:srcRect t="1703" r="15004"/>
          <a:stretch>
            <a:fillRect/>
          </a:stretch>
        </p:blipFill>
        <p:spPr>
          <a:xfrm>
            <a:off x="0" y="2496284"/>
            <a:ext cx="8937880" cy="7790716"/>
          </a:xfrm>
          <a:prstGeom prst="rect">
            <a:avLst/>
          </a:prstGeom>
        </p:spPr>
      </p:pic>
      <p:pic>
        <p:nvPicPr>
          <p:cNvPr id="8" name="Picture 7">
            <a:extLst>
              <a:ext uri="{FF2B5EF4-FFF2-40B4-BE49-F238E27FC236}">
                <a16:creationId xmlns:a16="http://schemas.microsoft.com/office/drawing/2014/main" id="{0A85DEFB-03A7-30D6-490E-E20359E476EB}"/>
              </a:ext>
            </a:extLst>
          </p:cNvPr>
          <p:cNvPicPr>
            <a:picLocks noChangeAspect="1"/>
          </p:cNvPicPr>
          <p:nvPr/>
        </p:nvPicPr>
        <p:blipFill>
          <a:blip r:embed="rId3">
            <a:extLst>
              <a:ext uri="{28A0092B-C50C-407E-A947-70E740481C1C}">
                <a14:useLocalDpi xmlns:a14="http://schemas.microsoft.com/office/drawing/2010/main" val="0"/>
              </a:ext>
            </a:extLst>
          </a:blip>
          <a:srcRect l="29503" t="24266" r="9903" b="1"/>
          <a:stretch>
            <a:fillRect/>
          </a:stretch>
        </p:blipFill>
        <p:spPr>
          <a:xfrm>
            <a:off x="8937880" y="2474226"/>
            <a:ext cx="9350120" cy="7790716"/>
          </a:xfrm>
          <a:prstGeom prst="rect">
            <a:avLst/>
          </a:prstGeom>
        </p:spPr>
      </p:pic>
      <p:sp>
        <p:nvSpPr>
          <p:cNvPr id="9" name="object 3">
            <a:extLst>
              <a:ext uri="{FF2B5EF4-FFF2-40B4-BE49-F238E27FC236}">
                <a16:creationId xmlns:a16="http://schemas.microsoft.com/office/drawing/2014/main" id="{2A571F00-7669-BBCE-3848-91A08A248688}"/>
              </a:ext>
            </a:extLst>
          </p:cNvPr>
          <p:cNvSpPr txBox="1"/>
          <p:nvPr/>
        </p:nvSpPr>
        <p:spPr>
          <a:xfrm>
            <a:off x="1447800" y="874172"/>
            <a:ext cx="16393160" cy="1577996"/>
          </a:xfrm>
          <a:prstGeom prst="rect">
            <a:avLst/>
          </a:prstGeom>
        </p:spPr>
        <p:txBody>
          <a:bodyPr vert="horz" wrap="square" lIns="0" tIns="89535" rIns="0" bIns="0" rtlCol="0">
            <a:spAutoFit/>
          </a:bodyPr>
          <a:lstStyle/>
          <a:p>
            <a:pPr marL="12700" marR="5080" algn="l">
              <a:lnSpc>
                <a:spcPts val="5800"/>
              </a:lnSpc>
              <a:spcBef>
                <a:spcPts val="705"/>
              </a:spcBef>
            </a:pPr>
            <a:r>
              <a:rPr lang="en-US" sz="5400" b="1" spc="-100">
                <a:solidFill>
                  <a:srgbClr val="FDBE0D"/>
                </a:solidFill>
                <a:latin typeface="Arial"/>
                <a:cs typeface="Arial"/>
              </a:rPr>
              <a:t>Completed VI Water and Power Authority Undergrounding Projects</a:t>
            </a:r>
            <a:endParaRPr sz="5400">
              <a:latin typeface="Arial"/>
              <a:cs typeface="Arial"/>
            </a:endParaRPr>
          </a:p>
        </p:txBody>
      </p:sp>
      <p:sp>
        <p:nvSpPr>
          <p:cNvPr id="3" name="object 3">
            <a:extLst>
              <a:ext uri="{FF2B5EF4-FFF2-40B4-BE49-F238E27FC236}">
                <a16:creationId xmlns:a16="http://schemas.microsoft.com/office/drawing/2014/main" id="{F5AA3D6D-6002-B697-F4D1-C7A8D94CDBEC}"/>
              </a:ext>
            </a:extLst>
          </p:cNvPr>
          <p:cNvSpPr txBox="1"/>
          <p:nvPr/>
        </p:nvSpPr>
        <p:spPr>
          <a:xfrm>
            <a:off x="2514600" y="2247900"/>
            <a:ext cx="3733800" cy="741678"/>
          </a:xfrm>
          <a:prstGeom prst="rect">
            <a:avLst/>
          </a:prstGeom>
        </p:spPr>
        <p:txBody>
          <a:bodyPr vert="horz" wrap="square" lIns="0" tIns="89535" rIns="0" bIns="0" rtlCol="0">
            <a:spAutoFit/>
          </a:bodyPr>
          <a:lstStyle/>
          <a:p>
            <a:pPr marL="12700" marR="5080">
              <a:lnSpc>
                <a:spcPts val="5800"/>
              </a:lnSpc>
              <a:spcBef>
                <a:spcPts val="705"/>
              </a:spcBef>
            </a:pPr>
            <a:r>
              <a:rPr lang="en-US" sz="3200" b="1" spc="-100">
                <a:solidFill>
                  <a:srgbClr val="FDBE0D"/>
                </a:solidFill>
                <a:highlight>
                  <a:srgbClr val="000000"/>
                </a:highlight>
                <a:latin typeface="Arial"/>
                <a:cs typeface="Arial"/>
              </a:rPr>
              <a:t>St. Croix: Feeder 9B</a:t>
            </a:r>
            <a:endParaRPr sz="3200">
              <a:highlight>
                <a:srgbClr val="000000"/>
              </a:highlight>
              <a:latin typeface="Arial"/>
              <a:cs typeface="Arial"/>
            </a:endParaRPr>
          </a:p>
        </p:txBody>
      </p:sp>
      <p:sp>
        <p:nvSpPr>
          <p:cNvPr id="10" name="object 3">
            <a:extLst>
              <a:ext uri="{FF2B5EF4-FFF2-40B4-BE49-F238E27FC236}">
                <a16:creationId xmlns:a16="http://schemas.microsoft.com/office/drawing/2014/main" id="{8F70F784-FC1E-AF25-484B-E207CDFA75AD}"/>
              </a:ext>
            </a:extLst>
          </p:cNvPr>
          <p:cNvSpPr txBox="1"/>
          <p:nvPr/>
        </p:nvSpPr>
        <p:spPr>
          <a:xfrm>
            <a:off x="12169519" y="2247900"/>
            <a:ext cx="6019800" cy="741678"/>
          </a:xfrm>
          <a:prstGeom prst="rect">
            <a:avLst/>
          </a:prstGeom>
        </p:spPr>
        <p:txBody>
          <a:bodyPr vert="horz" wrap="square" lIns="0" tIns="89535" rIns="0" bIns="0" rtlCol="0">
            <a:spAutoFit/>
          </a:bodyPr>
          <a:lstStyle/>
          <a:p>
            <a:pPr marL="12700" marR="5080">
              <a:lnSpc>
                <a:spcPts val="5800"/>
              </a:lnSpc>
              <a:spcBef>
                <a:spcPts val="705"/>
              </a:spcBef>
            </a:pPr>
            <a:r>
              <a:rPr lang="en-US" sz="3200" b="1" spc="-100">
                <a:solidFill>
                  <a:srgbClr val="FDBE0D"/>
                </a:solidFill>
                <a:highlight>
                  <a:srgbClr val="000000"/>
                </a:highlight>
                <a:latin typeface="Arial"/>
                <a:cs typeface="Arial"/>
              </a:rPr>
              <a:t>St. Thomas: Feeder 5A</a:t>
            </a:r>
            <a:endParaRPr sz="3200">
              <a:highlight>
                <a:srgbClr val="000000"/>
              </a:highlight>
              <a:latin typeface="Arial"/>
              <a:cs typeface="Arial"/>
            </a:endParaRPr>
          </a:p>
        </p:txBody>
      </p:sp>
    </p:spTree>
    <p:extLst>
      <p:ext uri="{BB962C8B-B14F-4D97-AF65-F5344CB8AC3E}">
        <p14:creationId xmlns:p14="http://schemas.microsoft.com/office/powerpoint/2010/main" val="392604331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6D4610-B284-4AD2-C224-03D504F4D15D}"/>
            </a:ext>
          </a:extLst>
        </p:cNvPr>
        <p:cNvGrpSpPr/>
        <p:nvPr/>
      </p:nvGrpSpPr>
      <p:grpSpPr>
        <a:xfrm>
          <a:off x="0" y="0"/>
          <a:ext cx="0" cy="0"/>
          <a:chOff x="0" y="0"/>
          <a:chExt cx="0" cy="0"/>
        </a:xfrm>
      </p:grpSpPr>
      <p:sp>
        <p:nvSpPr>
          <p:cNvPr id="4" name="object 4" descr="$PPTXTitle">
            <a:extLst>
              <a:ext uri="{FF2B5EF4-FFF2-40B4-BE49-F238E27FC236}">
                <a16:creationId xmlns:a16="http://schemas.microsoft.com/office/drawing/2014/main" id="{0CB9D7A6-FF0D-EEEB-D08C-759D13E3551F}"/>
              </a:ext>
            </a:extLst>
          </p:cNvPr>
          <p:cNvSpPr txBox="1">
            <a:spLocks noGrp="1"/>
          </p:cNvSpPr>
          <p:nvPr>
            <p:ph type="ctrTitle"/>
          </p:nvPr>
        </p:nvSpPr>
        <p:spPr>
          <a:xfrm>
            <a:off x="152400" y="-247079"/>
            <a:ext cx="18417919" cy="1005710"/>
          </a:xfrm>
          <a:prstGeom prst="rect">
            <a:avLst/>
          </a:prstGeom>
        </p:spPr>
        <p:txBody>
          <a:bodyPr vert="horz" wrap="square" lIns="0" tIns="355904" rIns="0" bIns="0" rtlCol="0">
            <a:spAutoFit/>
          </a:bodyPr>
          <a:lstStyle/>
          <a:p>
            <a:pPr marL="8440420">
              <a:lnSpc>
                <a:spcPct val="100000"/>
              </a:lnSpc>
              <a:spcBef>
                <a:spcPts val="100"/>
              </a:spcBef>
            </a:pPr>
            <a:r>
              <a:rPr lang="en-US" sz="4200" b="0" spc="-280">
                <a:solidFill>
                  <a:srgbClr val="F1F0F1"/>
                </a:solidFill>
                <a:latin typeface="Arial Black"/>
                <a:cs typeface="Arial Black"/>
              </a:rPr>
              <a:t>10,124 Poles Installed Territory-wide</a:t>
            </a:r>
            <a:endParaRPr sz="4200">
              <a:latin typeface="Arial Black"/>
              <a:cs typeface="Arial Black"/>
            </a:endParaRPr>
          </a:p>
        </p:txBody>
      </p:sp>
      <p:sp>
        <p:nvSpPr>
          <p:cNvPr id="9" name="object 3">
            <a:extLst>
              <a:ext uri="{FF2B5EF4-FFF2-40B4-BE49-F238E27FC236}">
                <a16:creationId xmlns:a16="http://schemas.microsoft.com/office/drawing/2014/main" id="{000CAB17-F441-6CE7-E559-503B8EF89DE8}"/>
              </a:ext>
            </a:extLst>
          </p:cNvPr>
          <p:cNvSpPr txBox="1"/>
          <p:nvPr/>
        </p:nvSpPr>
        <p:spPr>
          <a:xfrm>
            <a:off x="1524000" y="807734"/>
            <a:ext cx="16393160" cy="1667764"/>
          </a:xfrm>
          <a:prstGeom prst="rect">
            <a:avLst/>
          </a:prstGeom>
        </p:spPr>
        <p:txBody>
          <a:bodyPr vert="horz" wrap="square" lIns="0" tIns="89535" rIns="0" bIns="0" rtlCol="0">
            <a:spAutoFit/>
          </a:bodyPr>
          <a:lstStyle/>
          <a:p>
            <a:pPr marL="12700" marR="5080" algn="l">
              <a:lnSpc>
                <a:spcPts val="5800"/>
              </a:lnSpc>
              <a:spcBef>
                <a:spcPts val="705"/>
              </a:spcBef>
            </a:pPr>
            <a:r>
              <a:rPr lang="en-US" sz="5400" b="1" spc="-100">
                <a:solidFill>
                  <a:srgbClr val="FDBE0D"/>
                </a:solidFill>
                <a:latin typeface="Arial"/>
                <a:cs typeface="Arial"/>
              </a:rPr>
              <a:t>VI Water and Power Authority</a:t>
            </a:r>
          </a:p>
          <a:p>
            <a:pPr marL="12700" marR="5080" algn="l">
              <a:lnSpc>
                <a:spcPts val="5800"/>
              </a:lnSpc>
              <a:spcBef>
                <a:spcPts val="705"/>
              </a:spcBef>
            </a:pPr>
            <a:r>
              <a:rPr lang="en-US" sz="5400" b="1" spc="-100">
                <a:solidFill>
                  <a:srgbClr val="FDBE0D"/>
                </a:solidFill>
                <a:latin typeface="Arial"/>
                <a:cs typeface="Arial"/>
              </a:rPr>
              <a:t>Composite Pole Installation</a:t>
            </a:r>
            <a:endParaRPr sz="5400">
              <a:latin typeface="Arial"/>
              <a:cs typeface="Arial"/>
            </a:endParaRPr>
          </a:p>
        </p:txBody>
      </p:sp>
      <p:pic>
        <p:nvPicPr>
          <p:cNvPr id="5" name="Picture 4">
            <a:extLst>
              <a:ext uri="{FF2B5EF4-FFF2-40B4-BE49-F238E27FC236}">
                <a16:creationId xmlns:a16="http://schemas.microsoft.com/office/drawing/2014/main" id="{E297BA18-E418-E770-502E-630EF006E3F9}"/>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2476500"/>
            <a:ext cx="9144000" cy="7810500"/>
          </a:xfrm>
          <a:prstGeom prst="rect">
            <a:avLst/>
          </a:prstGeom>
        </p:spPr>
      </p:pic>
      <p:pic>
        <p:nvPicPr>
          <p:cNvPr id="11" name="Picture 10">
            <a:extLst>
              <a:ext uri="{FF2B5EF4-FFF2-40B4-BE49-F238E27FC236}">
                <a16:creationId xmlns:a16="http://schemas.microsoft.com/office/drawing/2014/main" id="{7CC3C4BA-A407-58C4-C895-243EF2A85946}"/>
              </a:ext>
            </a:extLst>
          </p:cNvPr>
          <p:cNvPicPr>
            <a:picLocks noChangeAspect="1"/>
          </p:cNvPicPr>
          <p:nvPr/>
        </p:nvPicPr>
        <p:blipFill>
          <a:blip r:embed="rId3" cstate="print">
            <a:extLst>
              <a:ext uri="{28A0092B-C50C-407E-A947-70E740481C1C}">
                <a14:useLocalDpi xmlns:a14="http://schemas.microsoft.com/office/drawing/2010/main" val="0"/>
              </a:ext>
            </a:extLst>
          </a:blip>
          <a:srcRect r="13171"/>
          <a:stretch>
            <a:fillRect/>
          </a:stretch>
        </p:blipFill>
        <p:spPr>
          <a:xfrm>
            <a:off x="9144000" y="2476500"/>
            <a:ext cx="9144000" cy="7810500"/>
          </a:xfrm>
          <a:prstGeom prst="rect">
            <a:avLst/>
          </a:prstGeom>
        </p:spPr>
      </p:pic>
      <p:pic>
        <p:nvPicPr>
          <p:cNvPr id="14" name="Picture 13">
            <a:extLst>
              <a:ext uri="{FF2B5EF4-FFF2-40B4-BE49-F238E27FC236}">
                <a16:creationId xmlns:a16="http://schemas.microsoft.com/office/drawing/2014/main" id="{88F714B9-AAAE-A5E4-6E99-8B9DC398DC1B}"/>
              </a:ext>
            </a:extLst>
          </p:cNvPr>
          <p:cNvPicPr>
            <a:picLocks noChangeAspect="1"/>
          </p:cNvPicPr>
          <p:nvPr/>
        </p:nvPicPr>
        <p:blipFill>
          <a:blip r:embed="rId4" cstate="print">
            <a:extLst>
              <a:ext uri="{28A0092B-C50C-407E-A947-70E740481C1C}">
                <a14:useLocalDpi xmlns:a14="http://schemas.microsoft.com/office/drawing/2010/main" val="0"/>
              </a:ext>
            </a:extLst>
          </a:blip>
          <a:srcRect l="11813"/>
          <a:stretch>
            <a:fillRect/>
          </a:stretch>
        </p:blipFill>
        <p:spPr>
          <a:xfrm>
            <a:off x="0" y="2474495"/>
            <a:ext cx="9144000" cy="7810500"/>
          </a:xfrm>
          <a:prstGeom prst="rect">
            <a:avLst/>
          </a:prstGeom>
        </p:spPr>
      </p:pic>
    </p:spTree>
    <p:extLst>
      <p:ext uri="{BB962C8B-B14F-4D97-AF65-F5344CB8AC3E}">
        <p14:creationId xmlns:p14="http://schemas.microsoft.com/office/powerpoint/2010/main" val="299291592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0" y="2477512"/>
            <a:ext cx="18287999" cy="7809483"/>
          </a:xfrm>
          <a:prstGeom prst="rect">
            <a:avLst/>
          </a:prstGeom>
        </p:spPr>
      </p:pic>
      <p:sp>
        <p:nvSpPr>
          <p:cNvPr id="3" name="object 3" descr="$PPTXTitle"/>
          <p:cNvSpPr txBox="1"/>
          <p:nvPr/>
        </p:nvSpPr>
        <p:spPr>
          <a:xfrm>
            <a:off x="1524000" y="753923"/>
            <a:ext cx="15595600" cy="2525691"/>
          </a:xfrm>
          <a:prstGeom prst="rect">
            <a:avLst/>
          </a:prstGeom>
        </p:spPr>
        <p:txBody>
          <a:bodyPr vert="horz" wrap="square" lIns="0" tIns="100965" rIns="0" bIns="0" rtlCol="0">
            <a:spAutoFit/>
          </a:bodyPr>
          <a:lstStyle/>
          <a:p>
            <a:pPr marL="12700" marR="5080" algn="l">
              <a:lnSpc>
                <a:spcPts val="6300"/>
              </a:lnSpc>
              <a:spcBef>
                <a:spcPts val="795"/>
              </a:spcBef>
            </a:pPr>
            <a:r>
              <a:rPr sz="5400" b="1">
                <a:solidFill>
                  <a:srgbClr val="FDBE0D"/>
                </a:solidFill>
                <a:latin typeface="Arial"/>
                <a:cs typeface="Arial"/>
              </a:rPr>
              <a:t>St.</a:t>
            </a:r>
            <a:r>
              <a:rPr sz="5400" b="1" spc="-235">
                <a:solidFill>
                  <a:srgbClr val="FDBE0D"/>
                </a:solidFill>
                <a:latin typeface="Arial"/>
                <a:cs typeface="Arial"/>
              </a:rPr>
              <a:t> </a:t>
            </a:r>
            <a:r>
              <a:rPr sz="5400" b="1" spc="-140">
                <a:solidFill>
                  <a:srgbClr val="FDBE0D"/>
                </a:solidFill>
                <a:latin typeface="Arial"/>
                <a:cs typeface="Arial"/>
              </a:rPr>
              <a:t>Croix</a:t>
            </a:r>
            <a:r>
              <a:rPr sz="5400" b="1" spc="-235">
                <a:solidFill>
                  <a:srgbClr val="FDBE0D"/>
                </a:solidFill>
                <a:latin typeface="Arial"/>
                <a:cs typeface="Arial"/>
              </a:rPr>
              <a:t> </a:t>
            </a:r>
            <a:r>
              <a:rPr sz="5400" b="1" spc="70">
                <a:solidFill>
                  <a:srgbClr val="FDBE0D"/>
                </a:solidFill>
                <a:latin typeface="Arial"/>
                <a:cs typeface="Arial"/>
              </a:rPr>
              <a:t>North-</a:t>
            </a:r>
            <a:r>
              <a:rPr sz="5400" b="1" spc="-30">
                <a:solidFill>
                  <a:srgbClr val="FDBE0D"/>
                </a:solidFill>
                <a:latin typeface="Arial"/>
                <a:cs typeface="Arial"/>
              </a:rPr>
              <a:t>Central Horizontal</a:t>
            </a:r>
            <a:r>
              <a:rPr sz="5400" b="1" spc="-310">
                <a:solidFill>
                  <a:srgbClr val="FDBE0D"/>
                </a:solidFill>
                <a:latin typeface="Arial"/>
                <a:cs typeface="Arial"/>
              </a:rPr>
              <a:t> </a:t>
            </a:r>
            <a:r>
              <a:rPr sz="5400" b="1" spc="-10">
                <a:solidFill>
                  <a:srgbClr val="FDBE0D"/>
                </a:solidFill>
                <a:latin typeface="Arial"/>
                <a:cs typeface="Arial"/>
              </a:rPr>
              <a:t>Bundle</a:t>
            </a:r>
            <a:r>
              <a:rPr lang="en-US" sz="5400" b="1" spc="-90">
                <a:solidFill>
                  <a:srgbClr val="FDBE0D"/>
                </a:solidFill>
                <a:latin typeface="Arial"/>
                <a:cs typeface="Arial"/>
              </a:rPr>
              <a:t> Contract</a:t>
            </a:r>
            <a:r>
              <a:rPr lang="en-US" sz="5400" b="1" spc="-240">
                <a:solidFill>
                  <a:srgbClr val="FDBE0D"/>
                </a:solidFill>
                <a:latin typeface="Arial"/>
                <a:cs typeface="Arial"/>
              </a:rPr>
              <a:t> </a:t>
            </a:r>
            <a:r>
              <a:rPr lang="en-US" sz="5400" b="1" spc="-95">
                <a:solidFill>
                  <a:srgbClr val="FDBE0D"/>
                </a:solidFill>
                <a:latin typeface="Arial"/>
                <a:cs typeface="Arial"/>
              </a:rPr>
              <a:t>Executed</a:t>
            </a:r>
            <a:br>
              <a:rPr lang="en-US" sz="5750" b="1" spc="-10">
                <a:solidFill>
                  <a:srgbClr val="FDBE0D"/>
                </a:solidFill>
                <a:latin typeface="Arial"/>
                <a:cs typeface="Arial"/>
              </a:rPr>
            </a:br>
            <a:endParaRPr lang="en-VI" sz="5750">
              <a:latin typeface="Arial"/>
              <a:cs typeface="Arial"/>
            </a:endParaRPr>
          </a:p>
        </p:txBody>
      </p:sp>
      <p:sp>
        <p:nvSpPr>
          <p:cNvPr id="4" name="object 4"/>
          <p:cNvSpPr txBox="1"/>
          <p:nvPr/>
        </p:nvSpPr>
        <p:spPr>
          <a:xfrm>
            <a:off x="2540000" y="87808"/>
            <a:ext cx="15595600" cy="659155"/>
          </a:xfrm>
          <a:prstGeom prst="rect">
            <a:avLst/>
          </a:prstGeom>
        </p:spPr>
        <p:txBody>
          <a:bodyPr vert="horz" wrap="square" lIns="0" tIns="12700" rIns="0" bIns="0" rtlCol="0">
            <a:spAutoFit/>
          </a:bodyPr>
          <a:lstStyle/>
          <a:p>
            <a:pPr marL="12700">
              <a:lnSpc>
                <a:spcPct val="100000"/>
              </a:lnSpc>
              <a:spcBef>
                <a:spcPts val="100"/>
              </a:spcBef>
            </a:pPr>
            <a:r>
              <a:rPr lang="en-US" sz="4200" spc="-235" dirty="0">
                <a:solidFill>
                  <a:srgbClr val="F1F0F1"/>
                </a:solidFill>
                <a:latin typeface="Arial Black"/>
                <a:cs typeface="Arial Black"/>
              </a:rPr>
              <a:t>In Design – </a:t>
            </a:r>
            <a:r>
              <a:rPr sz="4200" spc="-235" dirty="0">
                <a:solidFill>
                  <a:srgbClr val="F1F0F1"/>
                </a:solidFill>
                <a:latin typeface="Arial Black"/>
                <a:cs typeface="Arial Black"/>
              </a:rPr>
              <a:t>Construction</a:t>
            </a:r>
            <a:r>
              <a:rPr lang="en-US" sz="4200" spc="-235" dirty="0">
                <a:solidFill>
                  <a:srgbClr val="F1F0F1"/>
                </a:solidFill>
                <a:latin typeface="Arial Black"/>
                <a:cs typeface="Arial Black"/>
              </a:rPr>
              <a:t> Dec. </a:t>
            </a:r>
            <a:r>
              <a:rPr sz="4200" spc="-235" dirty="0">
                <a:solidFill>
                  <a:srgbClr val="F1F0F1"/>
                </a:solidFill>
                <a:latin typeface="Arial Black"/>
                <a:cs typeface="Arial Black"/>
              </a:rPr>
              <a:t>2026</a:t>
            </a:r>
            <a:r>
              <a:rPr sz="4200" spc="-405" dirty="0">
                <a:solidFill>
                  <a:srgbClr val="F1F0F1"/>
                </a:solidFill>
                <a:latin typeface="Arial Black"/>
                <a:cs typeface="Arial Black"/>
              </a:rPr>
              <a:t> </a:t>
            </a:r>
            <a:r>
              <a:rPr lang="en-US" sz="4200" spc="-229" dirty="0">
                <a:solidFill>
                  <a:srgbClr val="F1F0F1"/>
                </a:solidFill>
                <a:latin typeface="Arial Black"/>
                <a:cs typeface="Arial Black"/>
              </a:rPr>
              <a:t>- Target</a:t>
            </a:r>
            <a:r>
              <a:rPr sz="4200" spc="-390" dirty="0">
                <a:solidFill>
                  <a:srgbClr val="F1F0F1"/>
                </a:solidFill>
                <a:latin typeface="Arial Black"/>
                <a:cs typeface="Arial Black"/>
              </a:rPr>
              <a:t> </a:t>
            </a:r>
            <a:r>
              <a:rPr sz="4200" spc="-260" dirty="0">
                <a:solidFill>
                  <a:srgbClr val="F1F0F1"/>
                </a:solidFill>
                <a:latin typeface="Arial Black"/>
                <a:cs typeface="Arial Black"/>
              </a:rPr>
              <a:t>End</a:t>
            </a:r>
            <a:r>
              <a:rPr lang="en-US" sz="4200" spc="-409" dirty="0">
                <a:solidFill>
                  <a:srgbClr val="F1F0F1"/>
                </a:solidFill>
                <a:latin typeface="Arial Black"/>
                <a:cs typeface="Arial Black"/>
              </a:rPr>
              <a:t> Dec. </a:t>
            </a:r>
            <a:r>
              <a:rPr sz="4200" spc="-305" dirty="0">
                <a:solidFill>
                  <a:srgbClr val="F1F0F1"/>
                </a:solidFill>
                <a:latin typeface="Arial Black"/>
                <a:cs typeface="Arial Black"/>
              </a:rPr>
              <a:t>2032</a:t>
            </a:r>
            <a:endParaRPr sz="4200" dirty="0">
              <a:latin typeface="Arial Black"/>
              <a:cs typeface="Arial Black"/>
            </a:endParaRPr>
          </a:p>
        </p:txBody>
      </p:sp>
      <p:sp>
        <p:nvSpPr>
          <p:cNvPr id="5" name="object 5"/>
          <p:cNvSpPr txBox="1"/>
          <p:nvPr/>
        </p:nvSpPr>
        <p:spPr>
          <a:xfrm>
            <a:off x="11814429" y="8158733"/>
            <a:ext cx="4571365" cy="1489075"/>
          </a:xfrm>
          <a:prstGeom prst="rect">
            <a:avLst/>
          </a:prstGeom>
        </p:spPr>
        <p:txBody>
          <a:bodyPr vert="horz" wrap="square" lIns="0" tIns="12700" rIns="0" bIns="0" rtlCol="0">
            <a:spAutoFit/>
          </a:bodyPr>
          <a:lstStyle/>
          <a:p>
            <a:pPr marL="12700" marR="5080">
              <a:lnSpc>
                <a:spcPct val="100000"/>
              </a:lnSpc>
              <a:spcBef>
                <a:spcPts val="100"/>
              </a:spcBef>
            </a:pPr>
            <a:r>
              <a:rPr sz="4800" b="1" spc="-110">
                <a:solidFill>
                  <a:srgbClr val="001F5F"/>
                </a:solidFill>
                <a:latin typeface="Arial"/>
                <a:cs typeface="Arial"/>
              </a:rPr>
              <a:t>Total</a:t>
            </a:r>
            <a:r>
              <a:rPr sz="4800" b="1" spc="-195">
                <a:solidFill>
                  <a:srgbClr val="001F5F"/>
                </a:solidFill>
                <a:latin typeface="Arial"/>
                <a:cs typeface="Arial"/>
              </a:rPr>
              <a:t> </a:t>
            </a:r>
            <a:r>
              <a:rPr sz="4800" b="1" spc="-90">
                <a:solidFill>
                  <a:srgbClr val="001F5F"/>
                </a:solidFill>
                <a:latin typeface="Arial"/>
                <a:cs typeface="Arial"/>
              </a:rPr>
              <a:t>of</a:t>
            </a:r>
            <a:r>
              <a:rPr sz="4800" b="1" spc="-175">
                <a:solidFill>
                  <a:srgbClr val="001F5F"/>
                </a:solidFill>
                <a:latin typeface="Arial"/>
                <a:cs typeface="Arial"/>
              </a:rPr>
              <a:t> </a:t>
            </a:r>
            <a:r>
              <a:rPr sz="4800" b="1" spc="190">
                <a:solidFill>
                  <a:srgbClr val="001F5F"/>
                </a:solidFill>
                <a:latin typeface="Arial"/>
                <a:cs typeface="Arial"/>
              </a:rPr>
              <a:t>28</a:t>
            </a:r>
            <a:r>
              <a:rPr sz="4800" b="1" spc="-180">
                <a:solidFill>
                  <a:srgbClr val="001F5F"/>
                </a:solidFill>
                <a:latin typeface="Arial"/>
                <a:cs typeface="Arial"/>
              </a:rPr>
              <a:t> </a:t>
            </a:r>
            <a:r>
              <a:rPr sz="4800" b="1" spc="-210">
                <a:solidFill>
                  <a:srgbClr val="001F5F"/>
                </a:solidFill>
                <a:latin typeface="Arial"/>
                <a:cs typeface="Arial"/>
              </a:rPr>
              <a:t>miles </a:t>
            </a:r>
            <a:r>
              <a:rPr sz="4800" b="1" spc="185">
                <a:solidFill>
                  <a:srgbClr val="001F5F"/>
                </a:solidFill>
                <a:latin typeface="Arial"/>
                <a:cs typeface="Arial"/>
              </a:rPr>
              <a:t>34%</a:t>
            </a:r>
            <a:r>
              <a:rPr sz="4800" b="1" spc="-180">
                <a:solidFill>
                  <a:srgbClr val="001F5F"/>
                </a:solidFill>
                <a:latin typeface="Arial"/>
                <a:cs typeface="Arial"/>
              </a:rPr>
              <a:t> </a:t>
            </a:r>
            <a:r>
              <a:rPr sz="4800" b="1" spc="-90">
                <a:solidFill>
                  <a:srgbClr val="001F5F"/>
                </a:solidFill>
                <a:latin typeface="Arial"/>
                <a:cs typeface="Arial"/>
              </a:rPr>
              <a:t>of</a:t>
            </a:r>
            <a:r>
              <a:rPr sz="4800" b="1" spc="-175">
                <a:solidFill>
                  <a:srgbClr val="001F5F"/>
                </a:solidFill>
                <a:latin typeface="Arial"/>
                <a:cs typeface="Arial"/>
              </a:rPr>
              <a:t> </a:t>
            </a:r>
            <a:r>
              <a:rPr sz="4800" b="1" spc="-114">
                <a:solidFill>
                  <a:srgbClr val="001F5F"/>
                </a:solidFill>
                <a:latin typeface="Arial"/>
                <a:cs typeface="Arial"/>
              </a:rPr>
              <a:t>St.</a:t>
            </a:r>
            <a:r>
              <a:rPr sz="4800" b="1" spc="-190">
                <a:solidFill>
                  <a:srgbClr val="001F5F"/>
                </a:solidFill>
                <a:latin typeface="Arial"/>
                <a:cs typeface="Arial"/>
              </a:rPr>
              <a:t> </a:t>
            </a:r>
            <a:r>
              <a:rPr sz="4800" b="1" spc="-70">
                <a:solidFill>
                  <a:srgbClr val="001F5F"/>
                </a:solidFill>
                <a:latin typeface="Arial"/>
                <a:cs typeface="Arial"/>
              </a:rPr>
              <a:t>Croix</a:t>
            </a:r>
            <a:endParaRPr sz="4800">
              <a:latin typeface="Arial"/>
              <a:cs typeface="Arial"/>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1" y="2477512"/>
            <a:ext cx="18288000" cy="7809483"/>
          </a:xfrm>
          <a:prstGeom prst="rect">
            <a:avLst/>
          </a:prstGeom>
        </p:spPr>
      </p:pic>
      <p:sp>
        <p:nvSpPr>
          <p:cNvPr id="3" name="object 3" descr="$PPTXTitle"/>
          <p:cNvSpPr txBox="1"/>
          <p:nvPr/>
        </p:nvSpPr>
        <p:spPr>
          <a:xfrm>
            <a:off x="1486027" y="866343"/>
            <a:ext cx="13423265" cy="1577996"/>
          </a:xfrm>
          <a:prstGeom prst="rect">
            <a:avLst/>
          </a:prstGeom>
        </p:spPr>
        <p:txBody>
          <a:bodyPr vert="horz" wrap="square" lIns="0" tIns="89535" rIns="0" bIns="0" rtlCol="0">
            <a:spAutoFit/>
          </a:bodyPr>
          <a:lstStyle/>
          <a:p>
            <a:pPr marL="12700" marR="5080" algn="l">
              <a:lnSpc>
                <a:spcPts val="5800"/>
              </a:lnSpc>
              <a:spcBef>
                <a:spcPts val="705"/>
              </a:spcBef>
            </a:pPr>
            <a:r>
              <a:rPr sz="5400" b="1">
                <a:solidFill>
                  <a:srgbClr val="FDBE0D"/>
                </a:solidFill>
                <a:latin typeface="Arial"/>
                <a:cs typeface="Arial"/>
              </a:rPr>
              <a:t>St.</a:t>
            </a:r>
            <a:r>
              <a:rPr sz="5400" b="1" spc="-210">
                <a:solidFill>
                  <a:srgbClr val="FDBE0D"/>
                </a:solidFill>
                <a:latin typeface="Arial"/>
                <a:cs typeface="Arial"/>
              </a:rPr>
              <a:t> </a:t>
            </a:r>
            <a:r>
              <a:rPr sz="5400" b="1" spc="-135">
                <a:solidFill>
                  <a:srgbClr val="FDBE0D"/>
                </a:solidFill>
                <a:latin typeface="Arial"/>
                <a:cs typeface="Arial"/>
              </a:rPr>
              <a:t>Thomas</a:t>
            </a:r>
            <a:r>
              <a:rPr sz="5400" b="1" spc="-210">
                <a:solidFill>
                  <a:srgbClr val="FDBE0D"/>
                </a:solidFill>
                <a:latin typeface="Arial"/>
                <a:cs typeface="Arial"/>
              </a:rPr>
              <a:t> </a:t>
            </a:r>
            <a:r>
              <a:rPr sz="5400" b="1" spc="-105">
                <a:solidFill>
                  <a:srgbClr val="FDBE0D"/>
                </a:solidFill>
                <a:latin typeface="Arial"/>
                <a:cs typeface="Arial"/>
              </a:rPr>
              <a:t>East </a:t>
            </a:r>
            <a:r>
              <a:rPr sz="5400" b="1" spc="-25">
                <a:solidFill>
                  <a:srgbClr val="FDBE0D"/>
                </a:solidFill>
                <a:latin typeface="Arial"/>
                <a:cs typeface="Arial"/>
              </a:rPr>
              <a:t>Horizontal</a:t>
            </a:r>
            <a:r>
              <a:rPr sz="5400" b="1" spc="-300">
                <a:solidFill>
                  <a:srgbClr val="FDBE0D"/>
                </a:solidFill>
                <a:latin typeface="Arial"/>
                <a:cs typeface="Arial"/>
              </a:rPr>
              <a:t> </a:t>
            </a:r>
            <a:r>
              <a:rPr sz="5400" b="1" spc="-10">
                <a:solidFill>
                  <a:srgbClr val="FDBE0D"/>
                </a:solidFill>
                <a:latin typeface="Arial"/>
                <a:cs typeface="Arial"/>
              </a:rPr>
              <a:t>Bundle</a:t>
            </a:r>
            <a:r>
              <a:rPr lang="en-US" sz="5400" b="1" spc="-50">
                <a:solidFill>
                  <a:srgbClr val="FDBE0D"/>
                </a:solidFill>
                <a:latin typeface="Arial"/>
                <a:cs typeface="Arial"/>
              </a:rPr>
              <a:t> Contract Executed</a:t>
            </a:r>
            <a:endParaRPr lang="en-VI" sz="5400">
              <a:latin typeface="Arial"/>
              <a:cs typeface="Arial"/>
            </a:endParaRPr>
          </a:p>
        </p:txBody>
      </p:sp>
      <p:sp>
        <p:nvSpPr>
          <p:cNvPr id="4" name="object 4"/>
          <p:cNvSpPr txBox="1"/>
          <p:nvPr/>
        </p:nvSpPr>
        <p:spPr>
          <a:xfrm>
            <a:off x="7667626" y="191714"/>
            <a:ext cx="10620374" cy="628377"/>
          </a:xfrm>
          <a:prstGeom prst="rect">
            <a:avLst/>
          </a:prstGeom>
        </p:spPr>
        <p:txBody>
          <a:bodyPr vert="horz" wrap="square" lIns="0" tIns="12700" rIns="0" bIns="0" rtlCol="0">
            <a:spAutoFit/>
          </a:bodyPr>
          <a:lstStyle/>
          <a:p>
            <a:pPr marL="12700">
              <a:lnSpc>
                <a:spcPct val="100000"/>
              </a:lnSpc>
              <a:spcBef>
                <a:spcPts val="100"/>
              </a:spcBef>
            </a:pPr>
            <a:r>
              <a:rPr lang="en-US" sz="4000" spc="-250">
                <a:solidFill>
                  <a:srgbClr val="F1F0F1"/>
                </a:solidFill>
                <a:latin typeface="Arial Black"/>
                <a:cs typeface="Arial Black"/>
              </a:rPr>
              <a:t>In Design – Target Construction Q1 2027</a:t>
            </a:r>
            <a:endParaRPr lang="en-US" sz="4000">
              <a:latin typeface="Arial Black"/>
              <a:cs typeface="Arial Black"/>
            </a:endParaRPr>
          </a:p>
        </p:txBody>
      </p:sp>
      <p:sp>
        <p:nvSpPr>
          <p:cNvPr id="5" name="object 5"/>
          <p:cNvSpPr txBox="1"/>
          <p:nvPr/>
        </p:nvSpPr>
        <p:spPr>
          <a:xfrm>
            <a:off x="11967209" y="6475933"/>
            <a:ext cx="5248910" cy="1489075"/>
          </a:xfrm>
          <a:prstGeom prst="rect">
            <a:avLst/>
          </a:prstGeom>
        </p:spPr>
        <p:txBody>
          <a:bodyPr vert="horz" wrap="square" lIns="0" tIns="12700" rIns="0" bIns="0" rtlCol="0">
            <a:spAutoFit/>
          </a:bodyPr>
          <a:lstStyle/>
          <a:p>
            <a:pPr marL="12700" marR="5080">
              <a:lnSpc>
                <a:spcPct val="100000"/>
              </a:lnSpc>
              <a:spcBef>
                <a:spcPts val="100"/>
              </a:spcBef>
            </a:pPr>
            <a:r>
              <a:rPr sz="4800" b="1" spc="-120">
                <a:solidFill>
                  <a:srgbClr val="FFFFFF"/>
                </a:solidFill>
                <a:latin typeface="Arial"/>
                <a:cs typeface="Arial"/>
              </a:rPr>
              <a:t>Total</a:t>
            </a:r>
            <a:r>
              <a:rPr sz="4800" b="1" spc="-204">
                <a:solidFill>
                  <a:srgbClr val="FFFFFF"/>
                </a:solidFill>
                <a:latin typeface="Arial"/>
                <a:cs typeface="Arial"/>
              </a:rPr>
              <a:t> </a:t>
            </a:r>
            <a:r>
              <a:rPr sz="4800" b="1" spc="-75">
                <a:solidFill>
                  <a:srgbClr val="FFFFFF"/>
                </a:solidFill>
                <a:latin typeface="Arial"/>
                <a:cs typeface="Arial"/>
              </a:rPr>
              <a:t>of</a:t>
            </a:r>
            <a:r>
              <a:rPr sz="4800" b="1" spc="-165">
                <a:solidFill>
                  <a:srgbClr val="FFFFFF"/>
                </a:solidFill>
                <a:latin typeface="Arial"/>
                <a:cs typeface="Arial"/>
              </a:rPr>
              <a:t> </a:t>
            </a:r>
            <a:r>
              <a:rPr sz="4800" b="1" spc="185">
                <a:solidFill>
                  <a:srgbClr val="FFFFFF"/>
                </a:solidFill>
                <a:latin typeface="Arial"/>
                <a:cs typeface="Arial"/>
              </a:rPr>
              <a:t>17</a:t>
            </a:r>
            <a:r>
              <a:rPr sz="4800" b="1" spc="-180">
                <a:solidFill>
                  <a:srgbClr val="FFFFFF"/>
                </a:solidFill>
                <a:latin typeface="Arial"/>
                <a:cs typeface="Arial"/>
              </a:rPr>
              <a:t> </a:t>
            </a:r>
            <a:r>
              <a:rPr sz="4800" b="1" spc="-10">
                <a:solidFill>
                  <a:srgbClr val="FFFFFF"/>
                </a:solidFill>
                <a:latin typeface="Arial"/>
                <a:cs typeface="Arial"/>
              </a:rPr>
              <a:t>miles </a:t>
            </a:r>
            <a:r>
              <a:rPr sz="4800" b="1" spc="185">
                <a:solidFill>
                  <a:srgbClr val="FFFFFF"/>
                </a:solidFill>
                <a:latin typeface="Arial"/>
                <a:cs typeface="Arial"/>
              </a:rPr>
              <a:t>55%</a:t>
            </a:r>
            <a:r>
              <a:rPr sz="4800" b="1" spc="-180">
                <a:solidFill>
                  <a:srgbClr val="FFFFFF"/>
                </a:solidFill>
                <a:latin typeface="Arial"/>
                <a:cs typeface="Arial"/>
              </a:rPr>
              <a:t> </a:t>
            </a:r>
            <a:r>
              <a:rPr sz="4800" b="1" spc="-75">
                <a:solidFill>
                  <a:srgbClr val="FFFFFF"/>
                </a:solidFill>
                <a:latin typeface="Arial"/>
                <a:cs typeface="Arial"/>
              </a:rPr>
              <a:t>of</a:t>
            </a:r>
            <a:r>
              <a:rPr sz="4800" b="1" spc="-170">
                <a:solidFill>
                  <a:srgbClr val="FFFFFF"/>
                </a:solidFill>
                <a:latin typeface="Arial"/>
                <a:cs typeface="Arial"/>
              </a:rPr>
              <a:t> </a:t>
            </a:r>
            <a:r>
              <a:rPr sz="4800" b="1" spc="-130">
                <a:solidFill>
                  <a:srgbClr val="FFFFFF"/>
                </a:solidFill>
                <a:latin typeface="Arial"/>
                <a:cs typeface="Arial"/>
              </a:rPr>
              <a:t>St.</a:t>
            </a:r>
            <a:r>
              <a:rPr sz="4800" b="1" spc="-200">
                <a:solidFill>
                  <a:srgbClr val="FFFFFF"/>
                </a:solidFill>
                <a:latin typeface="Arial"/>
                <a:cs typeface="Arial"/>
              </a:rPr>
              <a:t> </a:t>
            </a:r>
            <a:r>
              <a:rPr sz="4800" b="1" spc="-190">
                <a:solidFill>
                  <a:srgbClr val="FFFFFF"/>
                </a:solidFill>
                <a:latin typeface="Arial"/>
                <a:cs typeface="Arial"/>
              </a:rPr>
              <a:t>Thomas</a:t>
            </a:r>
            <a:endParaRPr sz="4800">
              <a:latin typeface="Arial"/>
              <a:cs typeface="Arial"/>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2" name="object 2"/>
          <p:cNvGrpSpPr/>
          <p:nvPr/>
        </p:nvGrpSpPr>
        <p:grpSpPr>
          <a:xfrm>
            <a:off x="0" y="38"/>
            <a:ext cx="18288000" cy="10287000"/>
            <a:chOff x="0" y="38"/>
            <a:chExt cx="18288000" cy="10287000"/>
          </a:xfrm>
        </p:grpSpPr>
        <p:sp>
          <p:nvSpPr>
            <p:cNvPr id="3" name="object 3"/>
            <p:cNvSpPr/>
            <p:nvPr/>
          </p:nvSpPr>
          <p:spPr>
            <a:xfrm>
              <a:off x="0" y="813434"/>
              <a:ext cx="18288000" cy="1664335"/>
            </a:xfrm>
            <a:custGeom>
              <a:avLst/>
              <a:gdLst/>
              <a:ahLst/>
              <a:cxnLst/>
              <a:rect l="l" t="t" r="r" b="b"/>
              <a:pathLst>
                <a:path w="18288000" h="1664335">
                  <a:moveTo>
                    <a:pt x="0" y="1664081"/>
                  </a:moveTo>
                  <a:lnTo>
                    <a:pt x="18288000" y="1664081"/>
                  </a:lnTo>
                  <a:lnTo>
                    <a:pt x="18288000" y="0"/>
                  </a:lnTo>
                  <a:lnTo>
                    <a:pt x="0" y="0"/>
                  </a:lnTo>
                  <a:lnTo>
                    <a:pt x="0" y="1664081"/>
                  </a:lnTo>
                  <a:close/>
                </a:path>
              </a:pathLst>
            </a:custGeom>
            <a:solidFill>
              <a:srgbClr val="1F3964"/>
            </a:solidFill>
          </p:spPr>
          <p:txBody>
            <a:bodyPr wrap="square" lIns="0" tIns="0" rIns="0" bIns="0" rtlCol="0"/>
            <a:lstStyle/>
            <a:p>
              <a:endParaRPr/>
            </a:p>
          </p:txBody>
        </p:sp>
        <p:sp>
          <p:nvSpPr>
            <p:cNvPr id="4" name="object 4"/>
            <p:cNvSpPr/>
            <p:nvPr/>
          </p:nvSpPr>
          <p:spPr>
            <a:xfrm>
              <a:off x="0" y="38"/>
              <a:ext cx="18288000" cy="813435"/>
            </a:xfrm>
            <a:custGeom>
              <a:avLst/>
              <a:gdLst/>
              <a:ahLst/>
              <a:cxnLst/>
              <a:rect l="l" t="t" r="r" b="b"/>
              <a:pathLst>
                <a:path w="18288000" h="813435">
                  <a:moveTo>
                    <a:pt x="18288000" y="0"/>
                  </a:moveTo>
                  <a:lnTo>
                    <a:pt x="0" y="0"/>
                  </a:lnTo>
                  <a:lnTo>
                    <a:pt x="0" y="813396"/>
                  </a:lnTo>
                  <a:lnTo>
                    <a:pt x="18288000" y="813396"/>
                  </a:lnTo>
                  <a:lnTo>
                    <a:pt x="18288000" y="0"/>
                  </a:lnTo>
                  <a:close/>
                </a:path>
              </a:pathLst>
            </a:custGeom>
            <a:solidFill>
              <a:srgbClr val="FDBE0E"/>
            </a:solidFill>
          </p:spPr>
          <p:txBody>
            <a:bodyPr wrap="square" lIns="0" tIns="0" rIns="0" bIns="0" rtlCol="0"/>
            <a:lstStyle/>
            <a:p>
              <a:endParaRPr/>
            </a:p>
          </p:txBody>
        </p:sp>
        <p:pic>
          <p:nvPicPr>
            <p:cNvPr id="5" name="object 5"/>
            <p:cNvPicPr/>
            <p:nvPr/>
          </p:nvPicPr>
          <p:blipFill>
            <a:blip r:embed="rId2" cstate="print"/>
            <a:stretch>
              <a:fillRect/>
            </a:stretch>
          </p:blipFill>
          <p:spPr>
            <a:xfrm>
              <a:off x="0" y="64134"/>
              <a:ext cx="1498473" cy="1498473"/>
            </a:xfrm>
            <a:prstGeom prst="rect">
              <a:avLst/>
            </a:prstGeom>
          </p:spPr>
        </p:pic>
        <p:pic>
          <p:nvPicPr>
            <p:cNvPr id="6" name="object 6"/>
            <p:cNvPicPr/>
            <p:nvPr/>
          </p:nvPicPr>
          <p:blipFill>
            <a:blip r:embed="rId3" cstate="print"/>
            <a:stretch>
              <a:fillRect/>
            </a:stretch>
          </p:blipFill>
          <p:spPr>
            <a:xfrm>
              <a:off x="130968" y="2477515"/>
              <a:ext cx="17942718" cy="7809483"/>
            </a:xfrm>
            <a:prstGeom prst="rect">
              <a:avLst/>
            </a:prstGeom>
          </p:spPr>
        </p:pic>
        <p:sp>
          <p:nvSpPr>
            <p:cNvPr id="7" name="object 7"/>
            <p:cNvSpPr/>
            <p:nvPr/>
          </p:nvSpPr>
          <p:spPr>
            <a:xfrm>
              <a:off x="749223" y="6701281"/>
              <a:ext cx="3594735" cy="3505835"/>
            </a:xfrm>
            <a:custGeom>
              <a:avLst/>
              <a:gdLst/>
              <a:ahLst/>
              <a:cxnLst/>
              <a:rect l="l" t="t" r="r" b="b"/>
              <a:pathLst>
                <a:path w="3594735" h="3505834">
                  <a:moveTo>
                    <a:pt x="1797126" y="0"/>
                  </a:moveTo>
                  <a:lnTo>
                    <a:pt x="1748468" y="630"/>
                  </a:lnTo>
                  <a:lnTo>
                    <a:pt x="1700130" y="2509"/>
                  </a:lnTo>
                  <a:lnTo>
                    <a:pt x="1652127" y="5622"/>
                  </a:lnTo>
                  <a:lnTo>
                    <a:pt x="1604476" y="9953"/>
                  </a:lnTo>
                  <a:lnTo>
                    <a:pt x="1557194" y="15485"/>
                  </a:lnTo>
                  <a:lnTo>
                    <a:pt x="1510295" y="22203"/>
                  </a:lnTo>
                  <a:lnTo>
                    <a:pt x="1463798" y="30092"/>
                  </a:lnTo>
                  <a:lnTo>
                    <a:pt x="1417718" y="39134"/>
                  </a:lnTo>
                  <a:lnTo>
                    <a:pt x="1372071" y="49314"/>
                  </a:lnTo>
                  <a:lnTo>
                    <a:pt x="1326873" y="60617"/>
                  </a:lnTo>
                  <a:lnTo>
                    <a:pt x="1282142" y="73026"/>
                  </a:lnTo>
                  <a:lnTo>
                    <a:pt x="1237893" y="86525"/>
                  </a:lnTo>
                  <a:lnTo>
                    <a:pt x="1194143" y="101099"/>
                  </a:lnTo>
                  <a:lnTo>
                    <a:pt x="1150907" y="116732"/>
                  </a:lnTo>
                  <a:lnTo>
                    <a:pt x="1108203" y="133407"/>
                  </a:lnTo>
                  <a:lnTo>
                    <a:pt x="1066046" y="151109"/>
                  </a:lnTo>
                  <a:lnTo>
                    <a:pt x="1024453" y="169822"/>
                  </a:lnTo>
                  <a:lnTo>
                    <a:pt x="983440" y="189530"/>
                  </a:lnTo>
                  <a:lnTo>
                    <a:pt x="943024" y="210217"/>
                  </a:lnTo>
                  <a:lnTo>
                    <a:pt x="903220" y="231868"/>
                  </a:lnTo>
                  <a:lnTo>
                    <a:pt x="864045" y="254465"/>
                  </a:lnTo>
                  <a:lnTo>
                    <a:pt x="825515" y="277994"/>
                  </a:lnTo>
                  <a:lnTo>
                    <a:pt x="787648" y="302439"/>
                  </a:lnTo>
                  <a:lnTo>
                    <a:pt x="750458" y="327783"/>
                  </a:lnTo>
                  <a:lnTo>
                    <a:pt x="713962" y="354011"/>
                  </a:lnTo>
                  <a:lnTo>
                    <a:pt x="678177" y="381106"/>
                  </a:lnTo>
                  <a:lnTo>
                    <a:pt x="643118" y="409054"/>
                  </a:lnTo>
                  <a:lnTo>
                    <a:pt x="608803" y="437838"/>
                  </a:lnTo>
                  <a:lnTo>
                    <a:pt x="575247" y="467441"/>
                  </a:lnTo>
                  <a:lnTo>
                    <a:pt x="542467" y="497849"/>
                  </a:lnTo>
                  <a:lnTo>
                    <a:pt x="510479" y="529045"/>
                  </a:lnTo>
                  <a:lnTo>
                    <a:pt x="479300" y="561013"/>
                  </a:lnTo>
                  <a:lnTo>
                    <a:pt x="448945" y="593738"/>
                  </a:lnTo>
                  <a:lnTo>
                    <a:pt x="419430" y="627204"/>
                  </a:lnTo>
                  <a:lnTo>
                    <a:pt x="390774" y="661394"/>
                  </a:lnTo>
                  <a:lnTo>
                    <a:pt x="362990" y="696293"/>
                  </a:lnTo>
                  <a:lnTo>
                    <a:pt x="336097" y="731885"/>
                  </a:lnTo>
                  <a:lnTo>
                    <a:pt x="310110" y="768153"/>
                  </a:lnTo>
                  <a:lnTo>
                    <a:pt x="285045" y="805083"/>
                  </a:lnTo>
                  <a:lnTo>
                    <a:pt x="260919" y="842658"/>
                  </a:lnTo>
                  <a:lnTo>
                    <a:pt x="237748" y="880862"/>
                  </a:lnTo>
                  <a:lnTo>
                    <a:pt x="215548" y="919680"/>
                  </a:lnTo>
                  <a:lnTo>
                    <a:pt x="194336" y="959095"/>
                  </a:lnTo>
                  <a:lnTo>
                    <a:pt x="174128" y="999091"/>
                  </a:lnTo>
                  <a:lnTo>
                    <a:pt x="154941" y="1039654"/>
                  </a:lnTo>
                  <a:lnTo>
                    <a:pt x="136790" y="1080766"/>
                  </a:lnTo>
                  <a:lnTo>
                    <a:pt x="119692" y="1122411"/>
                  </a:lnTo>
                  <a:lnTo>
                    <a:pt x="103663" y="1164575"/>
                  </a:lnTo>
                  <a:lnTo>
                    <a:pt x="88719" y="1207241"/>
                  </a:lnTo>
                  <a:lnTo>
                    <a:pt x="74877" y="1250393"/>
                  </a:lnTo>
                  <a:lnTo>
                    <a:pt x="62154" y="1294015"/>
                  </a:lnTo>
                  <a:lnTo>
                    <a:pt x="50565" y="1338091"/>
                  </a:lnTo>
                  <a:lnTo>
                    <a:pt x="40126" y="1382606"/>
                  </a:lnTo>
                  <a:lnTo>
                    <a:pt x="30854" y="1427543"/>
                  </a:lnTo>
                  <a:lnTo>
                    <a:pt x="22766" y="1472887"/>
                  </a:lnTo>
                  <a:lnTo>
                    <a:pt x="15878" y="1518622"/>
                  </a:lnTo>
                  <a:lnTo>
                    <a:pt x="10205" y="1564731"/>
                  </a:lnTo>
                  <a:lnTo>
                    <a:pt x="5765" y="1611200"/>
                  </a:lnTo>
                  <a:lnTo>
                    <a:pt x="2573" y="1658011"/>
                  </a:lnTo>
                  <a:lnTo>
                    <a:pt x="645" y="1705150"/>
                  </a:lnTo>
                  <a:lnTo>
                    <a:pt x="0" y="1752599"/>
                  </a:lnTo>
                  <a:lnTo>
                    <a:pt x="645" y="1800053"/>
                  </a:lnTo>
                  <a:lnTo>
                    <a:pt x="2573" y="1847196"/>
                  </a:lnTo>
                  <a:lnTo>
                    <a:pt x="5765" y="1894011"/>
                  </a:lnTo>
                  <a:lnTo>
                    <a:pt x="10205" y="1940483"/>
                  </a:lnTo>
                  <a:lnTo>
                    <a:pt x="15878" y="1986596"/>
                  </a:lnTo>
                  <a:lnTo>
                    <a:pt x="22766" y="2032333"/>
                  </a:lnTo>
                  <a:lnTo>
                    <a:pt x="30854" y="2077680"/>
                  </a:lnTo>
                  <a:lnTo>
                    <a:pt x="40126" y="2122620"/>
                  </a:lnTo>
                  <a:lnTo>
                    <a:pt x="50565" y="2167137"/>
                  </a:lnTo>
                  <a:lnTo>
                    <a:pt x="62154" y="2211216"/>
                  </a:lnTo>
                  <a:lnTo>
                    <a:pt x="74877" y="2254840"/>
                  </a:lnTo>
                  <a:lnTo>
                    <a:pt x="88719" y="2297993"/>
                  </a:lnTo>
                  <a:lnTo>
                    <a:pt x="103663" y="2340661"/>
                  </a:lnTo>
                  <a:lnTo>
                    <a:pt x="119692" y="2382826"/>
                  </a:lnTo>
                  <a:lnTo>
                    <a:pt x="136790" y="2424473"/>
                  </a:lnTo>
                  <a:lnTo>
                    <a:pt x="154941" y="2465586"/>
                  </a:lnTo>
                  <a:lnTo>
                    <a:pt x="174128" y="2506149"/>
                  </a:lnTo>
                  <a:lnTo>
                    <a:pt x="194336" y="2546146"/>
                  </a:lnTo>
                  <a:lnTo>
                    <a:pt x="215548" y="2585561"/>
                  </a:lnTo>
                  <a:lnTo>
                    <a:pt x="237748" y="2624379"/>
                  </a:lnTo>
                  <a:lnTo>
                    <a:pt x="260919" y="2662584"/>
                  </a:lnTo>
                  <a:lnTo>
                    <a:pt x="285045" y="2700159"/>
                  </a:lnTo>
                  <a:lnTo>
                    <a:pt x="310110" y="2737089"/>
                  </a:lnTo>
                  <a:lnTo>
                    <a:pt x="336097" y="2773357"/>
                  </a:lnTo>
                  <a:lnTo>
                    <a:pt x="362990" y="2808949"/>
                  </a:lnTo>
                  <a:lnTo>
                    <a:pt x="390774" y="2843847"/>
                  </a:lnTo>
                  <a:lnTo>
                    <a:pt x="419430" y="2878037"/>
                  </a:lnTo>
                  <a:lnTo>
                    <a:pt x="448945" y="2911502"/>
                  </a:lnTo>
                  <a:lnTo>
                    <a:pt x="479300" y="2944226"/>
                  </a:lnTo>
                  <a:lnTo>
                    <a:pt x="510479" y="2976194"/>
                  </a:lnTo>
                  <a:lnTo>
                    <a:pt x="542467" y="3007389"/>
                  </a:lnTo>
                  <a:lnTo>
                    <a:pt x="575247" y="3037796"/>
                  </a:lnTo>
                  <a:lnTo>
                    <a:pt x="608803" y="3067399"/>
                  </a:lnTo>
                  <a:lnTo>
                    <a:pt x="643118" y="3096182"/>
                  </a:lnTo>
                  <a:lnTo>
                    <a:pt x="678177" y="3124128"/>
                  </a:lnTo>
                  <a:lnTo>
                    <a:pt x="713962" y="3151223"/>
                  </a:lnTo>
                  <a:lnTo>
                    <a:pt x="750458" y="3177449"/>
                  </a:lnTo>
                  <a:lnTo>
                    <a:pt x="787648" y="3202792"/>
                  </a:lnTo>
                  <a:lnTo>
                    <a:pt x="825515" y="3227236"/>
                  </a:lnTo>
                  <a:lnTo>
                    <a:pt x="864045" y="3250764"/>
                  </a:lnTo>
                  <a:lnTo>
                    <a:pt x="903220" y="3273360"/>
                  </a:lnTo>
                  <a:lnTo>
                    <a:pt x="943024" y="3295009"/>
                  </a:lnTo>
                  <a:lnTo>
                    <a:pt x="983440" y="3315695"/>
                  </a:lnTo>
                  <a:lnTo>
                    <a:pt x="1024453" y="3335402"/>
                  </a:lnTo>
                  <a:lnTo>
                    <a:pt x="1066046" y="3354114"/>
                  </a:lnTo>
                  <a:lnTo>
                    <a:pt x="1108203" y="3371815"/>
                  </a:lnTo>
                  <a:lnTo>
                    <a:pt x="1150907" y="3388489"/>
                  </a:lnTo>
                  <a:lnTo>
                    <a:pt x="1194143" y="3404120"/>
                  </a:lnTo>
                  <a:lnTo>
                    <a:pt x="1237893" y="3418693"/>
                  </a:lnTo>
                  <a:lnTo>
                    <a:pt x="1282142" y="3432192"/>
                  </a:lnTo>
                  <a:lnTo>
                    <a:pt x="1326873" y="3444600"/>
                  </a:lnTo>
                  <a:lnTo>
                    <a:pt x="1372071" y="3455902"/>
                  </a:lnTo>
                  <a:lnTo>
                    <a:pt x="1417718" y="3466081"/>
                  </a:lnTo>
                  <a:lnTo>
                    <a:pt x="1463798" y="3475123"/>
                  </a:lnTo>
                  <a:lnTo>
                    <a:pt x="1510295" y="3483010"/>
                  </a:lnTo>
                  <a:lnTo>
                    <a:pt x="1557194" y="3489728"/>
                  </a:lnTo>
                  <a:lnTo>
                    <a:pt x="1604476" y="3495260"/>
                  </a:lnTo>
                  <a:lnTo>
                    <a:pt x="1652127" y="3499590"/>
                  </a:lnTo>
                  <a:lnTo>
                    <a:pt x="1700130" y="3502703"/>
                  </a:lnTo>
                  <a:lnTo>
                    <a:pt x="1748468" y="3504582"/>
                  </a:lnTo>
                  <a:lnTo>
                    <a:pt x="1797126" y="3505212"/>
                  </a:lnTo>
                  <a:lnTo>
                    <a:pt x="1845783" y="3504582"/>
                  </a:lnTo>
                  <a:lnTo>
                    <a:pt x="1894121" y="3502703"/>
                  </a:lnTo>
                  <a:lnTo>
                    <a:pt x="1942124" y="3499590"/>
                  </a:lnTo>
                  <a:lnTo>
                    <a:pt x="1989774" y="3495260"/>
                  </a:lnTo>
                  <a:lnTo>
                    <a:pt x="2037056" y="3489728"/>
                  </a:lnTo>
                  <a:lnTo>
                    <a:pt x="2083954" y="3483010"/>
                  </a:lnTo>
                  <a:lnTo>
                    <a:pt x="2130451" y="3475123"/>
                  </a:lnTo>
                  <a:lnTo>
                    <a:pt x="2176530" y="3466081"/>
                  </a:lnTo>
                  <a:lnTo>
                    <a:pt x="2222176" y="3455902"/>
                  </a:lnTo>
                  <a:lnTo>
                    <a:pt x="2267372" y="3444600"/>
                  </a:lnTo>
                  <a:lnTo>
                    <a:pt x="2312103" y="3432192"/>
                  </a:lnTo>
                  <a:lnTo>
                    <a:pt x="2356351" y="3418693"/>
                  </a:lnTo>
                  <a:lnTo>
                    <a:pt x="2400100" y="3404120"/>
                  </a:lnTo>
                  <a:lnTo>
                    <a:pt x="2443334" y="3388489"/>
                  </a:lnTo>
                  <a:lnTo>
                    <a:pt x="2486037" y="3371815"/>
                  </a:lnTo>
                  <a:lnTo>
                    <a:pt x="2528192" y="3354114"/>
                  </a:lnTo>
                  <a:lnTo>
                    <a:pt x="2569784" y="3335402"/>
                  </a:lnTo>
                  <a:lnTo>
                    <a:pt x="2610795" y="3315695"/>
                  </a:lnTo>
                  <a:lnTo>
                    <a:pt x="2651210" y="3295009"/>
                  </a:lnTo>
                  <a:lnTo>
                    <a:pt x="2691012" y="3273360"/>
                  </a:lnTo>
                  <a:lnTo>
                    <a:pt x="2730186" y="3250764"/>
                  </a:lnTo>
                  <a:lnTo>
                    <a:pt x="2768713" y="3227236"/>
                  </a:lnTo>
                  <a:lnTo>
                    <a:pt x="2806579" y="3202792"/>
                  </a:lnTo>
                  <a:lnTo>
                    <a:pt x="2843768" y="3177449"/>
                  </a:lnTo>
                  <a:lnTo>
                    <a:pt x="2880262" y="3151223"/>
                  </a:lnTo>
                  <a:lnTo>
                    <a:pt x="2916045" y="3124128"/>
                  </a:lnTo>
                  <a:lnTo>
                    <a:pt x="2951101" y="3096182"/>
                  </a:lnTo>
                  <a:lnTo>
                    <a:pt x="2985415" y="3067399"/>
                  </a:lnTo>
                  <a:lnTo>
                    <a:pt x="3018969" y="3037796"/>
                  </a:lnTo>
                  <a:lnTo>
                    <a:pt x="3051747" y="3007389"/>
                  </a:lnTo>
                  <a:lnTo>
                    <a:pt x="3083733" y="2976194"/>
                  </a:lnTo>
                  <a:lnTo>
                    <a:pt x="3114911" y="2944226"/>
                  </a:lnTo>
                  <a:lnTo>
                    <a:pt x="3145264" y="2911502"/>
                  </a:lnTo>
                  <a:lnTo>
                    <a:pt x="3174776" y="2878037"/>
                  </a:lnTo>
                  <a:lnTo>
                    <a:pt x="3203431" y="2843847"/>
                  </a:lnTo>
                  <a:lnTo>
                    <a:pt x="3231213" y="2808949"/>
                  </a:lnTo>
                  <a:lnTo>
                    <a:pt x="3258104" y="2773357"/>
                  </a:lnTo>
                  <a:lnTo>
                    <a:pt x="3284090" y="2737089"/>
                  </a:lnTo>
                  <a:lnTo>
                    <a:pt x="3309153" y="2700159"/>
                  </a:lnTo>
                  <a:lnTo>
                    <a:pt x="3333277" y="2662584"/>
                  </a:lnTo>
                  <a:lnTo>
                    <a:pt x="3356446" y="2624379"/>
                  </a:lnTo>
                  <a:lnTo>
                    <a:pt x="3378644" y="2585561"/>
                  </a:lnTo>
                  <a:lnTo>
                    <a:pt x="3399855" y="2546146"/>
                  </a:lnTo>
                  <a:lnTo>
                    <a:pt x="3420061" y="2506149"/>
                  </a:lnTo>
                  <a:lnTo>
                    <a:pt x="3439247" y="2465586"/>
                  </a:lnTo>
                  <a:lnTo>
                    <a:pt x="3457397" y="2424473"/>
                  </a:lnTo>
                  <a:lnTo>
                    <a:pt x="3474494" y="2382826"/>
                  </a:lnTo>
                  <a:lnTo>
                    <a:pt x="3490522" y="2340661"/>
                  </a:lnTo>
                  <a:lnTo>
                    <a:pt x="3505464" y="2297993"/>
                  </a:lnTo>
                  <a:lnTo>
                    <a:pt x="3519304" y="2254840"/>
                  </a:lnTo>
                  <a:lnTo>
                    <a:pt x="3532027" y="2211216"/>
                  </a:lnTo>
                  <a:lnTo>
                    <a:pt x="3543615" y="2167137"/>
                  </a:lnTo>
                  <a:lnTo>
                    <a:pt x="3554053" y="2122620"/>
                  </a:lnTo>
                  <a:lnTo>
                    <a:pt x="3563323" y="2077680"/>
                  </a:lnTo>
                  <a:lnTo>
                    <a:pt x="3571411" y="2032333"/>
                  </a:lnTo>
                  <a:lnTo>
                    <a:pt x="3578299" y="1986596"/>
                  </a:lnTo>
                  <a:lnTo>
                    <a:pt x="3583971" y="1940483"/>
                  </a:lnTo>
                  <a:lnTo>
                    <a:pt x="3588411" y="1894011"/>
                  </a:lnTo>
                  <a:lnTo>
                    <a:pt x="3591603" y="1847196"/>
                  </a:lnTo>
                  <a:lnTo>
                    <a:pt x="3593530" y="1800053"/>
                  </a:lnTo>
                  <a:lnTo>
                    <a:pt x="3594176" y="1752599"/>
                  </a:lnTo>
                  <a:lnTo>
                    <a:pt x="3593530" y="1705150"/>
                  </a:lnTo>
                  <a:lnTo>
                    <a:pt x="3591603" y="1658011"/>
                  </a:lnTo>
                  <a:lnTo>
                    <a:pt x="3588411" y="1611200"/>
                  </a:lnTo>
                  <a:lnTo>
                    <a:pt x="3583971" y="1564731"/>
                  </a:lnTo>
                  <a:lnTo>
                    <a:pt x="3578299" y="1518622"/>
                  </a:lnTo>
                  <a:lnTo>
                    <a:pt x="3571411" y="1472887"/>
                  </a:lnTo>
                  <a:lnTo>
                    <a:pt x="3563323" y="1427543"/>
                  </a:lnTo>
                  <a:lnTo>
                    <a:pt x="3554053" y="1382606"/>
                  </a:lnTo>
                  <a:lnTo>
                    <a:pt x="3543615" y="1338091"/>
                  </a:lnTo>
                  <a:lnTo>
                    <a:pt x="3532027" y="1294015"/>
                  </a:lnTo>
                  <a:lnTo>
                    <a:pt x="3519304" y="1250393"/>
                  </a:lnTo>
                  <a:lnTo>
                    <a:pt x="3505464" y="1207241"/>
                  </a:lnTo>
                  <a:lnTo>
                    <a:pt x="3490522" y="1164575"/>
                  </a:lnTo>
                  <a:lnTo>
                    <a:pt x="3474494" y="1122411"/>
                  </a:lnTo>
                  <a:lnTo>
                    <a:pt x="3457397" y="1080766"/>
                  </a:lnTo>
                  <a:lnTo>
                    <a:pt x="3439247" y="1039654"/>
                  </a:lnTo>
                  <a:lnTo>
                    <a:pt x="3420061" y="999091"/>
                  </a:lnTo>
                  <a:lnTo>
                    <a:pt x="3399855" y="959095"/>
                  </a:lnTo>
                  <a:lnTo>
                    <a:pt x="3378644" y="919680"/>
                  </a:lnTo>
                  <a:lnTo>
                    <a:pt x="3356446" y="880862"/>
                  </a:lnTo>
                  <a:lnTo>
                    <a:pt x="3333277" y="842658"/>
                  </a:lnTo>
                  <a:lnTo>
                    <a:pt x="3309153" y="805083"/>
                  </a:lnTo>
                  <a:lnTo>
                    <a:pt x="3284090" y="768153"/>
                  </a:lnTo>
                  <a:lnTo>
                    <a:pt x="3258104" y="731885"/>
                  </a:lnTo>
                  <a:lnTo>
                    <a:pt x="3231213" y="696293"/>
                  </a:lnTo>
                  <a:lnTo>
                    <a:pt x="3203431" y="661394"/>
                  </a:lnTo>
                  <a:lnTo>
                    <a:pt x="3174776" y="627204"/>
                  </a:lnTo>
                  <a:lnTo>
                    <a:pt x="3145264" y="593738"/>
                  </a:lnTo>
                  <a:lnTo>
                    <a:pt x="3114911" y="561013"/>
                  </a:lnTo>
                  <a:lnTo>
                    <a:pt x="3083733" y="529045"/>
                  </a:lnTo>
                  <a:lnTo>
                    <a:pt x="3051747" y="497849"/>
                  </a:lnTo>
                  <a:lnTo>
                    <a:pt x="3018969" y="467441"/>
                  </a:lnTo>
                  <a:lnTo>
                    <a:pt x="2985415" y="437838"/>
                  </a:lnTo>
                  <a:lnTo>
                    <a:pt x="2951101" y="409054"/>
                  </a:lnTo>
                  <a:lnTo>
                    <a:pt x="2916045" y="381106"/>
                  </a:lnTo>
                  <a:lnTo>
                    <a:pt x="2880262" y="354011"/>
                  </a:lnTo>
                  <a:lnTo>
                    <a:pt x="2843768" y="327783"/>
                  </a:lnTo>
                  <a:lnTo>
                    <a:pt x="2806579" y="302439"/>
                  </a:lnTo>
                  <a:lnTo>
                    <a:pt x="2768713" y="277994"/>
                  </a:lnTo>
                  <a:lnTo>
                    <a:pt x="2730186" y="254465"/>
                  </a:lnTo>
                  <a:lnTo>
                    <a:pt x="2691012" y="231868"/>
                  </a:lnTo>
                  <a:lnTo>
                    <a:pt x="2651210" y="210217"/>
                  </a:lnTo>
                  <a:lnTo>
                    <a:pt x="2610795" y="189530"/>
                  </a:lnTo>
                  <a:lnTo>
                    <a:pt x="2569784" y="169822"/>
                  </a:lnTo>
                  <a:lnTo>
                    <a:pt x="2528192" y="151109"/>
                  </a:lnTo>
                  <a:lnTo>
                    <a:pt x="2486037" y="133407"/>
                  </a:lnTo>
                  <a:lnTo>
                    <a:pt x="2443334" y="116732"/>
                  </a:lnTo>
                  <a:lnTo>
                    <a:pt x="2400100" y="101099"/>
                  </a:lnTo>
                  <a:lnTo>
                    <a:pt x="2356351" y="86525"/>
                  </a:lnTo>
                  <a:lnTo>
                    <a:pt x="2312103" y="73026"/>
                  </a:lnTo>
                  <a:lnTo>
                    <a:pt x="2267372" y="60617"/>
                  </a:lnTo>
                  <a:lnTo>
                    <a:pt x="2222176" y="49314"/>
                  </a:lnTo>
                  <a:lnTo>
                    <a:pt x="2176530" y="39134"/>
                  </a:lnTo>
                  <a:lnTo>
                    <a:pt x="2130451" y="30092"/>
                  </a:lnTo>
                  <a:lnTo>
                    <a:pt x="2083954" y="22203"/>
                  </a:lnTo>
                  <a:lnTo>
                    <a:pt x="2037056" y="15485"/>
                  </a:lnTo>
                  <a:lnTo>
                    <a:pt x="1989774" y="9953"/>
                  </a:lnTo>
                  <a:lnTo>
                    <a:pt x="1942124" y="5622"/>
                  </a:lnTo>
                  <a:lnTo>
                    <a:pt x="1894121" y="2509"/>
                  </a:lnTo>
                  <a:lnTo>
                    <a:pt x="1845783" y="630"/>
                  </a:lnTo>
                  <a:lnTo>
                    <a:pt x="1797126" y="0"/>
                  </a:lnTo>
                  <a:close/>
                </a:path>
              </a:pathLst>
            </a:custGeom>
            <a:solidFill>
              <a:srgbClr val="FDBE0E"/>
            </a:solidFill>
          </p:spPr>
          <p:txBody>
            <a:bodyPr wrap="square" lIns="0" tIns="0" rIns="0" bIns="0" rtlCol="0"/>
            <a:lstStyle/>
            <a:p>
              <a:endParaRPr/>
            </a:p>
          </p:txBody>
        </p:sp>
      </p:grpSp>
      <p:sp>
        <p:nvSpPr>
          <p:cNvPr id="8" name="object 8"/>
          <p:cNvSpPr txBox="1"/>
          <p:nvPr/>
        </p:nvSpPr>
        <p:spPr>
          <a:xfrm>
            <a:off x="1434846" y="7535521"/>
            <a:ext cx="2185035" cy="1567815"/>
          </a:xfrm>
          <a:prstGeom prst="rect">
            <a:avLst/>
          </a:prstGeom>
        </p:spPr>
        <p:txBody>
          <a:bodyPr vert="horz" wrap="square" lIns="0" tIns="15240" rIns="0" bIns="0" rtlCol="0">
            <a:spAutoFit/>
          </a:bodyPr>
          <a:lstStyle/>
          <a:p>
            <a:pPr marL="12700">
              <a:lnSpc>
                <a:spcPct val="100000"/>
              </a:lnSpc>
              <a:spcBef>
                <a:spcPts val="120"/>
              </a:spcBef>
            </a:pPr>
            <a:r>
              <a:rPr lang="en-VI" sz="10100" i="1" spc="-710">
                <a:solidFill>
                  <a:srgbClr val="FFFFFF"/>
                </a:solidFill>
                <a:latin typeface="Georgia"/>
                <a:cs typeface="Georgia"/>
              </a:rPr>
              <a:t>1</a:t>
            </a:r>
            <a:r>
              <a:rPr lang="en-US" sz="10100" i="1" spc="-710">
                <a:solidFill>
                  <a:srgbClr val="FFFFFF"/>
                </a:solidFill>
                <a:latin typeface="Georgia"/>
                <a:cs typeface="Georgia"/>
              </a:rPr>
              <a:t>22</a:t>
            </a:r>
            <a:r>
              <a:rPr sz="10100" i="1" spc="-710">
                <a:solidFill>
                  <a:srgbClr val="FFFFFF"/>
                </a:solidFill>
                <a:latin typeface="Georgia"/>
                <a:cs typeface="Georgia"/>
              </a:rPr>
              <a:t>!</a:t>
            </a:r>
            <a:endParaRPr sz="10100">
              <a:latin typeface="Georgia"/>
              <a:cs typeface="Georgia"/>
            </a:endParaRPr>
          </a:p>
        </p:txBody>
      </p:sp>
      <p:sp>
        <p:nvSpPr>
          <p:cNvPr id="9" name="object 9"/>
          <p:cNvSpPr txBox="1"/>
          <p:nvPr/>
        </p:nvSpPr>
        <p:spPr>
          <a:xfrm>
            <a:off x="1498473" y="1391671"/>
            <a:ext cx="13674725" cy="843821"/>
          </a:xfrm>
          <a:prstGeom prst="rect">
            <a:avLst/>
          </a:prstGeom>
        </p:spPr>
        <p:txBody>
          <a:bodyPr vert="horz" wrap="square" lIns="0" tIns="12700" rIns="0" bIns="0" rtlCol="0">
            <a:spAutoFit/>
          </a:bodyPr>
          <a:lstStyle/>
          <a:p>
            <a:pPr marL="12700">
              <a:lnSpc>
                <a:spcPct val="100000"/>
              </a:lnSpc>
              <a:spcBef>
                <a:spcPts val="100"/>
              </a:spcBef>
            </a:pPr>
            <a:r>
              <a:rPr sz="5400" b="1" spc="-35">
                <a:solidFill>
                  <a:srgbClr val="FDBE0E"/>
                </a:solidFill>
                <a:latin typeface="Arial"/>
                <a:cs typeface="Arial"/>
              </a:rPr>
              <a:t>CDBG-</a:t>
            </a:r>
            <a:r>
              <a:rPr sz="5400" b="1" spc="-105">
                <a:solidFill>
                  <a:srgbClr val="FDBE0E"/>
                </a:solidFill>
                <a:latin typeface="Arial"/>
                <a:cs typeface="Arial"/>
              </a:rPr>
              <a:t>DR:</a:t>
            </a:r>
            <a:r>
              <a:rPr sz="5400" b="1" spc="-350">
                <a:solidFill>
                  <a:srgbClr val="FDBE0E"/>
                </a:solidFill>
                <a:latin typeface="Arial"/>
                <a:cs typeface="Arial"/>
              </a:rPr>
              <a:t> </a:t>
            </a:r>
            <a:r>
              <a:rPr sz="5400" b="1" spc="-165">
                <a:solidFill>
                  <a:srgbClr val="FDBE0E"/>
                </a:solidFill>
                <a:latin typeface="Arial"/>
                <a:cs typeface="Arial"/>
              </a:rPr>
              <a:t>EnVIsion</a:t>
            </a:r>
            <a:r>
              <a:rPr sz="5400" b="1" spc="-345">
                <a:solidFill>
                  <a:srgbClr val="FDBE0E"/>
                </a:solidFill>
                <a:latin typeface="Arial"/>
                <a:cs typeface="Arial"/>
              </a:rPr>
              <a:t> </a:t>
            </a:r>
            <a:r>
              <a:rPr sz="5400" b="1" spc="-10">
                <a:solidFill>
                  <a:srgbClr val="FDBE0E"/>
                </a:solidFill>
                <a:latin typeface="Arial"/>
                <a:cs typeface="Arial"/>
              </a:rPr>
              <a:t>Tomorrow</a:t>
            </a:r>
            <a:endParaRPr sz="5400">
              <a:latin typeface="Arial"/>
              <a:cs typeface="Arial"/>
            </a:endParaRPr>
          </a:p>
        </p:txBody>
      </p:sp>
      <p:sp>
        <p:nvSpPr>
          <p:cNvPr id="10" name="object 10"/>
          <p:cNvSpPr txBox="1"/>
          <p:nvPr/>
        </p:nvSpPr>
        <p:spPr>
          <a:xfrm>
            <a:off x="6251194" y="6666789"/>
            <a:ext cx="10130155" cy="3327400"/>
          </a:xfrm>
          <a:prstGeom prst="rect">
            <a:avLst/>
          </a:prstGeom>
        </p:spPr>
        <p:txBody>
          <a:bodyPr vert="horz" wrap="square" lIns="0" tIns="12065" rIns="0" bIns="0" rtlCol="0">
            <a:spAutoFit/>
          </a:bodyPr>
          <a:lstStyle/>
          <a:p>
            <a:pPr marL="12700" marR="5080" indent="1953260">
              <a:lnSpc>
                <a:spcPct val="116500"/>
              </a:lnSpc>
              <a:spcBef>
                <a:spcPts val="95"/>
              </a:spcBef>
            </a:pPr>
            <a:r>
              <a:rPr sz="9300" b="1" spc="270">
                <a:solidFill>
                  <a:srgbClr val="005FA9"/>
                </a:solidFill>
                <a:latin typeface="Arial"/>
                <a:cs typeface="Arial"/>
              </a:rPr>
              <a:t>HOMES</a:t>
            </a:r>
            <a:r>
              <a:rPr sz="9300" b="1" spc="-60">
                <a:solidFill>
                  <a:srgbClr val="005FA9"/>
                </a:solidFill>
                <a:latin typeface="Arial"/>
                <a:cs typeface="Arial"/>
              </a:rPr>
              <a:t> </a:t>
            </a:r>
            <a:r>
              <a:rPr sz="9300" b="1" spc="575">
                <a:solidFill>
                  <a:srgbClr val="005FA9"/>
                </a:solidFill>
                <a:latin typeface="Arial"/>
                <a:cs typeface="Arial"/>
              </a:rPr>
              <a:t>IN </a:t>
            </a:r>
            <a:r>
              <a:rPr sz="9300" b="1" spc="360">
                <a:solidFill>
                  <a:srgbClr val="005FA9"/>
                </a:solidFill>
                <a:latin typeface="Arial"/>
                <a:cs typeface="Arial"/>
              </a:rPr>
              <a:t>CONSTRUCTION</a:t>
            </a:r>
            <a:endParaRPr sz="9300">
              <a:latin typeface="Arial"/>
              <a:cs typeface="Arial"/>
            </a:endParaRPr>
          </a:p>
        </p:txBody>
      </p:sp>
      <p:sp>
        <p:nvSpPr>
          <p:cNvPr id="11" name="object 11"/>
          <p:cNvSpPr/>
          <p:nvPr/>
        </p:nvSpPr>
        <p:spPr>
          <a:xfrm>
            <a:off x="749223" y="2858389"/>
            <a:ext cx="3594735" cy="3505200"/>
          </a:xfrm>
          <a:custGeom>
            <a:avLst/>
            <a:gdLst/>
            <a:ahLst/>
            <a:cxnLst/>
            <a:rect l="l" t="t" r="r" b="b"/>
            <a:pathLst>
              <a:path w="3594735" h="3505200">
                <a:moveTo>
                  <a:pt x="1797126" y="0"/>
                </a:moveTo>
                <a:lnTo>
                  <a:pt x="1748468" y="629"/>
                </a:lnTo>
                <a:lnTo>
                  <a:pt x="1700130" y="2509"/>
                </a:lnTo>
                <a:lnTo>
                  <a:pt x="1652127" y="5621"/>
                </a:lnTo>
                <a:lnTo>
                  <a:pt x="1604476" y="9951"/>
                </a:lnTo>
                <a:lnTo>
                  <a:pt x="1557194" y="15483"/>
                </a:lnTo>
                <a:lnTo>
                  <a:pt x="1510295" y="22200"/>
                </a:lnTo>
                <a:lnTo>
                  <a:pt x="1463798" y="30087"/>
                </a:lnTo>
                <a:lnTo>
                  <a:pt x="1417718" y="39128"/>
                </a:lnTo>
                <a:lnTo>
                  <a:pt x="1372071" y="49307"/>
                </a:lnTo>
                <a:lnTo>
                  <a:pt x="1326873" y="60608"/>
                </a:lnTo>
                <a:lnTo>
                  <a:pt x="1282142" y="73016"/>
                </a:lnTo>
                <a:lnTo>
                  <a:pt x="1237893" y="86513"/>
                </a:lnTo>
                <a:lnTo>
                  <a:pt x="1194143" y="101086"/>
                </a:lnTo>
                <a:lnTo>
                  <a:pt x="1150907" y="116716"/>
                </a:lnTo>
                <a:lnTo>
                  <a:pt x="1108203" y="133390"/>
                </a:lnTo>
                <a:lnTo>
                  <a:pt x="1066046" y="151090"/>
                </a:lnTo>
                <a:lnTo>
                  <a:pt x="1024453" y="169801"/>
                </a:lnTo>
                <a:lnTo>
                  <a:pt x="983440" y="189507"/>
                </a:lnTo>
                <a:lnTo>
                  <a:pt x="943024" y="210192"/>
                </a:lnTo>
                <a:lnTo>
                  <a:pt x="903220" y="231840"/>
                </a:lnTo>
                <a:lnTo>
                  <a:pt x="864045" y="254436"/>
                </a:lnTo>
                <a:lnTo>
                  <a:pt x="825515" y="277963"/>
                </a:lnTo>
                <a:lnTo>
                  <a:pt x="787648" y="302405"/>
                </a:lnTo>
                <a:lnTo>
                  <a:pt x="750458" y="327747"/>
                </a:lnTo>
                <a:lnTo>
                  <a:pt x="713962" y="353973"/>
                </a:lnTo>
                <a:lnTo>
                  <a:pt x="678177" y="381067"/>
                </a:lnTo>
                <a:lnTo>
                  <a:pt x="643118" y="409012"/>
                </a:lnTo>
                <a:lnTo>
                  <a:pt x="608803" y="437794"/>
                </a:lnTo>
                <a:lnTo>
                  <a:pt x="575247" y="467396"/>
                </a:lnTo>
                <a:lnTo>
                  <a:pt x="542467" y="497802"/>
                </a:lnTo>
                <a:lnTo>
                  <a:pt x="510479" y="528997"/>
                </a:lnTo>
                <a:lnTo>
                  <a:pt x="479300" y="560964"/>
                </a:lnTo>
                <a:lnTo>
                  <a:pt x="448945" y="593687"/>
                </a:lnTo>
                <a:lnTo>
                  <a:pt x="419430" y="627151"/>
                </a:lnTo>
                <a:lnTo>
                  <a:pt x="390774" y="661340"/>
                </a:lnTo>
                <a:lnTo>
                  <a:pt x="362990" y="696238"/>
                </a:lnTo>
                <a:lnTo>
                  <a:pt x="336097" y="731829"/>
                </a:lnTo>
                <a:lnTo>
                  <a:pt x="310110" y="768098"/>
                </a:lnTo>
                <a:lnTo>
                  <a:pt x="285045" y="805027"/>
                </a:lnTo>
                <a:lnTo>
                  <a:pt x="260919" y="842602"/>
                </a:lnTo>
                <a:lnTo>
                  <a:pt x="237748" y="880806"/>
                </a:lnTo>
                <a:lnTo>
                  <a:pt x="215548" y="919624"/>
                </a:lnTo>
                <a:lnTo>
                  <a:pt x="194336" y="959039"/>
                </a:lnTo>
                <a:lnTo>
                  <a:pt x="174128" y="999036"/>
                </a:lnTo>
                <a:lnTo>
                  <a:pt x="154941" y="1039599"/>
                </a:lnTo>
                <a:lnTo>
                  <a:pt x="136790" y="1080712"/>
                </a:lnTo>
                <a:lnTo>
                  <a:pt x="119692" y="1122359"/>
                </a:lnTo>
                <a:lnTo>
                  <a:pt x="103663" y="1164525"/>
                </a:lnTo>
                <a:lnTo>
                  <a:pt x="88719" y="1207192"/>
                </a:lnTo>
                <a:lnTo>
                  <a:pt x="74877" y="1250346"/>
                </a:lnTo>
                <a:lnTo>
                  <a:pt x="62154" y="1293971"/>
                </a:lnTo>
                <a:lnTo>
                  <a:pt x="50565" y="1338050"/>
                </a:lnTo>
                <a:lnTo>
                  <a:pt x="40126" y="1382568"/>
                </a:lnTo>
                <a:lnTo>
                  <a:pt x="30854" y="1427509"/>
                </a:lnTo>
                <a:lnTo>
                  <a:pt x="22766" y="1472857"/>
                </a:lnTo>
                <a:lnTo>
                  <a:pt x="15878" y="1518596"/>
                </a:lnTo>
                <a:lnTo>
                  <a:pt x="10205" y="1564710"/>
                </a:lnTo>
                <a:lnTo>
                  <a:pt x="5765" y="1611183"/>
                </a:lnTo>
                <a:lnTo>
                  <a:pt x="2573" y="1658000"/>
                </a:lnTo>
                <a:lnTo>
                  <a:pt x="645" y="1705144"/>
                </a:lnTo>
                <a:lnTo>
                  <a:pt x="0" y="1752600"/>
                </a:lnTo>
                <a:lnTo>
                  <a:pt x="645" y="1800049"/>
                </a:lnTo>
                <a:lnTo>
                  <a:pt x="2573" y="1847188"/>
                </a:lnTo>
                <a:lnTo>
                  <a:pt x="5765" y="1893999"/>
                </a:lnTo>
                <a:lnTo>
                  <a:pt x="10205" y="1940468"/>
                </a:lnTo>
                <a:lnTo>
                  <a:pt x="15878" y="1986577"/>
                </a:lnTo>
                <a:lnTo>
                  <a:pt x="22766" y="2032312"/>
                </a:lnTo>
                <a:lnTo>
                  <a:pt x="30854" y="2077656"/>
                </a:lnTo>
                <a:lnTo>
                  <a:pt x="40126" y="2122593"/>
                </a:lnTo>
                <a:lnTo>
                  <a:pt x="50565" y="2167108"/>
                </a:lnTo>
                <a:lnTo>
                  <a:pt x="62154" y="2211184"/>
                </a:lnTo>
                <a:lnTo>
                  <a:pt x="74877" y="2254806"/>
                </a:lnTo>
                <a:lnTo>
                  <a:pt x="88719" y="2297958"/>
                </a:lnTo>
                <a:lnTo>
                  <a:pt x="103663" y="2340624"/>
                </a:lnTo>
                <a:lnTo>
                  <a:pt x="119692" y="2382788"/>
                </a:lnTo>
                <a:lnTo>
                  <a:pt x="136790" y="2424433"/>
                </a:lnTo>
                <a:lnTo>
                  <a:pt x="154941" y="2465545"/>
                </a:lnTo>
                <a:lnTo>
                  <a:pt x="174128" y="2506108"/>
                </a:lnTo>
                <a:lnTo>
                  <a:pt x="194336" y="2546104"/>
                </a:lnTo>
                <a:lnTo>
                  <a:pt x="215548" y="2585519"/>
                </a:lnTo>
                <a:lnTo>
                  <a:pt x="237748" y="2624337"/>
                </a:lnTo>
                <a:lnTo>
                  <a:pt x="260919" y="2662541"/>
                </a:lnTo>
                <a:lnTo>
                  <a:pt x="285045" y="2700116"/>
                </a:lnTo>
                <a:lnTo>
                  <a:pt x="310110" y="2737046"/>
                </a:lnTo>
                <a:lnTo>
                  <a:pt x="336097" y="2773314"/>
                </a:lnTo>
                <a:lnTo>
                  <a:pt x="362990" y="2808906"/>
                </a:lnTo>
                <a:lnTo>
                  <a:pt x="390774" y="2843805"/>
                </a:lnTo>
                <a:lnTo>
                  <a:pt x="419430" y="2877995"/>
                </a:lnTo>
                <a:lnTo>
                  <a:pt x="448945" y="2911461"/>
                </a:lnTo>
                <a:lnTo>
                  <a:pt x="479300" y="2944186"/>
                </a:lnTo>
                <a:lnTo>
                  <a:pt x="510479" y="2976154"/>
                </a:lnTo>
                <a:lnTo>
                  <a:pt x="542467" y="3007350"/>
                </a:lnTo>
                <a:lnTo>
                  <a:pt x="575247" y="3037758"/>
                </a:lnTo>
                <a:lnTo>
                  <a:pt x="608803" y="3067361"/>
                </a:lnTo>
                <a:lnTo>
                  <a:pt x="643118" y="3096145"/>
                </a:lnTo>
                <a:lnTo>
                  <a:pt x="678177" y="3124093"/>
                </a:lnTo>
                <a:lnTo>
                  <a:pt x="713962" y="3151188"/>
                </a:lnTo>
                <a:lnTo>
                  <a:pt x="750458" y="3177416"/>
                </a:lnTo>
                <a:lnTo>
                  <a:pt x="787648" y="3202760"/>
                </a:lnTo>
                <a:lnTo>
                  <a:pt x="825515" y="3227205"/>
                </a:lnTo>
                <a:lnTo>
                  <a:pt x="864045" y="3250734"/>
                </a:lnTo>
                <a:lnTo>
                  <a:pt x="903220" y="3273331"/>
                </a:lnTo>
                <a:lnTo>
                  <a:pt x="943024" y="3294982"/>
                </a:lnTo>
                <a:lnTo>
                  <a:pt x="983440" y="3315669"/>
                </a:lnTo>
                <a:lnTo>
                  <a:pt x="1024453" y="3335377"/>
                </a:lnTo>
                <a:lnTo>
                  <a:pt x="1066046" y="3354090"/>
                </a:lnTo>
                <a:lnTo>
                  <a:pt x="1108203" y="3371792"/>
                </a:lnTo>
                <a:lnTo>
                  <a:pt x="1150907" y="3388467"/>
                </a:lnTo>
                <a:lnTo>
                  <a:pt x="1194143" y="3404100"/>
                </a:lnTo>
                <a:lnTo>
                  <a:pt x="1237893" y="3418674"/>
                </a:lnTo>
                <a:lnTo>
                  <a:pt x="1282142" y="3432173"/>
                </a:lnTo>
                <a:lnTo>
                  <a:pt x="1326873" y="3444582"/>
                </a:lnTo>
                <a:lnTo>
                  <a:pt x="1372071" y="3455885"/>
                </a:lnTo>
                <a:lnTo>
                  <a:pt x="1417718" y="3466065"/>
                </a:lnTo>
                <a:lnTo>
                  <a:pt x="1463798" y="3475107"/>
                </a:lnTo>
                <a:lnTo>
                  <a:pt x="1510295" y="3482996"/>
                </a:lnTo>
                <a:lnTo>
                  <a:pt x="1557194" y="3489714"/>
                </a:lnTo>
                <a:lnTo>
                  <a:pt x="1604476" y="3495246"/>
                </a:lnTo>
                <a:lnTo>
                  <a:pt x="1652127" y="3499577"/>
                </a:lnTo>
                <a:lnTo>
                  <a:pt x="1700130" y="3502690"/>
                </a:lnTo>
                <a:lnTo>
                  <a:pt x="1748468" y="3504569"/>
                </a:lnTo>
                <a:lnTo>
                  <a:pt x="1797126" y="3505200"/>
                </a:lnTo>
                <a:lnTo>
                  <a:pt x="1845783" y="3504569"/>
                </a:lnTo>
                <a:lnTo>
                  <a:pt x="1894121" y="3502690"/>
                </a:lnTo>
                <a:lnTo>
                  <a:pt x="1942124" y="3499577"/>
                </a:lnTo>
                <a:lnTo>
                  <a:pt x="1989774" y="3495246"/>
                </a:lnTo>
                <a:lnTo>
                  <a:pt x="2037056" y="3489714"/>
                </a:lnTo>
                <a:lnTo>
                  <a:pt x="2083954" y="3482996"/>
                </a:lnTo>
                <a:lnTo>
                  <a:pt x="2130451" y="3475107"/>
                </a:lnTo>
                <a:lnTo>
                  <a:pt x="2176530" y="3466065"/>
                </a:lnTo>
                <a:lnTo>
                  <a:pt x="2222176" y="3455885"/>
                </a:lnTo>
                <a:lnTo>
                  <a:pt x="2267372" y="3444582"/>
                </a:lnTo>
                <a:lnTo>
                  <a:pt x="2312103" y="3432173"/>
                </a:lnTo>
                <a:lnTo>
                  <a:pt x="2356351" y="3418674"/>
                </a:lnTo>
                <a:lnTo>
                  <a:pt x="2400100" y="3404100"/>
                </a:lnTo>
                <a:lnTo>
                  <a:pt x="2443334" y="3388467"/>
                </a:lnTo>
                <a:lnTo>
                  <a:pt x="2486037" y="3371792"/>
                </a:lnTo>
                <a:lnTo>
                  <a:pt x="2528192" y="3354090"/>
                </a:lnTo>
                <a:lnTo>
                  <a:pt x="2569784" y="3335377"/>
                </a:lnTo>
                <a:lnTo>
                  <a:pt x="2610795" y="3315669"/>
                </a:lnTo>
                <a:lnTo>
                  <a:pt x="2651210" y="3294982"/>
                </a:lnTo>
                <a:lnTo>
                  <a:pt x="2691012" y="3273331"/>
                </a:lnTo>
                <a:lnTo>
                  <a:pt x="2730186" y="3250734"/>
                </a:lnTo>
                <a:lnTo>
                  <a:pt x="2768713" y="3227205"/>
                </a:lnTo>
                <a:lnTo>
                  <a:pt x="2806579" y="3202760"/>
                </a:lnTo>
                <a:lnTo>
                  <a:pt x="2843768" y="3177416"/>
                </a:lnTo>
                <a:lnTo>
                  <a:pt x="2880262" y="3151188"/>
                </a:lnTo>
                <a:lnTo>
                  <a:pt x="2916045" y="3124093"/>
                </a:lnTo>
                <a:lnTo>
                  <a:pt x="2951101" y="3096145"/>
                </a:lnTo>
                <a:lnTo>
                  <a:pt x="2985415" y="3067361"/>
                </a:lnTo>
                <a:lnTo>
                  <a:pt x="3018969" y="3037758"/>
                </a:lnTo>
                <a:lnTo>
                  <a:pt x="3051747" y="3007350"/>
                </a:lnTo>
                <a:lnTo>
                  <a:pt x="3083733" y="2976154"/>
                </a:lnTo>
                <a:lnTo>
                  <a:pt x="3114911" y="2944186"/>
                </a:lnTo>
                <a:lnTo>
                  <a:pt x="3145264" y="2911461"/>
                </a:lnTo>
                <a:lnTo>
                  <a:pt x="3174776" y="2877995"/>
                </a:lnTo>
                <a:lnTo>
                  <a:pt x="3203431" y="2843805"/>
                </a:lnTo>
                <a:lnTo>
                  <a:pt x="3231213" y="2808906"/>
                </a:lnTo>
                <a:lnTo>
                  <a:pt x="3258104" y="2773314"/>
                </a:lnTo>
                <a:lnTo>
                  <a:pt x="3284090" y="2737046"/>
                </a:lnTo>
                <a:lnTo>
                  <a:pt x="3309153" y="2700116"/>
                </a:lnTo>
                <a:lnTo>
                  <a:pt x="3333277" y="2662541"/>
                </a:lnTo>
                <a:lnTo>
                  <a:pt x="3356446" y="2624337"/>
                </a:lnTo>
                <a:lnTo>
                  <a:pt x="3378644" y="2585519"/>
                </a:lnTo>
                <a:lnTo>
                  <a:pt x="3399855" y="2546104"/>
                </a:lnTo>
                <a:lnTo>
                  <a:pt x="3420061" y="2506108"/>
                </a:lnTo>
                <a:lnTo>
                  <a:pt x="3439247" y="2465545"/>
                </a:lnTo>
                <a:lnTo>
                  <a:pt x="3457397" y="2424433"/>
                </a:lnTo>
                <a:lnTo>
                  <a:pt x="3474494" y="2382788"/>
                </a:lnTo>
                <a:lnTo>
                  <a:pt x="3490522" y="2340624"/>
                </a:lnTo>
                <a:lnTo>
                  <a:pt x="3505464" y="2297958"/>
                </a:lnTo>
                <a:lnTo>
                  <a:pt x="3519304" y="2254806"/>
                </a:lnTo>
                <a:lnTo>
                  <a:pt x="3532027" y="2211184"/>
                </a:lnTo>
                <a:lnTo>
                  <a:pt x="3543615" y="2167108"/>
                </a:lnTo>
                <a:lnTo>
                  <a:pt x="3554053" y="2122593"/>
                </a:lnTo>
                <a:lnTo>
                  <a:pt x="3563323" y="2077656"/>
                </a:lnTo>
                <a:lnTo>
                  <a:pt x="3571411" y="2032312"/>
                </a:lnTo>
                <a:lnTo>
                  <a:pt x="3578299" y="1986577"/>
                </a:lnTo>
                <a:lnTo>
                  <a:pt x="3583971" y="1940468"/>
                </a:lnTo>
                <a:lnTo>
                  <a:pt x="3588411" y="1893999"/>
                </a:lnTo>
                <a:lnTo>
                  <a:pt x="3591603" y="1847188"/>
                </a:lnTo>
                <a:lnTo>
                  <a:pt x="3593530" y="1800049"/>
                </a:lnTo>
                <a:lnTo>
                  <a:pt x="3594176" y="1752600"/>
                </a:lnTo>
                <a:lnTo>
                  <a:pt x="3593530" y="1705144"/>
                </a:lnTo>
                <a:lnTo>
                  <a:pt x="3591603" y="1658000"/>
                </a:lnTo>
                <a:lnTo>
                  <a:pt x="3588411" y="1611183"/>
                </a:lnTo>
                <a:lnTo>
                  <a:pt x="3583971" y="1564710"/>
                </a:lnTo>
                <a:lnTo>
                  <a:pt x="3578299" y="1518596"/>
                </a:lnTo>
                <a:lnTo>
                  <a:pt x="3571411" y="1472857"/>
                </a:lnTo>
                <a:lnTo>
                  <a:pt x="3563323" y="1427509"/>
                </a:lnTo>
                <a:lnTo>
                  <a:pt x="3554053" y="1382568"/>
                </a:lnTo>
                <a:lnTo>
                  <a:pt x="3543615" y="1338050"/>
                </a:lnTo>
                <a:lnTo>
                  <a:pt x="3532027" y="1293971"/>
                </a:lnTo>
                <a:lnTo>
                  <a:pt x="3519304" y="1250346"/>
                </a:lnTo>
                <a:lnTo>
                  <a:pt x="3505464" y="1207192"/>
                </a:lnTo>
                <a:lnTo>
                  <a:pt x="3490522" y="1164525"/>
                </a:lnTo>
                <a:lnTo>
                  <a:pt x="3474494" y="1122359"/>
                </a:lnTo>
                <a:lnTo>
                  <a:pt x="3457397" y="1080712"/>
                </a:lnTo>
                <a:lnTo>
                  <a:pt x="3439247" y="1039599"/>
                </a:lnTo>
                <a:lnTo>
                  <a:pt x="3420061" y="999036"/>
                </a:lnTo>
                <a:lnTo>
                  <a:pt x="3399855" y="959039"/>
                </a:lnTo>
                <a:lnTo>
                  <a:pt x="3378644" y="919624"/>
                </a:lnTo>
                <a:lnTo>
                  <a:pt x="3356446" y="880806"/>
                </a:lnTo>
                <a:lnTo>
                  <a:pt x="3333277" y="842602"/>
                </a:lnTo>
                <a:lnTo>
                  <a:pt x="3309153" y="805027"/>
                </a:lnTo>
                <a:lnTo>
                  <a:pt x="3284090" y="768098"/>
                </a:lnTo>
                <a:lnTo>
                  <a:pt x="3258104" y="731829"/>
                </a:lnTo>
                <a:lnTo>
                  <a:pt x="3231213" y="696238"/>
                </a:lnTo>
                <a:lnTo>
                  <a:pt x="3203431" y="661340"/>
                </a:lnTo>
                <a:lnTo>
                  <a:pt x="3174776" y="627151"/>
                </a:lnTo>
                <a:lnTo>
                  <a:pt x="3145264" y="593687"/>
                </a:lnTo>
                <a:lnTo>
                  <a:pt x="3114911" y="560964"/>
                </a:lnTo>
                <a:lnTo>
                  <a:pt x="3083733" y="528997"/>
                </a:lnTo>
                <a:lnTo>
                  <a:pt x="3051747" y="497802"/>
                </a:lnTo>
                <a:lnTo>
                  <a:pt x="3018969" y="467396"/>
                </a:lnTo>
                <a:lnTo>
                  <a:pt x="2985415" y="437794"/>
                </a:lnTo>
                <a:lnTo>
                  <a:pt x="2951101" y="409012"/>
                </a:lnTo>
                <a:lnTo>
                  <a:pt x="2916045" y="381067"/>
                </a:lnTo>
                <a:lnTo>
                  <a:pt x="2880262" y="353973"/>
                </a:lnTo>
                <a:lnTo>
                  <a:pt x="2843768" y="327747"/>
                </a:lnTo>
                <a:lnTo>
                  <a:pt x="2806579" y="302405"/>
                </a:lnTo>
                <a:lnTo>
                  <a:pt x="2768713" y="277963"/>
                </a:lnTo>
                <a:lnTo>
                  <a:pt x="2730186" y="254436"/>
                </a:lnTo>
                <a:lnTo>
                  <a:pt x="2691012" y="231840"/>
                </a:lnTo>
                <a:lnTo>
                  <a:pt x="2651210" y="210192"/>
                </a:lnTo>
                <a:lnTo>
                  <a:pt x="2610795" y="189507"/>
                </a:lnTo>
                <a:lnTo>
                  <a:pt x="2569784" y="169801"/>
                </a:lnTo>
                <a:lnTo>
                  <a:pt x="2528192" y="151090"/>
                </a:lnTo>
                <a:lnTo>
                  <a:pt x="2486037" y="133390"/>
                </a:lnTo>
                <a:lnTo>
                  <a:pt x="2443334" y="116716"/>
                </a:lnTo>
                <a:lnTo>
                  <a:pt x="2400100" y="101086"/>
                </a:lnTo>
                <a:lnTo>
                  <a:pt x="2356351" y="86513"/>
                </a:lnTo>
                <a:lnTo>
                  <a:pt x="2312103" y="73016"/>
                </a:lnTo>
                <a:lnTo>
                  <a:pt x="2267372" y="60608"/>
                </a:lnTo>
                <a:lnTo>
                  <a:pt x="2222176" y="49307"/>
                </a:lnTo>
                <a:lnTo>
                  <a:pt x="2176530" y="39128"/>
                </a:lnTo>
                <a:lnTo>
                  <a:pt x="2130451" y="30087"/>
                </a:lnTo>
                <a:lnTo>
                  <a:pt x="2083954" y="22200"/>
                </a:lnTo>
                <a:lnTo>
                  <a:pt x="2037056" y="15483"/>
                </a:lnTo>
                <a:lnTo>
                  <a:pt x="1989774" y="9951"/>
                </a:lnTo>
                <a:lnTo>
                  <a:pt x="1942124" y="5621"/>
                </a:lnTo>
                <a:lnTo>
                  <a:pt x="1894121" y="2509"/>
                </a:lnTo>
                <a:lnTo>
                  <a:pt x="1845783" y="629"/>
                </a:lnTo>
                <a:lnTo>
                  <a:pt x="1797126" y="0"/>
                </a:lnTo>
                <a:close/>
              </a:path>
            </a:pathLst>
          </a:custGeom>
          <a:solidFill>
            <a:srgbClr val="FDBE0E"/>
          </a:solidFill>
        </p:spPr>
        <p:txBody>
          <a:bodyPr wrap="square" lIns="0" tIns="0" rIns="0" bIns="0" rtlCol="0"/>
          <a:lstStyle/>
          <a:p>
            <a:endParaRPr/>
          </a:p>
        </p:txBody>
      </p:sp>
      <p:sp>
        <p:nvSpPr>
          <p:cNvPr id="12" name="object 12"/>
          <p:cNvSpPr txBox="1"/>
          <p:nvPr/>
        </p:nvSpPr>
        <p:spPr>
          <a:xfrm>
            <a:off x="1782317" y="3691993"/>
            <a:ext cx="1725295" cy="1567815"/>
          </a:xfrm>
          <a:prstGeom prst="rect">
            <a:avLst/>
          </a:prstGeom>
        </p:spPr>
        <p:txBody>
          <a:bodyPr vert="horz" wrap="square" lIns="0" tIns="15240" rIns="0" bIns="0" rtlCol="0">
            <a:spAutoFit/>
          </a:bodyPr>
          <a:lstStyle/>
          <a:p>
            <a:pPr marL="12700">
              <a:lnSpc>
                <a:spcPct val="100000"/>
              </a:lnSpc>
              <a:spcBef>
                <a:spcPts val="120"/>
              </a:spcBef>
            </a:pPr>
            <a:r>
              <a:rPr lang="en-US" sz="10100" i="1" spc="-955">
                <a:solidFill>
                  <a:srgbClr val="FFFFFF"/>
                </a:solidFill>
                <a:latin typeface="Georgia"/>
                <a:cs typeface="Georgia"/>
              </a:rPr>
              <a:t>87</a:t>
            </a:r>
            <a:r>
              <a:rPr sz="10100" i="1" spc="-425">
                <a:solidFill>
                  <a:srgbClr val="FFFFFF"/>
                </a:solidFill>
                <a:latin typeface="Georgia"/>
                <a:cs typeface="Georgia"/>
              </a:rPr>
              <a:t>!</a:t>
            </a:r>
            <a:endParaRPr sz="10100">
              <a:latin typeface="Georgia"/>
              <a:cs typeface="Georgia"/>
            </a:endParaRPr>
          </a:p>
        </p:txBody>
      </p:sp>
      <p:sp>
        <p:nvSpPr>
          <p:cNvPr id="13" name="object 13" descr="$PPTXTitle"/>
          <p:cNvSpPr txBox="1">
            <a:spLocks noGrp="1"/>
          </p:cNvSpPr>
          <p:nvPr>
            <p:ph type="body" idx="1"/>
          </p:nvPr>
        </p:nvSpPr>
        <p:spPr>
          <a:prstGeom prst="rect">
            <a:avLst/>
          </a:prstGeom>
        </p:spPr>
        <p:txBody>
          <a:bodyPr vert="horz" wrap="square" lIns="0" tIns="12065" rIns="0" bIns="0" rtlCol="0">
            <a:spAutoFit/>
          </a:bodyPr>
          <a:lstStyle/>
          <a:p>
            <a:pPr marL="12700" marR="5080" indent="1457325">
              <a:lnSpc>
                <a:spcPct val="116500"/>
              </a:lnSpc>
              <a:spcBef>
                <a:spcPts val="95"/>
              </a:spcBef>
            </a:pPr>
            <a:r>
              <a:rPr spc="260"/>
              <a:t>HOMES </a:t>
            </a:r>
            <a:r>
              <a:rPr spc="-10"/>
              <a:t>COMPLETED</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ject 3"/>
          <p:cNvSpPr txBox="1"/>
          <p:nvPr/>
        </p:nvSpPr>
        <p:spPr>
          <a:xfrm>
            <a:off x="1602987" y="1390856"/>
            <a:ext cx="13674725" cy="843821"/>
          </a:xfrm>
          <a:prstGeom prst="rect">
            <a:avLst/>
          </a:prstGeom>
        </p:spPr>
        <p:txBody>
          <a:bodyPr vert="horz" wrap="square" lIns="0" tIns="12700" rIns="0" bIns="0" rtlCol="0">
            <a:spAutoFit/>
          </a:bodyPr>
          <a:lstStyle/>
          <a:p>
            <a:pPr marL="12700">
              <a:lnSpc>
                <a:spcPct val="100000"/>
              </a:lnSpc>
              <a:spcBef>
                <a:spcPts val="100"/>
              </a:spcBef>
            </a:pPr>
            <a:r>
              <a:rPr sz="5400" b="1" spc="-35">
                <a:solidFill>
                  <a:srgbClr val="FDBE0D"/>
                </a:solidFill>
                <a:latin typeface="Arial"/>
                <a:cs typeface="Arial"/>
              </a:rPr>
              <a:t>CDBG-</a:t>
            </a:r>
            <a:r>
              <a:rPr sz="5400" b="1" spc="-105">
                <a:solidFill>
                  <a:srgbClr val="FDBE0D"/>
                </a:solidFill>
                <a:latin typeface="Arial"/>
                <a:cs typeface="Arial"/>
              </a:rPr>
              <a:t>DR:</a:t>
            </a:r>
            <a:r>
              <a:rPr sz="5400" b="1" spc="-350">
                <a:solidFill>
                  <a:srgbClr val="FDBE0D"/>
                </a:solidFill>
                <a:latin typeface="Arial"/>
                <a:cs typeface="Arial"/>
              </a:rPr>
              <a:t> </a:t>
            </a:r>
            <a:r>
              <a:rPr sz="5400" b="1" spc="-165">
                <a:solidFill>
                  <a:srgbClr val="FDBE0D"/>
                </a:solidFill>
                <a:latin typeface="Arial"/>
                <a:cs typeface="Arial"/>
              </a:rPr>
              <a:t>EnVIsion</a:t>
            </a:r>
            <a:r>
              <a:rPr sz="5400" b="1" spc="-345">
                <a:solidFill>
                  <a:srgbClr val="FDBE0D"/>
                </a:solidFill>
                <a:latin typeface="Arial"/>
                <a:cs typeface="Arial"/>
              </a:rPr>
              <a:t> </a:t>
            </a:r>
            <a:r>
              <a:rPr sz="5400" b="1" spc="-10">
                <a:solidFill>
                  <a:srgbClr val="FDBE0D"/>
                </a:solidFill>
                <a:latin typeface="Arial"/>
                <a:cs typeface="Arial"/>
              </a:rPr>
              <a:t>Tomorrow</a:t>
            </a:r>
            <a:endParaRPr sz="5400">
              <a:latin typeface="Arial"/>
              <a:cs typeface="Arial"/>
            </a:endParaRPr>
          </a:p>
        </p:txBody>
      </p:sp>
      <p:sp>
        <p:nvSpPr>
          <p:cNvPr id="4" name="object 4" descr="$PPTXTitle"/>
          <p:cNvSpPr txBox="1">
            <a:spLocks noGrp="1"/>
          </p:cNvSpPr>
          <p:nvPr>
            <p:ph type="ctrTitle"/>
          </p:nvPr>
        </p:nvSpPr>
        <p:spPr>
          <a:xfrm>
            <a:off x="1025785" y="-162099"/>
            <a:ext cx="21176990" cy="859260"/>
          </a:xfrm>
          <a:prstGeom prst="rect">
            <a:avLst/>
          </a:prstGeom>
        </p:spPr>
        <p:txBody>
          <a:bodyPr vert="horz" wrap="square" lIns="0" tIns="241350" rIns="0" bIns="0" rtlCol="0">
            <a:spAutoFit/>
          </a:bodyPr>
          <a:lstStyle/>
          <a:p>
            <a:pPr marL="4893310" algn="l">
              <a:lnSpc>
                <a:spcPct val="100000"/>
              </a:lnSpc>
              <a:spcBef>
                <a:spcPts val="100"/>
              </a:spcBef>
            </a:pPr>
            <a:r>
              <a:rPr lang="en-US" sz="4000" b="0" spc="-405">
                <a:solidFill>
                  <a:srgbClr val="F1F0F1"/>
                </a:solidFill>
                <a:latin typeface="Arial Black"/>
                <a:cs typeface="Arial Black"/>
              </a:rPr>
              <a:t>WELCOME</a:t>
            </a:r>
            <a:r>
              <a:rPr lang="en-US" sz="4000" b="0" spc="-535">
                <a:solidFill>
                  <a:srgbClr val="F1F0F1"/>
                </a:solidFill>
                <a:latin typeface="Arial Black"/>
                <a:cs typeface="Arial Black"/>
              </a:rPr>
              <a:t> </a:t>
            </a:r>
            <a:r>
              <a:rPr lang="en-US" sz="4000" b="0" spc="-315">
                <a:solidFill>
                  <a:srgbClr val="F1F0F1"/>
                </a:solidFill>
                <a:latin typeface="Arial Black"/>
                <a:cs typeface="Arial Black"/>
              </a:rPr>
              <a:t>HOME – Completed Home on St. John </a:t>
            </a:r>
            <a:endParaRPr lang="en-US" sz="4000">
              <a:latin typeface="Arial Black"/>
              <a:cs typeface="Arial Black"/>
            </a:endParaRPr>
          </a:p>
        </p:txBody>
      </p:sp>
      <p:pic>
        <p:nvPicPr>
          <p:cNvPr id="13" name="Picture 12">
            <a:extLst>
              <a:ext uri="{FF2B5EF4-FFF2-40B4-BE49-F238E27FC236}">
                <a16:creationId xmlns:a16="http://schemas.microsoft.com/office/drawing/2014/main" id="{7FBE44A3-3948-BFCB-C3C9-57996789CFEC}"/>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27843" y="2550640"/>
            <a:ext cx="5527662" cy="3685605"/>
          </a:xfrm>
          <a:prstGeom prst="rect">
            <a:avLst/>
          </a:prstGeom>
        </p:spPr>
      </p:pic>
      <p:pic>
        <p:nvPicPr>
          <p:cNvPr id="8" name="Picture 7">
            <a:extLst>
              <a:ext uri="{FF2B5EF4-FFF2-40B4-BE49-F238E27FC236}">
                <a16:creationId xmlns:a16="http://schemas.microsoft.com/office/drawing/2014/main" id="{3EC2786E-F36A-388D-13D8-F5F3110AEC0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2168143" y="2592806"/>
            <a:ext cx="5772150" cy="3581262"/>
          </a:xfrm>
          <a:prstGeom prst="rect">
            <a:avLst/>
          </a:prstGeom>
        </p:spPr>
      </p:pic>
      <p:pic>
        <p:nvPicPr>
          <p:cNvPr id="11" name="Picture 10">
            <a:extLst>
              <a:ext uri="{FF2B5EF4-FFF2-40B4-BE49-F238E27FC236}">
                <a16:creationId xmlns:a16="http://schemas.microsoft.com/office/drawing/2014/main" id="{62DB4863-BD77-E1EC-A5DB-9E1628AA3D51}"/>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2204240" y="6438900"/>
            <a:ext cx="5772149" cy="3705157"/>
          </a:xfrm>
          <a:prstGeom prst="rect">
            <a:avLst/>
          </a:prstGeom>
        </p:spPr>
      </p:pic>
      <p:pic>
        <p:nvPicPr>
          <p:cNvPr id="12" name="Picture 11">
            <a:extLst>
              <a:ext uri="{FF2B5EF4-FFF2-40B4-BE49-F238E27FC236}">
                <a16:creationId xmlns:a16="http://schemas.microsoft.com/office/drawing/2014/main" id="{AC309A50-E984-6D86-CD51-BBEEA3D278EE}"/>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23643" y="6359861"/>
            <a:ext cx="5631862" cy="3784196"/>
          </a:xfrm>
          <a:prstGeom prst="rect">
            <a:avLst/>
          </a:prstGeom>
        </p:spPr>
      </p:pic>
      <p:pic>
        <p:nvPicPr>
          <p:cNvPr id="14" name="Picture 13">
            <a:extLst>
              <a:ext uri="{FF2B5EF4-FFF2-40B4-BE49-F238E27FC236}">
                <a16:creationId xmlns:a16="http://schemas.microsoft.com/office/drawing/2014/main" id="{A4977F64-C501-F425-FB27-0FB09593F276}"/>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6407318" y="6359861"/>
            <a:ext cx="5473364" cy="3826042"/>
          </a:xfrm>
          <a:prstGeom prst="rect">
            <a:avLst/>
          </a:prstGeom>
        </p:spPr>
      </p:pic>
      <p:pic>
        <p:nvPicPr>
          <p:cNvPr id="15" name="Picture 14">
            <a:extLst>
              <a:ext uri="{FF2B5EF4-FFF2-40B4-BE49-F238E27FC236}">
                <a16:creationId xmlns:a16="http://schemas.microsoft.com/office/drawing/2014/main" id="{999DD60A-4505-C92F-D403-E2BC60E5FEE6}"/>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6415339" y="2610853"/>
            <a:ext cx="5457322" cy="3581262"/>
          </a:xfrm>
          <a:prstGeom prst="rect">
            <a:avLst/>
          </a:prstGeom>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1371600" y="1438403"/>
            <a:ext cx="13674725" cy="843821"/>
          </a:xfrm>
          <a:prstGeom prst="rect">
            <a:avLst/>
          </a:prstGeom>
        </p:spPr>
        <p:txBody>
          <a:bodyPr vert="horz" wrap="square" lIns="0" tIns="12700" rIns="0" bIns="0" rtlCol="0">
            <a:spAutoFit/>
          </a:bodyPr>
          <a:lstStyle/>
          <a:p>
            <a:pPr marL="12700">
              <a:lnSpc>
                <a:spcPct val="100000"/>
              </a:lnSpc>
              <a:spcBef>
                <a:spcPts val="100"/>
              </a:spcBef>
            </a:pPr>
            <a:r>
              <a:rPr sz="5400" b="1" spc="-35">
                <a:solidFill>
                  <a:srgbClr val="FDBE0D"/>
                </a:solidFill>
                <a:latin typeface="Arial"/>
                <a:cs typeface="Arial"/>
              </a:rPr>
              <a:t>CDBG-</a:t>
            </a:r>
            <a:r>
              <a:rPr sz="5400" b="1" spc="-105">
                <a:solidFill>
                  <a:srgbClr val="FDBE0D"/>
                </a:solidFill>
                <a:latin typeface="Arial"/>
                <a:cs typeface="Arial"/>
              </a:rPr>
              <a:t>DR:</a:t>
            </a:r>
            <a:r>
              <a:rPr sz="5400" b="1" spc="-350">
                <a:solidFill>
                  <a:srgbClr val="FDBE0D"/>
                </a:solidFill>
                <a:latin typeface="Arial"/>
                <a:cs typeface="Arial"/>
              </a:rPr>
              <a:t> </a:t>
            </a:r>
            <a:r>
              <a:rPr sz="5400" b="1" spc="-165">
                <a:solidFill>
                  <a:srgbClr val="FDBE0D"/>
                </a:solidFill>
                <a:latin typeface="Arial"/>
                <a:cs typeface="Arial"/>
              </a:rPr>
              <a:t>EnVIsion</a:t>
            </a:r>
            <a:r>
              <a:rPr sz="5400" b="1" spc="-345">
                <a:solidFill>
                  <a:srgbClr val="FDBE0D"/>
                </a:solidFill>
                <a:latin typeface="Arial"/>
                <a:cs typeface="Arial"/>
              </a:rPr>
              <a:t> </a:t>
            </a:r>
            <a:r>
              <a:rPr sz="5400" b="1" spc="-10">
                <a:solidFill>
                  <a:srgbClr val="FDBE0D"/>
                </a:solidFill>
                <a:latin typeface="Arial"/>
                <a:cs typeface="Arial"/>
              </a:rPr>
              <a:t>Tomorrow</a:t>
            </a:r>
            <a:endParaRPr sz="5400">
              <a:latin typeface="Arial"/>
              <a:cs typeface="Arial"/>
            </a:endParaRPr>
          </a:p>
        </p:txBody>
      </p:sp>
      <p:sp>
        <p:nvSpPr>
          <p:cNvPr id="3" name="object 3" descr="$PPTXTitle"/>
          <p:cNvSpPr txBox="1">
            <a:spLocks noGrp="1"/>
          </p:cNvSpPr>
          <p:nvPr>
            <p:ph type="ctrTitle"/>
          </p:nvPr>
        </p:nvSpPr>
        <p:spPr>
          <a:xfrm>
            <a:off x="-685800" y="-316958"/>
            <a:ext cx="18821400" cy="1080859"/>
          </a:xfrm>
          <a:prstGeom prst="rect">
            <a:avLst/>
          </a:prstGeom>
        </p:spPr>
        <p:txBody>
          <a:bodyPr vert="horz" wrap="square" lIns="0" tIns="460806" rIns="0" bIns="0" rtlCol="0">
            <a:spAutoFit/>
          </a:bodyPr>
          <a:lstStyle/>
          <a:p>
            <a:pPr marL="8365490">
              <a:lnSpc>
                <a:spcPct val="100000"/>
              </a:lnSpc>
              <a:spcBef>
                <a:spcPts val="100"/>
              </a:spcBef>
            </a:pPr>
            <a:r>
              <a:rPr sz="4000" b="0" spc="-165">
                <a:solidFill>
                  <a:srgbClr val="F1F0F1"/>
                </a:solidFill>
                <a:latin typeface="Arial Black"/>
                <a:cs typeface="Arial Black"/>
              </a:rPr>
              <a:t>Completed</a:t>
            </a:r>
            <a:r>
              <a:rPr sz="4000" b="0" spc="-245">
                <a:solidFill>
                  <a:srgbClr val="F1F0F1"/>
                </a:solidFill>
                <a:latin typeface="Arial Black"/>
                <a:cs typeface="Arial Black"/>
              </a:rPr>
              <a:t> </a:t>
            </a:r>
            <a:r>
              <a:rPr sz="4000" b="0" spc="-200">
                <a:solidFill>
                  <a:srgbClr val="F1F0F1"/>
                </a:solidFill>
                <a:latin typeface="Arial Black"/>
                <a:cs typeface="Arial Black"/>
              </a:rPr>
              <a:t>Home</a:t>
            </a:r>
            <a:r>
              <a:rPr sz="4000" b="0" spc="-245">
                <a:solidFill>
                  <a:srgbClr val="F1F0F1"/>
                </a:solidFill>
                <a:latin typeface="Arial Black"/>
                <a:cs typeface="Arial Black"/>
              </a:rPr>
              <a:t> </a:t>
            </a:r>
            <a:r>
              <a:rPr sz="4000" b="0" spc="-195">
                <a:solidFill>
                  <a:srgbClr val="F1F0F1"/>
                </a:solidFill>
                <a:latin typeface="Arial Black"/>
                <a:cs typeface="Arial Black"/>
              </a:rPr>
              <a:t>St.</a:t>
            </a:r>
            <a:r>
              <a:rPr sz="4000" b="0" spc="-254">
                <a:solidFill>
                  <a:srgbClr val="F1F0F1"/>
                </a:solidFill>
                <a:latin typeface="Arial Black"/>
                <a:cs typeface="Arial Black"/>
              </a:rPr>
              <a:t> </a:t>
            </a:r>
            <a:r>
              <a:rPr sz="4000" b="0" spc="-215">
                <a:solidFill>
                  <a:srgbClr val="F1F0F1"/>
                </a:solidFill>
                <a:latin typeface="Arial Black"/>
                <a:cs typeface="Arial Black"/>
              </a:rPr>
              <a:t>Croix,</a:t>
            </a:r>
            <a:r>
              <a:rPr sz="4000" b="0" spc="-275">
                <a:solidFill>
                  <a:srgbClr val="F1F0F1"/>
                </a:solidFill>
                <a:latin typeface="Arial Black"/>
                <a:cs typeface="Arial Black"/>
              </a:rPr>
              <a:t> </a:t>
            </a:r>
            <a:r>
              <a:rPr sz="4000" b="0" spc="-165">
                <a:solidFill>
                  <a:srgbClr val="F1F0F1"/>
                </a:solidFill>
                <a:latin typeface="Arial Black"/>
                <a:cs typeface="Arial Black"/>
              </a:rPr>
              <a:t>Frederiksted</a:t>
            </a:r>
            <a:endParaRPr sz="4000">
              <a:latin typeface="Arial Black"/>
              <a:cs typeface="Arial Black"/>
            </a:endParaRPr>
          </a:p>
        </p:txBody>
      </p:sp>
      <p:pic>
        <p:nvPicPr>
          <p:cNvPr id="7" name="Picture 6">
            <a:extLst>
              <a:ext uri="{FF2B5EF4-FFF2-40B4-BE49-F238E27FC236}">
                <a16:creationId xmlns:a16="http://schemas.microsoft.com/office/drawing/2014/main" id="{E2046253-B18E-03AE-76BE-D91880D8E61A}"/>
              </a:ext>
            </a:extLst>
          </p:cNvPr>
          <p:cNvPicPr>
            <a:picLocks noChangeAspect="1"/>
          </p:cNvPicPr>
          <p:nvPr/>
        </p:nvPicPr>
        <p:blipFill>
          <a:blip r:embed="rId2" cstate="print">
            <a:extLst>
              <a:ext uri="{28A0092B-C50C-407E-A947-70E740481C1C}">
                <a14:useLocalDpi xmlns:a14="http://schemas.microsoft.com/office/drawing/2010/main" val="0"/>
              </a:ext>
            </a:extLst>
          </a:blip>
          <a:srcRect t="19366" b="5590"/>
          <a:stretch>
            <a:fillRect/>
          </a:stretch>
        </p:blipFill>
        <p:spPr>
          <a:xfrm>
            <a:off x="12420600" y="2524301"/>
            <a:ext cx="5551833" cy="3836720"/>
          </a:xfrm>
          <a:prstGeom prst="rect">
            <a:avLst/>
          </a:prstGeom>
        </p:spPr>
      </p:pic>
      <p:pic>
        <p:nvPicPr>
          <p:cNvPr id="13" name="Picture 12">
            <a:extLst>
              <a:ext uri="{FF2B5EF4-FFF2-40B4-BE49-F238E27FC236}">
                <a16:creationId xmlns:a16="http://schemas.microsoft.com/office/drawing/2014/main" id="{068086F8-ECE3-58A0-AB39-617C861A3F8A}"/>
              </a:ext>
            </a:extLst>
          </p:cNvPr>
          <p:cNvPicPr>
            <a:picLocks noChangeAspect="1"/>
          </p:cNvPicPr>
          <p:nvPr/>
        </p:nvPicPr>
        <p:blipFill>
          <a:blip r:embed="rId3"/>
          <a:stretch/>
        </p:blipFill>
        <p:spPr>
          <a:xfrm>
            <a:off x="315567" y="2550370"/>
            <a:ext cx="5551833" cy="3706144"/>
          </a:xfrm>
          <a:prstGeom prst="rect">
            <a:avLst/>
          </a:prstGeom>
        </p:spPr>
      </p:pic>
      <p:pic>
        <p:nvPicPr>
          <p:cNvPr id="17" name="Picture 16">
            <a:extLst>
              <a:ext uri="{FF2B5EF4-FFF2-40B4-BE49-F238E27FC236}">
                <a16:creationId xmlns:a16="http://schemas.microsoft.com/office/drawing/2014/main" id="{BB753DFA-598F-266C-9C00-0ADBE767F0D4}"/>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625094" y="6603099"/>
            <a:ext cx="5118560" cy="3567037"/>
          </a:xfrm>
          <a:prstGeom prst="rect">
            <a:avLst/>
          </a:prstGeom>
        </p:spPr>
      </p:pic>
      <p:pic>
        <p:nvPicPr>
          <p:cNvPr id="19" name="Picture 18">
            <a:extLst>
              <a:ext uri="{FF2B5EF4-FFF2-40B4-BE49-F238E27FC236}">
                <a16:creationId xmlns:a16="http://schemas.microsoft.com/office/drawing/2014/main" id="{B7EEC914-699B-8B60-6008-CA9FA0BEC639}"/>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2420600" y="6603098"/>
            <a:ext cx="5551833" cy="3567037"/>
          </a:xfrm>
          <a:prstGeom prst="rect">
            <a:avLst/>
          </a:prstGeom>
        </p:spPr>
      </p:pic>
      <p:pic>
        <p:nvPicPr>
          <p:cNvPr id="21" name="Picture 20">
            <a:extLst>
              <a:ext uri="{FF2B5EF4-FFF2-40B4-BE49-F238E27FC236}">
                <a16:creationId xmlns:a16="http://schemas.microsoft.com/office/drawing/2014/main" id="{E9D13699-A2E7-C1D2-FB6B-90D50C10F81B}"/>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315567" y="6603099"/>
            <a:ext cx="5563866" cy="3567037"/>
          </a:xfrm>
          <a:prstGeom prst="rect">
            <a:avLst/>
          </a:prstGeom>
        </p:spPr>
      </p:pic>
      <p:pic>
        <p:nvPicPr>
          <p:cNvPr id="5" name="Picture 4">
            <a:extLst>
              <a:ext uri="{FF2B5EF4-FFF2-40B4-BE49-F238E27FC236}">
                <a16:creationId xmlns:a16="http://schemas.microsoft.com/office/drawing/2014/main" id="{3A44492B-F570-7C18-45A0-09869EBD23AE}"/>
              </a:ext>
            </a:extLst>
          </p:cNvPr>
          <p:cNvPicPr>
            <a:picLocks noChangeAspect="1"/>
          </p:cNvPicPr>
          <p:nvPr/>
        </p:nvPicPr>
        <p:blipFill>
          <a:blip r:embed="rId7" cstate="print">
            <a:extLst>
              <a:ext uri="{28A0092B-C50C-407E-A947-70E740481C1C}">
                <a14:useLocalDpi xmlns:a14="http://schemas.microsoft.com/office/drawing/2010/main" val="0"/>
              </a:ext>
            </a:extLst>
          </a:blip>
          <a:srcRect l="31803" t="23056" r="1"/>
          <a:stretch>
            <a:fillRect/>
          </a:stretch>
        </p:blipFill>
        <p:spPr>
          <a:xfrm>
            <a:off x="6625094" y="2550370"/>
            <a:ext cx="5093958" cy="3836721"/>
          </a:xfrm>
          <a:prstGeom prst="rect">
            <a:avLst/>
          </a:prstGeom>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1524000" y="1500473"/>
            <a:ext cx="13674725" cy="843821"/>
          </a:xfrm>
          <a:prstGeom prst="rect">
            <a:avLst/>
          </a:prstGeom>
        </p:spPr>
        <p:txBody>
          <a:bodyPr vert="horz" wrap="square" lIns="0" tIns="12700" rIns="0" bIns="0" rtlCol="0">
            <a:spAutoFit/>
          </a:bodyPr>
          <a:lstStyle/>
          <a:p>
            <a:pPr marL="12700">
              <a:lnSpc>
                <a:spcPct val="100000"/>
              </a:lnSpc>
              <a:spcBef>
                <a:spcPts val="100"/>
              </a:spcBef>
            </a:pPr>
            <a:r>
              <a:rPr sz="5400" b="1" spc="-35">
                <a:solidFill>
                  <a:srgbClr val="FDBE0D"/>
                </a:solidFill>
                <a:latin typeface="Arial"/>
                <a:cs typeface="Arial"/>
              </a:rPr>
              <a:t>CDBG-</a:t>
            </a:r>
            <a:r>
              <a:rPr sz="5400" b="1" spc="-105">
                <a:solidFill>
                  <a:srgbClr val="FDBE0D"/>
                </a:solidFill>
                <a:latin typeface="Arial"/>
                <a:cs typeface="Arial"/>
              </a:rPr>
              <a:t>DR:</a:t>
            </a:r>
            <a:r>
              <a:rPr sz="5400" b="1" spc="-350">
                <a:solidFill>
                  <a:srgbClr val="FDBE0D"/>
                </a:solidFill>
                <a:latin typeface="Arial"/>
                <a:cs typeface="Arial"/>
              </a:rPr>
              <a:t> </a:t>
            </a:r>
            <a:r>
              <a:rPr sz="5400" b="1" spc="-165">
                <a:solidFill>
                  <a:srgbClr val="FDBE0D"/>
                </a:solidFill>
                <a:latin typeface="Arial"/>
                <a:cs typeface="Arial"/>
              </a:rPr>
              <a:t>EnVIsion</a:t>
            </a:r>
            <a:r>
              <a:rPr sz="5400" b="1" spc="-345">
                <a:solidFill>
                  <a:srgbClr val="FDBE0D"/>
                </a:solidFill>
                <a:latin typeface="Arial"/>
                <a:cs typeface="Arial"/>
              </a:rPr>
              <a:t> </a:t>
            </a:r>
            <a:r>
              <a:rPr sz="5400" b="1" spc="-10">
                <a:solidFill>
                  <a:srgbClr val="FDBE0D"/>
                </a:solidFill>
                <a:latin typeface="Arial"/>
                <a:cs typeface="Arial"/>
              </a:rPr>
              <a:t>Tomorrow</a:t>
            </a:r>
            <a:endParaRPr sz="5400">
              <a:latin typeface="Arial"/>
              <a:cs typeface="Arial"/>
            </a:endParaRPr>
          </a:p>
        </p:txBody>
      </p:sp>
      <p:sp>
        <p:nvSpPr>
          <p:cNvPr id="3" name="object 3" descr="$PPTXTitle"/>
          <p:cNvSpPr txBox="1"/>
          <p:nvPr/>
        </p:nvSpPr>
        <p:spPr>
          <a:xfrm>
            <a:off x="7391400" y="246585"/>
            <a:ext cx="11130027" cy="628377"/>
          </a:xfrm>
          <a:prstGeom prst="rect">
            <a:avLst/>
          </a:prstGeom>
        </p:spPr>
        <p:txBody>
          <a:bodyPr vert="horz" wrap="square" lIns="0" tIns="12700" rIns="0" bIns="0" rtlCol="0">
            <a:spAutoFit/>
          </a:bodyPr>
          <a:lstStyle/>
          <a:p>
            <a:pPr marL="12700">
              <a:lnSpc>
                <a:spcPct val="100000"/>
              </a:lnSpc>
              <a:spcBef>
                <a:spcPts val="100"/>
              </a:spcBef>
            </a:pPr>
            <a:r>
              <a:rPr sz="4000" spc="-175">
                <a:solidFill>
                  <a:srgbClr val="FDFDFD"/>
                </a:solidFill>
                <a:latin typeface="Arial Black"/>
                <a:cs typeface="Arial Black"/>
              </a:rPr>
              <a:t>Construction</a:t>
            </a:r>
            <a:r>
              <a:rPr sz="4000" spc="-265">
                <a:solidFill>
                  <a:srgbClr val="FDFDFD"/>
                </a:solidFill>
                <a:latin typeface="Arial Black"/>
                <a:cs typeface="Arial Black"/>
              </a:rPr>
              <a:t> </a:t>
            </a:r>
            <a:r>
              <a:rPr sz="4000" spc="-195">
                <a:solidFill>
                  <a:srgbClr val="FDFDFD"/>
                </a:solidFill>
                <a:latin typeface="Arial Black"/>
                <a:cs typeface="Arial Black"/>
              </a:rPr>
              <a:t>St.</a:t>
            </a:r>
            <a:r>
              <a:rPr sz="4000" spc="-290">
                <a:solidFill>
                  <a:srgbClr val="FDFDFD"/>
                </a:solidFill>
                <a:latin typeface="Arial Black"/>
                <a:cs typeface="Arial Black"/>
              </a:rPr>
              <a:t> </a:t>
            </a:r>
            <a:r>
              <a:rPr lang="en-US" sz="4000" spc="-175">
                <a:solidFill>
                  <a:srgbClr val="FDFDFD"/>
                </a:solidFill>
                <a:latin typeface="Arial Black"/>
                <a:cs typeface="Arial Black"/>
              </a:rPr>
              <a:t>Thomas</a:t>
            </a:r>
            <a:r>
              <a:rPr sz="4000" spc="-175">
                <a:solidFill>
                  <a:srgbClr val="FDFDFD"/>
                </a:solidFill>
                <a:latin typeface="Arial Black"/>
                <a:cs typeface="Arial Black"/>
              </a:rPr>
              <a:t>,</a:t>
            </a:r>
            <a:r>
              <a:rPr lang="en-US" sz="4000" spc="-175">
                <a:solidFill>
                  <a:srgbClr val="FDFDFD"/>
                </a:solidFill>
                <a:latin typeface="Arial Black"/>
                <a:cs typeface="Arial Black"/>
              </a:rPr>
              <a:t> Annas Retreat</a:t>
            </a:r>
            <a:r>
              <a:rPr lang="en-US" sz="4000" spc="-270">
                <a:solidFill>
                  <a:srgbClr val="FDFDFD"/>
                </a:solidFill>
                <a:latin typeface="Arial Black"/>
                <a:cs typeface="Arial Black"/>
              </a:rPr>
              <a:t> </a:t>
            </a:r>
            <a:endParaRPr sz="4000">
              <a:latin typeface="Arial Black"/>
              <a:cs typeface="Arial Black"/>
            </a:endParaRPr>
          </a:p>
        </p:txBody>
      </p:sp>
      <p:pic>
        <p:nvPicPr>
          <p:cNvPr id="8" name="Picture 7">
            <a:extLst>
              <a:ext uri="{FF2B5EF4-FFF2-40B4-BE49-F238E27FC236}">
                <a16:creationId xmlns:a16="http://schemas.microsoft.com/office/drawing/2014/main" id="{CA7FE65E-0BEA-30B5-7BF0-437C0BF39AC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8649" y="3123693"/>
            <a:ext cx="8328152" cy="6246114"/>
          </a:xfrm>
          <a:prstGeom prst="rect">
            <a:avLst/>
          </a:prstGeom>
        </p:spPr>
      </p:pic>
      <p:pic>
        <p:nvPicPr>
          <p:cNvPr id="10" name="Picture 9">
            <a:extLst>
              <a:ext uri="{FF2B5EF4-FFF2-40B4-BE49-F238E27FC236}">
                <a16:creationId xmlns:a16="http://schemas.microsoft.com/office/drawing/2014/main" id="{63F412C6-FFB8-FE6B-FE78-5166602AEAC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601199" y="3123693"/>
            <a:ext cx="8328152" cy="6246114"/>
          </a:xfrm>
          <a:prstGeom prst="rect">
            <a:avLst/>
          </a:prstGeom>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1524000" y="1416243"/>
            <a:ext cx="13674725" cy="843821"/>
          </a:xfrm>
          <a:prstGeom prst="rect">
            <a:avLst/>
          </a:prstGeom>
        </p:spPr>
        <p:txBody>
          <a:bodyPr vert="horz" wrap="square" lIns="0" tIns="12700" rIns="0" bIns="0" rtlCol="0">
            <a:spAutoFit/>
          </a:bodyPr>
          <a:lstStyle/>
          <a:p>
            <a:pPr marL="12700">
              <a:lnSpc>
                <a:spcPct val="100000"/>
              </a:lnSpc>
              <a:spcBef>
                <a:spcPts val="100"/>
              </a:spcBef>
            </a:pPr>
            <a:r>
              <a:rPr sz="5400" b="1" spc="-35">
                <a:solidFill>
                  <a:srgbClr val="FDBE0D"/>
                </a:solidFill>
                <a:latin typeface="Arial"/>
                <a:cs typeface="Arial"/>
              </a:rPr>
              <a:t>CDBG-</a:t>
            </a:r>
            <a:r>
              <a:rPr sz="5400" b="1" spc="-105">
                <a:solidFill>
                  <a:srgbClr val="FDBE0D"/>
                </a:solidFill>
                <a:latin typeface="Arial"/>
                <a:cs typeface="Arial"/>
              </a:rPr>
              <a:t>DR:</a:t>
            </a:r>
            <a:r>
              <a:rPr sz="5400" b="1" spc="-350">
                <a:solidFill>
                  <a:srgbClr val="FDBE0D"/>
                </a:solidFill>
                <a:latin typeface="Arial"/>
                <a:cs typeface="Arial"/>
              </a:rPr>
              <a:t> </a:t>
            </a:r>
            <a:r>
              <a:rPr sz="5400" b="1" spc="-165">
                <a:solidFill>
                  <a:srgbClr val="FDBE0D"/>
                </a:solidFill>
                <a:latin typeface="Arial"/>
                <a:cs typeface="Arial"/>
              </a:rPr>
              <a:t>EnVIsion</a:t>
            </a:r>
            <a:r>
              <a:rPr sz="5400" b="1" spc="-345">
                <a:solidFill>
                  <a:srgbClr val="FDBE0D"/>
                </a:solidFill>
                <a:latin typeface="Arial"/>
                <a:cs typeface="Arial"/>
              </a:rPr>
              <a:t> </a:t>
            </a:r>
            <a:r>
              <a:rPr sz="5400" b="1" spc="-10">
                <a:solidFill>
                  <a:srgbClr val="FDBE0D"/>
                </a:solidFill>
                <a:latin typeface="Arial"/>
                <a:cs typeface="Arial"/>
              </a:rPr>
              <a:t>Tomorrow</a:t>
            </a:r>
            <a:endParaRPr sz="5400">
              <a:latin typeface="Arial"/>
              <a:cs typeface="Arial"/>
            </a:endParaRPr>
          </a:p>
        </p:txBody>
      </p:sp>
      <p:sp>
        <p:nvSpPr>
          <p:cNvPr id="3" name="object 3" descr="$PPTXTitle"/>
          <p:cNvSpPr txBox="1">
            <a:spLocks noGrp="1"/>
          </p:cNvSpPr>
          <p:nvPr>
            <p:ph type="ctrTitle"/>
          </p:nvPr>
        </p:nvSpPr>
        <p:spPr>
          <a:xfrm>
            <a:off x="8991600" y="89603"/>
            <a:ext cx="9372600" cy="628377"/>
          </a:xfrm>
          <a:prstGeom prst="rect">
            <a:avLst/>
          </a:prstGeom>
        </p:spPr>
        <p:txBody>
          <a:bodyPr vert="horz" wrap="square" lIns="0" tIns="12700" rIns="0" bIns="0" rtlCol="0">
            <a:spAutoFit/>
          </a:bodyPr>
          <a:lstStyle/>
          <a:p>
            <a:pPr marL="969010">
              <a:lnSpc>
                <a:spcPct val="100000"/>
              </a:lnSpc>
              <a:spcBef>
                <a:spcPts val="100"/>
              </a:spcBef>
            </a:pPr>
            <a:r>
              <a:rPr lang="en-US" sz="4000" b="0" spc="-295">
                <a:solidFill>
                  <a:srgbClr val="F1F0F1"/>
                </a:solidFill>
                <a:latin typeface="Arial Black"/>
                <a:cs typeface="Arial Black"/>
              </a:rPr>
              <a:t>Contractor Training </a:t>
            </a:r>
            <a:r>
              <a:rPr lang="en-US" sz="4000" b="0" spc="-470">
                <a:solidFill>
                  <a:srgbClr val="F1F0F1"/>
                </a:solidFill>
                <a:latin typeface="Arial Black"/>
                <a:cs typeface="Arial Black"/>
              </a:rPr>
              <a:t>February</a:t>
            </a:r>
            <a:r>
              <a:rPr lang="en-US" sz="4000" b="0" spc="-640">
                <a:solidFill>
                  <a:srgbClr val="F1F0F1"/>
                </a:solidFill>
                <a:latin typeface="Arial Black"/>
                <a:cs typeface="Arial Black"/>
              </a:rPr>
              <a:t> </a:t>
            </a:r>
            <a:r>
              <a:rPr lang="en-US" sz="4000" b="0" spc="-480">
                <a:solidFill>
                  <a:srgbClr val="F1F0F1"/>
                </a:solidFill>
                <a:latin typeface="Arial Black"/>
                <a:cs typeface="Arial Black"/>
              </a:rPr>
              <a:t>2026</a:t>
            </a:r>
            <a:endParaRPr lang="en-US" sz="4000">
              <a:latin typeface="Arial Black"/>
              <a:cs typeface="Arial Black"/>
            </a:endParaRPr>
          </a:p>
        </p:txBody>
      </p:sp>
      <p:pic>
        <p:nvPicPr>
          <p:cNvPr id="13" name="Picture 12">
            <a:extLst>
              <a:ext uri="{FF2B5EF4-FFF2-40B4-BE49-F238E27FC236}">
                <a16:creationId xmlns:a16="http://schemas.microsoft.com/office/drawing/2014/main" id="{9EBFA91C-4664-0320-5664-F9B272E06BF6}"/>
              </a:ext>
            </a:extLst>
          </p:cNvPr>
          <p:cNvPicPr>
            <a:picLocks noChangeAspect="1"/>
          </p:cNvPicPr>
          <p:nvPr/>
        </p:nvPicPr>
        <p:blipFill>
          <a:blip r:embed="rId2">
            <a:extLst>
              <a:ext uri="{28A0092B-C50C-407E-A947-70E740481C1C}">
                <a14:useLocalDpi xmlns:a14="http://schemas.microsoft.com/office/drawing/2010/main" val="0"/>
              </a:ext>
            </a:extLst>
          </a:blip>
          <a:srcRect t="10231" b="21915"/>
          <a:stretch>
            <a:fillRect/>
          </a:stretch>
        </p:blipFill>
        <p:spPr>
          <a:xfrm>
            <a:off x="0" y="2480481"/>
            <a:ext cx="18288000" cy="8273955"/>
          </a:xfrm>
          <a:prstGeom prst="rect">
            <a:avLst/>
          </a:prstGeom>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D0AE50-E84D-1E0C-1A7A-0C196FA4912A}"/>
            </a:ext>
          </a:extLst>
        </p:cNvPr>
        <p:cNvGrpSpPr/>
        <p:nvPr/>
      </p:nvGrpSpPr>
      <p:grpSpPr>
        <a:xfrm>
          <a:off x="0" y="0"/>
          <a:ext cx="0" cy="0"/>
          <a:chOff x="0" y="0"/>
          <a:chExt cx="0" cy="0"/>
        </a:xfrm>
      </p:grpSpPr>
      <p:sp>
        <p:nvSpPr>
          <p:cNvPr id="2" name="object 2">
            <a:extLst>
              <a:ext uri="{FF2B5EF4-FFF2-40B4-BE49-F238E27FC236}">
                <a16:creationId xmlns:a16="http://schemas.microsoft.com/office/drawing/2014/main" id="{0150ABFA-A72D-5A1C-302C-F106AB422254}"/>
              </a:ext>
            </a:extLst>
          </p:cNvPr>
          <p:cNvSpPr txBox="1"/>
          <p:nvPr/>
        </p:nvSpPr>
        <p:spPr>
          <a:xfrm>
            <a:off x="1693707" y="818411"/>
            <a:ext cx="16587469" cy="1687641"/>
          </a:xfrm>
          <a:prstGeom prst="rect">
            <a:avLst/>
          </a:prstGeom>
        </p:spPr>
        <p:txBody>
          <a:bodyPr vert="horz" wrap="square" lIns="0" tIns="12700" rIns="0" bIns="0" rtlCol="0">
            <a:spAutoFit/>
          </a:bodyPr>
          <a:lstStyle/>
          <a:p>
            <a:pPr marL="12700">
              <a:lnSpc>
                <a:spcPct val="100000"/>
              </a:lnSpc>
              <a:spcBef>
                <a:spcPts val="100"/>
              </a:spcBef>
            </a:pPr>
            <a:r>
              <a:rPr lang="en-US" sz="5400" b="1" spc="-165">
                <a:solidFill>
                  <a:srgbClr val="FDBE0D"/>
                </a:solidFill>
                <a:latin typeface="Arial"/>
                <a:cs typeface="Arial"/>
              </a:rPr>
              <a:t>D. Hamilton Jackson </a:t>
            </a:r>
          </a:p>
          <a:p>
            <a:pPr marL="12700">
              <a:lnSpc>
                <a:spcPct val="100000"/>
              </a:lnSpc>
              <a:spcBef>
                <a:spcPts val="100"/>
              </a:spcBef>
            </a:pPr>
            <a:r>
              <a:rPr lang="en-US" sz="5400" b="1" spc="-165">
                <a:solidFill>
                  <a:srgbClr val="FDBE0D"/>
                </a:solidFill>
                <a:latin typeface="Arial"/>
                <a:cs typeface="Arial"/>
              </a:rPr>
              <a:t>In Construction </a:t>
            </a:r>
            <a:endParaRPr sz="5400">
              <a:latin typeface="Arial"/>
              <a:cs typeface="Arial"/>
            </a:endParaRPr>
          </a:p>
        </p:txBody>
      </p:sp>
      <p:sp>
        <p:nvSpPr>
          <p:cNvPr id="3" name="object 3" descr="$PPTXTitle">
            <a:extLst>
              <a:ext uri="{FF2B5EF4-FFF2-40B4-BE49-F238E27FC236}">
                <a16:creationId xmlns:a16="http://schemas.microsoft.com/office/drawing/2014/main" id="{FE434548-76BC-6BCD-FC7C-A8CB8861F31F}"/>
              </a:ext>
            </a:extLst>
          </p:cNvPr>
          <p:cNvSpPr txBox="1">
            <a:spLocks noGrp="1"/>
          </p:cNvSpPr>
          <p:nvPr>
            <p:ph type="ctrTitle"/>
          </p:nvPr>
        </p:nvSpPr>
        <p:spPr>
          <a:xfrm>
            <a:off x="10684043" y="130326"/>
            <a:ext cx="7375358" cy="628377"/>
          </a:xfrm>
          <a:prstGeom prst="rect">
            <a:avLst/>
          </a:prstGeom>
        </p:spPr>
        <p:txBody>
          <a:bodyPr vert="horz" wrap="square" lIns="0" tIns="12700" rIns="0" bIns="0" rtlCol="0">
            <a:spAutoFit/>
          </a:bodyPr>
          <a:lstStyle/>
          <a:p>
            <a:pPr marL="969010">
              <a:lnSpc>
                <a:spcPct val="100000"/>
              </a:lnSpc>
              <a:spcBef>
                <a:spcPts val="100"/>
              </a:spcBef>
            </a:pPr>
            <a:r>
              <a:rPr lang="en-US" sz="4000" b="0" spc="-295">
                <a:solidFill>
                  <a:srgbClr val="F1F0F1"/>
                </a:solidFill>
                <a:latin typeface="Arial Black"/>
                <a:cs typeface="Arial Black"/>
              </a:rPr>
              <a:t>Ribbon Cutting Dec. 2026</a:t>
            </a:r>
            <a:endParaRPr sz="4000">
              <a:latin typeface="Arial Black"/>
              <a:cs typeface="Arial Black"/>
            </a:endParaRPr>
          </a:p>
        </p:txBody>
      </p:sp>
      <p:pic>
        <p:nvPicPr>
          <p:cNvPr id="17" name="Picture 16">
            <a:extLst>
              <a:ext uri="{FF2B5EF4-FFF2-40B4-BE49-F238E27FC236}">
                <a16:creationId xmlns:a16="http://schemas.microsoft.com/office/drawing/2014/main" id="{438AA21A-EE2E-612C-BEC6-8FA92AC3B1E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2390032" y="5705296"/>
            <a:ext cx="6126124" cy="4581704"/>
          </a:xfrm>
          <a:prstGeom prst="rect">
            <a:avLst/>
          </a:prstGeom>
        </p:spPr>
      </p:pic>
      <p:pic>
        <p:nvPicPr>
          <p:cNvPr id="21" name="Picture 20">
            <a:extLst>
              <a:ext uri="{FF2B5EF4-FFF2-40B4-BE49-F238E27FC236}">
                <a16:creationId xmlns:a16="http://schemas.microsoft.com/office/drawing/2014/main" id="{992430DB-B4C8-DEE0-0EBD-A318B4859E12}"/>
              </a:ext>
            </a:extLst>
          </p:cNvPr>
          <p:cNvPicPr>
            <a:picLocks noChangeAspect="1"/>
          </p:cNvPicPr>
          <p:nvPr/>
        </p:nvPicPr>
        <p:blipFill>
          <a:blip r:embed="rId4" cstate="print">
            <a:extLst>
              <a:ext uri="{28A0092B-C50C-407E-A947-70E740481C1C}">
                <a14:useLocalDpi xmlns:a14="http://schemas.microsoft.com/office/drawing/2010/main" val="0"/>
              </a:ext>
            </a:extLst>
          </a:blip>
          <a:srcRect t="3842" b="3842"/>
          <a:stretch>
            <a:fillRect/>
          </a:stretch>
        </p:blipFill>
        <p:spPr>
          <a:xfrm>
            <a:off x="12911505" y="2471461"/>
            <a:ext cx="5369671" cy="3233835"/>
          </a:xfrm>
          <a:prstGeom prst="rect">
            <a:avLst/>
          </a:prstGeom>
        </p:spPr>
      </p:pic>
      <p:pic>
        <p:nvPicPr>
          <p:cNvPr id="23" name="Picture 22">
            <a:extLst>
              <a:ext uri="{FF2B5EF4-FFF2-40B4-BE49-F238E27FC236}">
                <a16:creationId xmlns:a16="http://schemas.microsoft.com/office/drawing/2014/main" id="{14FA75F2-E273-2BEA-C631-6FAC7422353D}"/>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177491" y="5931568"/>
            <a:ext cx="5933018" cy="4075507"/>
          </a:xfrm>
          <a:prstGeom prst="rect">
            <a:avLst/>
          </a:prstGeom>
        </p:spPr>
      </p:pic>
      <p:pic>
        <p:nvPicPr>
          <p:cNvPr id="5" name="Picture 4">
            <a:extLst>
              <a:ext uri="{FF2B5EF4-FFF2-40B4-BE49-F238E27FC236}">
                <a16:creationId xmlns:a16="http://schemas.microsoft.com/office/drawing/2014/main" id="{33DEE56F-464A-825C-5E92-A40A6844D20F}"/>
              </a:ext>
            </a:extLst>
          </p:cNvPr>
          <p:cNvPicPr>
            <a:picLocks noChangeAspect="1"/>
          </p:cNvPicPr>
          <p:nvPr/>
        </p:nvPicPr>
        <p:blipFill>
          <a:blip r:embed="rId6" cstate="print">
            <a:extLst>
              <a:ext uri="{28A0092B-C50C-407E-A947-70E740481C1C}">
                <a14:useLocalDpi xmlns:a14="http://schemas.microsoft.com/office/drawing/2010/main" val="0"/>
              </a:ext>
            </a:extLst>
          </a:blip>
          <a:srcRect b="12713"/>
          <a:stretch>
            <a:fillRect/>
          </a:stretch>
        </p:blipFill>
        <p:spPr>
          <a:xfrm>
            <a:off x="0" y="2506053"/>
            <a:ext cx="13353586" cy="7780948"/>
          </a:xfrm>
          <a:prstGeom prst="rect">
            <a:avLst/>
          </a:prstGeom>
        </p:spPr>
      </p:pic>
    </p:spTree>
    <p:extLst>
      <p:ext uri="{BB962C8B-B14F-4D97-AF65-F5344CB8AC3E}">
        <p14:creationId xmlns:p14="http://schemas.microsoft.com/office/powerpoint/2010/main" val="124774251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39438C-12A6-ED29-7DBA-011C35054E28}"/>
            </a:ext>
          </a:extLst>
        </p:cNvPr>
        <p:cNvGrpSpPr/>
        <p:nvPr/>
      </p:nvGrpSpPr>
      <p:grpSpPr>
        <a:xfrm>
          <a:off x="0" y="0"/>
          <a:ext cx="0" cy="0"/>
          <a:chOff x="0" y="0"/>
          <a:chExt cx="0" cy="0"/>
        </a:xfrm>
      </p:grpSpPr>
      <p:sp>
        <p:nvSpPr>
          <p:cNvPr id="2" name="object 2">
            <a:extLst>
              <a:ext uri="{FF2B5EF4-FFF2-40B4-BE49-F238E27FC236}">
                <a16:creationId xmlns:a16="http://schemas.microsoft.com/office/drawing/2014/main" id="{C3D01A6A-28DF-1223-7419-7796FD415EEC}"/>
              </a:ext>
            </a:extLst>
          </p:cNvPr>
          <p:cNvSpPr txBox="1"/>
          <p:nvPr/>
        </p:nvSpPr>
        <p:spPr>
          <a:xfrm>
            <a:off x="1700531" y="854715"/>
            <a:ext cx="16587469" cy="1687641"/>
          </a:xfrm>
          <a:prstGeom prst="rect">
            <a:avLst/>
          </a:prstGeom>
        </p:spPr>
        <p:txBody>
          <a:bodyPr vert="horz" wrap="square" lIns="0" tIns="12700" rIns="0" bIns="0" rtlCol="0">
            <a:spAutoFit/>
          </a:bodyPr>
          <a:lstStyle/>
          <a:p>
            <a:pPr marL="12700">
              <a:lnSpc>
                <a:spcPct val="100000"/>
              </a:lnSpc>
              <a:spcBef>
                <a:spcPts val="100"/>
              </a:spcBef>
            </a:pPr>
            <a:r>
              <a:rPr lang="en-US" sz="5400" b="1" spc="-165">
                <a:solidFill>
                  <a:srgbClr val="FDBE0D"/>
                </a:solidFill>
                <a:latin typeface="Arial"/>
                <a:cs typeface="Arial"/>
              </a:rPr>
              <a:t>Donoe Redevelopment </a:t>
            </a:r>
          </a:p>
          <a:p>
            <a:pPr marL="12700">
              <a:lnSpc>
                <a:spcPct val="100000"/>
              </a:lnSpc>
              <a:spcBef>
                <a:spcPts val="100"/>
              </a:spcBef>
            </a:pPr>
            <a:r>
              <a:rPr lang="en-US" sz="5400" b="1" spc="-165">
                <a:solidFill>
                  <a:srgbClr val="FDBE0D"/>
                </a:solidFill>
                <a:latin typeface="Arial"/>
                <a:cs typeface="Arial"/>
              </a:rPr>
              <a:t>In Construction</a:t>
            </a:r>
            <a:endParaRPr sz="5400">
              <a:latin typeface="Arial"/>
              <a:cs typeface="Arial"/>
            </a:endParaRPr>
          </a:p>
        </p:txBody>
      </p:sp>
      <p:sp>
        <p:nvSpPr>
          <p:cNvPr id="3" name="object 3" descr="$PPTXTitle">
            <a:extLst>
              <a:ext uri="{FF2B5EF4-FFF2-40B4-BE49-F238E27FC236}">
                <a16:creationId xmlns:a16="http://schemas.microsoft.com/office/drawing/2014/main" id="{189CF7D3-7CFD-BE4B-44B3-9CB15D1C1648}"/>
              </a:ext>
            </a:extLst>
          </p:cNvPr>
          <p:cNvSpPr txBox="1">
            <a:spLocks noGrp="1"/>
          </p:cNvSpPr>
          <p:nvPr>
            <p:ph type="ctrTitle"/>
          </p:nvPr>
        </p:nvSpPr>
        <p:spPr>
          <a:xfrm>
            <a:off x="10250907" y="90983"/>
            <a:ext cx="7904746" cy="628377"/>
          </a:xfrm>
          <a:prstGeom prst="rect">
            <a:avLst/>
          </a:prstGeom>
        </p:spPr>
        <p:txBody>
          <a:bodyPr vert="horz" wrap="square" lIns="0" tIns="12700" rIns="0" bIns="0" rtlCol="0">
            <a:spAutoFit/>
          </a:bodyPr>
          <a:lstStyle/>
          <a:p>
            <a:pPr marL="969010">
              <a:lnSpc>
                <a:spcPct val="100000"/>
              </a:lnSpc>
              <a:spcBef>
                <a:spcPts val="100"/>
              </a:spcBef>
            </a:pPr>
            <a:r>
              <a:rPr lang="en-US" sz="4000" b="0" spc="-295">
                <a:solidFill>
                  <a:srgbClr val="F1F0F1"/>
                </a:solidFill>
                <a:latin typeface="Arial Black"/>
                <a:cs typeface="Arial Black"/>
              </a:rPr>
              <a:t>Target End Date June 2027</a:t>
            </a:r>
            <a:endParaRPr sz="4000">
              <a:latin typeface="Arial Black"/>
              <a:cs typeface="Arial Black"/>
            </a:endParaRPr>
          </a:p>
        </p:txBody>
      </p:sp>
      <p:pic>
        <p:nvPicPr>
          <p:cNvPr id="5" name="Picture 4">
            <a:extLst>
              <a:ext uri="{FF2B5EF4-FFF2-40B4-BE49-F238E27FC236}">
                <a16:creationId xmlns:a16="http://schemas.microsoft.com/office/drawing/2014/main" id="{9D7B1E12-3E4C-3D24-2B35-8AF183C4FF8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143000" y="2610853"/>
            <a:ext cx="5543550" cy="3695700"/>
          </a:xfrm>
          <a:prstGeom prst="rect">
            <a:avLst/>
          </a:prstGeom>
        </p:spPr>
      </p:pic>
      <p:pic>
        <p:nvPicPr>
          <p:cNvPr id="7" name="Picture 6">
            <a:extLst>
              <a:ext uri="{FF2B5EF4-FFF2-40B4-BE49-F238E27FC236}">
                <a16:creationId xmlns:a16="http://schemas.microsoft.com/office/drawing/2014/main" id="{32F672F8-000C-34AE-A3C7-D372E1586065}"/>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126958" y="6468979"/>
            <a:ext cx="5543550" cy="3695700"/>
          </a:xfrm>
          <a:prstGeom prst="rect">
            <a:avLst/>
          </a:prstGeom>
        </p:spPr>
      </p:pic>
      <p:pic>
        <p:nvPicPr>
          <p:cNvPr id="9" name="Picture 8">
            <a:extLst>
              <a:ext uri="{FF2B5EF4-FFF2-40B4-BE49-F238E27FC236}">
                <a16:creationId xmlns:a16="http://schemas.microsoft.com/office/drawing/2014/main" id="{2DB22268-7C78-9D1E-8F44-36EEE4F5C033}"/>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2192000" y="2616869"/>
            <a:ext cx="5372100" cy="3581400"/>
          </a:xfrm>
          <a:prstGeom prst="rect">
            <a:avLst/>
          </a:prstGeom>
        </p:spPr>
      </p:pic>
      <p:pic>
        <p:nvPicPr>
          <p:cNvPr id="11" name="Picture 10">
            <a:extLst>
              <a:ext uri="{FF2B5EF4-FFF2-40B4-BE49-F238E27FC236}">
                <a16:creationId xmlns:a16="http://schemas.microsoft.com/office/drawing/2014/main" id="{DADC9112-2F9F-669B-0FBA-9EF82F06C42F}"/>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2175958" y="6468979"/>
            <a:ext cx="5372100" cy="3581400"/>
          </a:xfrm>
          <a:prstGeom prst="rect">
            <a:avLst/>
          </a:prstGeom>
        </p:spPr>
      </p:pic>
      <p:sp>
        <p:nvSpPr>
          <p:cNvPr id="13" name="object 2">
            <a:extLst>
              <a:ext uri="{FF2B5EF4-FFF2-40B4-BE49-F238E27FC236}">
                <a16:creationId xmlns:a16="http://schemas.microsoft.com/office/drawing/2014/main" id="{21979579-FA9F-C3A4-36B4-ED166EFA7050}"/>
              </a:ext>
            </a:extLst>
          </p:cNvPr>
          <p:cNvSpPr txBox="1"/>
          <p:nvPr/>
        </p:nvSpPr>
        <p:spPr>
          <a:xfrm>
            <a:off x="6781800" y="4991100"/>
            <a:ext cx="5543550" cy="936154"/>
          </a:xfrm>
          <a:prstGeom prst="rect">
            <a:avLst/>
          </a:prstGeom>
        </p:spPr>
        <p:txBody>
          <a:bodyPr vert="horz" wrap="square" lIns="0" tIns="12700" rIns="0" bIns="0" rtlCol="0">
            <a:spAutoFit/>
          </a:bodyPr>
          <a:lstStyle/>
          <a:p>
            <a:pPr marL="12700">
              <a:lnSpc>
                <a:spcPct val="100000"/>
              </a:lnSpc>
              <a:spcBef>
                <a:spcPts val="100"/>
              </a:spcBef>
            </a:pPr>
            <a:r>
              <a:rPr lang="en-US" sz="6000" b="1" spc="-165">
                <a:solidFill>
                  <a:srgbClr val="FDBE0D"/>
                </a:solidFill>
                <a:latin typeface="Arial"/>
                <a:cs typeface="Arial"/>
                <a:sym typeface="Wingdings" panose="05000000000000000000" pitchFamily="2" charset="2"/>
              </a:rPr>
              <a:t> August 2025</a:t>
            </a:r>
            <a:endParaRPr lang="en-US" sz="6000">
              <a:latin typeface="Arial"/>
              <a:cs typeface="Arial"/>
            </a:endParaRPr>
          </a:p>
        </p:txBody>
      </p:sp>
      <p:sp>
        <p:nvSpPr>
          <p:cNvPr id="14" name="object 2">
            <a:extLst>
              <a:ext uri="{FF2B5EF4-FFF2-40B4-BE49-F238E27FC236}">
                <a16:creationId xmlns:a16="http://schemas.microsoft.com/office/drawing/2014/main" id="{760CDCAE-53DA-0EC2-132A-BEA290C6F165}"/>
              </a:ext>
            </a:extLst>
          </p:cNvPr>
          <p:cNvSpPr txBox="1"/>
          <p:nvPr/>
        </p:nvSpPr>
        <p:spPr>
          <a:xfrm>
            <a:off x="6710613" y="6468979"/>
            <a:ext cx="5543550" cy="936154"/>
          </a:xfrm>
          <a:prstGeom prst="rect">
            <a:avLst/>
          </a:prstGeom>
        </p:spPr>
        <p:txBody>
          <a:bodyPr vert="horz" wrap="square" lIns="0" tIns="12700" rIns="0" bIns="0" rtlCol="0">
            <a:spAutoFit/>
          </a:bodyPr>
          <a:lstStyle/>
          <a:p>
            <a:pPr marL="12700">
              <a:lnSpc>
                <a:spcPct val="100000"/>
              </a:lnSpc>
              <a:spcBef>
                <a:spcPts val="100"/>
              </a:spcBef>
            </a:pPr>
            <a:r>
              <a:rPr lang="en-US" sz="6000" b="1" spc="-165">
                <a:solidFill>
                  <a:srgbClr val="FDBE0D"/>
                </a:solidFill>
                <a:latin typeface="Arial"/>
                <a:cs typeface="Arial"/>
                <a:sym typeface="Wingdings" panose="05000000000000000000" pitchFamily="2" charset="2"/>
              </a:rPr>
              <a:t>January 2026 </a:t>
            </a:r>
            <a:endParaRPr lang="en-US" sz="6000">
              <a:latin typeface="Arial"/>
              <a:cs typeface="Arial"/>
            </a:endParaRPr>
          </a:p>
        </p:txBody>
      </p:sp>
    </p:spTree>
    <p:extLst>
      <p:ext uri="{BB962C8B-B14F-4D97-AF65-F5344CB8AC3E}">
        <p14:creationId xmlns:p14="http://schemas.microsoft.com/office/powerpoint/2010/main" val="144867775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F6D4B6-ACD0-80E9-D366-6E1E0E57C54B}"/>
            </a:ext>
          </a:extLst>
        </p:cNvPr>
        <p:cNvGrpSpPr/>
        <p:nvPr/>
      </p:nvGrpSpPr>
      <p:grpSpPr>
        <a:xfrm>
          <a:off x="0" y="0"/>
          <a:ext cx="0" cy="0"/>
          <a:chOff x="0" y="0"/>
          <a:chExt cx="0" cy="0"/>
        </a:xfrm>
      </p:grpSpPr>
      <p:sp>
        <p:nvSpPr>
          <p:cNvPr id="2" name="object 2">
            <a:extLst>
              <a:ext uri="{FF2B5EF4-FFF2-40B4-BE49-F238E27FC236}">
                <a16:creationId xmlns:a16="http://schemas.microsoft.com/office/drawing/2014/main" id="{711FE847-3225-27D6-F6B5-F738A6E869B2}"/>
              </a:ext>
            </a:extLst>
          </p:cNvPr>
          <p:cNvSpPr txBox="1"/>
          <p:nvPr/>
        </p:nvSpPr>
        <p:spPr>
          <a:xfrm>
            <a:off x="1449386" y="1296539"/>
            <a:ext cx="16587469" cy="843821"/>
          </a:xfrm>
          <a:prstGeom prst="rect">
            <a:avLst/>
          </a:prstGeom>
        </p:spPr>
        <p:txBody>
          <a:bodyPr vert="horz" wrap="square" lIns="0" tIns="12700" rIns="0" bIns="0" rtlCol="0">
            <a:spAutoFit/>
          </a:bodyPr>
          <a:lstStyle/>
          <a:p>
            <a:pPr marL="12700">
              <a:lnSpc>
                <a:spcPct val="100000"/>
              </a:lnSpc>
              <a:spcBef>
                <a:spcPts val="100"/>
              </a:spcBef>
            </a:pPr>
            <a:r>
              <a:rPr lang="en-US" sz="5400" b="1" spc="-165">
                <a:solidFill>
                  <a:srgbClr val="FDBE0D"/>
                </a:solidFill>
                <a:latin typeface="Arial"/>
                <a:cs typeface="Arial"/>
              </a:rPr>
              <a:t>CDBG-DR: Own A Lot, Build A Home</a:t>
            </a:r>
            <a:endParaRPr sz="5400">
              <a:latin typeface="Arial"/>
              <a:cs typeface="Arial"/>
            </a:endParaRPr>
          </a:p>
        </p:txBody>
      </p:sp>
      <p:sp>
        <p:nvSpPr>
          <p:cNvPr id="3" name="object 3" descr="$PPTXTitle">
            <a:extLst>
              <a:ext uri="{FF2B5EF4-FFF2-40B4-BE49-F238E27FC236}">
                <a16:creationId xmlns:a16="http://schemas.microsoft.com/office/drawing/2014/main" id="{E5718039-403E-EB33-11CB-ADD56D8A49C4}"/>
              </a:ext>
            </a:extLst>
          </p:cNvPr>
          <p:cNvSpPr txBox="1">
            <a:spLocks noGrp="1"/>
          </p:cNvSpPr>
          <p:nvPr>
            <p:ph type="ctrTitle"/>
          </p:nvPr>
        </p:nvSpPr>
        <p:spPr>
          <a:xfrm>
            <a:off x="3657600" y="191653"/>
            <a:ext cx="16002001" cy="628377"/>
          </a:xfrm>
          <a:prstGeom prst="rect">
            <a:avLst/>
          </a:prstGeom>
        </p:spPr>
        <p:txBody>
          <a:bodyPr vert="horz" wrap="square" lIns="0" tIns="12700" rIns="0" bIns="0" rtlCol="0">
            <a:spAutoFit/>
          </a:bodyPr>
          <a:lstStyle/>
          <a:p>
            <a:pPr marL="969010">
              <a:lnSpc>
                <a:spcPct val="100000"/>
              </a:lnSpc>
              <a:spcBef>
                <a:spcPts val="100"/>
              </a:spcBef>
            </a:pPr>
            <a:r>
              <a:rPr lang="en-US" sz="4000" b="0" spc="-295">
                <a:solidFill>
                  <a:srgbClr val="F1F0F1"/>
                </a:solidFill>
                <a:latin typeface="Arial Black"/>
                <a:cs typeface="Arial Black"/>
              </a:rPr>
              <a:t>STX Board of Realtors Fair Housing Expo April 11, 2026</a:t>
            </a:r>
            <a:endParaRPr lang="en-US" sz="4000">
              <a:latin typeface="Arial Black"/>
              <a:cs typeface="Arial Black"/>
            </a:endParaRPr>
          </a:p>
        </p:txBody>
      </p:sp>
      <p:pic>
        <p:nvPicPr>
          <p:cNvPr id="15" name="Picture 14">
            <a:extLst>
              <a:ext uri="{FF2B5EF4-FFF2-40B4-BE49-F238E27FC236}">
                <a16:creationId xmlns:a16="http://schemas.microsoft.com/office/drawing/2014/main" id="{8B5A7515-B8E1-603A-F95C-4D66883141C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6677" y="2628900"/>
            <a:ext cx="9165660" cy="7152258"/>
          </a:xfrm>
          <a:prstGeom prst="rect">
            <a:avLst/>
          </a:prstGeom>
        </p:spPr>
      </p:pic>
      <p:pic>
        <p:nvPicPr>
          <p:cNvPr id="19" name="Picture 18">
            <a:extLst>
              <a:ext uri="{FF2B5EF4-FFF2-40B4-BE49-F238E27FC236}">
                <a16:creationId xmlns:a16="http://schemas.microsoft.com/office/drawing/2014/main" id="{42A43FC5-334D-BAE6-2EDA-AFF3E46141A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372600" y="2622884"/>
            <a:ext cx="8658568" cy="7152258"/>
          </a:xfrm>
          <a:prstGeom prst="rect">
            <a:avLst/>
          </a:prstGeom>
        </p:spPr>
      </p:pic>
    </p:spTree>
    <p:extLst>
      <p:ext uri="{BB962C8B-B14F-4D97-AF65-F5344CB8AC3E}">
        <p14:creationId xmlns:p14="http://schemas.microsoft.com/office/powerpoint/2010/main" val="84665646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object 2"/>
          <p:cNvGrpSpPr/>
          <p:nvPr/>
        </p:nvGrpSpPr>
        <p:grpSpPr>
          <a:xfrm>
            <a:off x="0" y="-2"/>
            <a:ext cx="18288000" cy="10287000"/>
            <a:chOff x="0" y="-2"/>
            <a:chExt cx="18288000" cy="10287000"/>
          </a:xfrm>
        </p:grpSpPr>
        <p:sp>
          <p:nvSpPr>
            <p:cNvPr id="3" name="object 3"/>
            <p:cNvSpPr/>
            <p:nvPr/>
          </p:nvSpPr>
          <p:spPr>
            <a:xfrm>
              <a:off x="0" y="2628899"/>
              <a:ext cx="18288000" cy="2236470"/>
            </a:xfrm>
            <a:custGeom>
              <a:avLst/>
              <a:gdLst/>
              <a:ahLst/>
              <a:cxnLst/>
              <a:rect l="l" t="t" r="r" b="b"/>
              <a:pathLst>
                <a:path w="18288000" h="2236470">
                  <a:moveTo>
                    <a:pt x="0" y="2235962"/>
                  </a:moveTo>
                  <a:lnTo>
                    <a:pt x="18288000" y="2235962"/>
                  </a:lnTo>
                  <a:lnTo>
                    <a:pt x="18288000" y="0"/>
                  </a:lnTo>
                  <a:lnTo>
                    <a:pt x="0" y="0"/>
                  </a:lnTo>
                  <a:lnTo>
                    <a:pt x="0" y="2235962"/>
                  </a:lnTo>
                  <a:close/>
                </a:path>
              </a:pathLst>
            </a:custGeom>
            <a:solidFill>
              <a:srgbClr val="1F3964"/>
            </a:solidFill>
          </p:spPr>
          <p:txBody>
            <a:bodyPr wrap="square" lIns="0" tIns="0" rIns="0" bIns="0" rtlCol="0"/>
            <a:lstStyle/>
            <a:p>
              <a:endParaRPr/>
            </a:p>
          </p:txBody>
        </p:sp>
        <p:sp>
          <p:nvSpPr>
            <p:cNvPr id="4" name="object 4"/>
            <p:cNvSpPr/>
            <p:nvPr/>
          </p:nvSpPr>
          <p:spPr>
            <a:xfrm>
              <a:off x="0" y="0"/>
              <a:ext cx="18288000" cy="2628900"/>
            </a:xfrm>
            <a:custGeom>
              <a:avLst/>
              <a:gdLst/>
              <a:ahLst/>
              <a:cxnLst/>
              <a:rect l="l" t="t" r="r" b="b"/>
              <a:pathLst>
                <a:path w="18288000" h="2628900">
                  <a:moveTo>
                    <a:pt x="18288000" y="0"/>
                  </a:moveTo>
                  <a:lnTo>
                    <a:pt x="0" y="0"/>
                  </a:lnTo>
                  <a:lnTo>
                    <a:pt x="0" y="2628900"/>
                  </a:lnTo>
                  <a:lnTo>
                    <a:pt x="18288000" y="2628900"/>
                  </a:lnTo>
                  <a:lnTo>
                    <a:pt x="18288000" y="0"/>
                  </a:lnTo>
                  <a:close/>
                </a:path>
              </a:pathLst>
            </a:custGeom>
            <a:solidFill>
              <a:srgbClr val="FDBE0D"/>
            </a:solidFill>
          </p:spPr>
          <p:txBody>
            <a:bodyPr wrap="square" lIns="0" tIns="0" rIns="0" bIns="0" rtlCol="0"/>
            <a:lstStyle/>
            <a:p>
              <a:endParaRPr/>
            </a:p>
          </p:txBody>
        </p:sp>
        <p:pic>
          <p:nvPicPr>
            <p:cNvPr id="5" name="object 5" descr="A poster of a couple of people standing in a field  AI-generated content may be incorrect."/>
            <p:cNvPicPr/>
            <p:nvPr/>
          </p:nvPicPr>
          <p:blipFill>
            <a:blip r:embed="rId2" cstate="print"/>
            <a:stretch>
              <a:fillRect/>
            </a:stretch>
          </p:blipFill>
          <p:spPr>
            <a:xfrm>
              <a:off x="8013318" y="1409697"/>
              <a:ext cx="10274681" cy="8839197"/>
            </a:xfrm>
            <a:prstGeom prst="rect">
              <a:avLst/>
            </a:prstGeom>
          </p:spPr>
        </p:pic>
        <p:pic>
          <p:nvPicPr>
            <p:cNvPr id="6" name="object 6" descr="A group of people sitting on the floor holding up a sign  AI-generated content may be incorrect."/>
            <p:cNvPicPr/>
            <p:nvPr/>
          </p:nvPicPr>
          <p:blipFill>
            <a:blip r:embed="rId3" cstate="print"/>
            <a:stretch>
              <a:fillRect/>
            </a:stretch>
          </p:blipFill>
          <p:spPr>
            <a:xfrm>
              <a:off x="0" y="-2"/>
              <a:ext cx="8229599" cy="10286999"/>
            </a:xfrm>
            <a:prstGeom prst="rect">
              <a:avLst/>
            </a:prstGeom>
          </p:spPr>
        </p:pic>
      </p:gr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2" name="object 2"/>
          <p:cNvGrpSpPr/>
          <p:nvPr/>
        </p:nvGrpSpPr>
        <p:grpSpPr>
          <a:xfrm>
            <a:off x="0" y="38"/>
            <a:ext cx="18288000" cy="10287342"/>
            <a:chOff x="0" y="38"/>
            <a:chExt cx="18288000" cy="10287342"/>
          </a:xfrm>
        </p:grpSpPr>
        <p:sp>
          <p:nvSpPr>
            <p:cNvPr id="3" name="object 3"/>
            <p:cNvSpPr/>
            <p:nvPr/>
          </p:nvSpPr>
          <p:spPr>
            <a:xfrm>
              <a:off x="0" y="2477515"/>
              <a:ext cx="18288000" cy="7809865"/>
            </a:xfrm>
            <a:custGeom>
              <a:avLst/>
              <a:gdLst/>
              <a:ahLst/>
              <a:cxnLst/>
              <a:rect l="l" t="t" r="r" b="b"/>
              <a:pathLst>
                <a:path w="18288000" h="7809865">
                  <a:moveTo>
                    <a:pt x="0" y="7809483"/>
                  </a:moveTo>
                  <a:lnTo>
                    <a:pt x="18288000" y="7809483"/>
                  </a:lnTo>
                  <a:lnTo>
                    <a:pt x="18288000" y="0"/>
                  </a:lnTo>
                  <a:lnTo>
                    <a:pt x="0" y="0"/>
                  </a:lnTo>
                  <a:lnTo>
                    <a:pt x="0" y="7809483"/>
                  </a:lnTo>
                  <a:close/>
                </a:path>
              </a:pathLst>
            </a:custGeom>
            <a:solidFill>
              <a:srgbClr val="F1F0F1"/>
            </a:solidFill>
          </p:spPr>
          <p:txBody>
            <a:bodyPr wrap="square" lIns="0" tIns="0" rIns="0" bIns="0" rtlCol="0"/>
            <a:lstStyle/>
            <a:p>
              <a:endParaRPr/>
            </a:p>
          </p:txBody>
        </p:sp>
        <p:sp>
          <p:nvSpPr>
            <p:cNvPr id="4" name="object 4"/>
            <p:cNvSpPr/>
            <p:nvPr/>
          </p:nvSpPr>
          <p:spPr>
            <a:xfrm>
              <a:off x="0" y="813434"/>
              <a:ext cx="18288000" cy="1664335"/>
            </a:xfrm>
            <a:custGeom>
              <a:avLst/>
              <a:gdLst/>
              <a:ahLst/>
              <a:cxnLst/>
              <a:rect l="l" t="t" r="r" b="b"/>
              <a:pathLst>
                <a:path w="18288000" h="1664335">
                  <a:moveTo>
                    <a:pt x="0" y="1664081"/>
                  </a:moveTo>
                  <a:lnTo>
                    <a:pt x="18288000" y="1664081"/>
                  </a:lnTo>
                  <a:lnTo>
                    <a:pt x="18288000" y="0"/>
                  </a:lnTo>
                  <a:lnTo>
                    <a:pt x="0" y="0"/>
                  </a:lnTo>
                  <a:lnTo>
                    <a:pt x="0" y="1664081"/>
                  </a:lnTo>
                  <a:close/>
                </a:path>
              </a:pathLst>
            </a:custGeom>
            <a:solidFill>
              <a:srgbClr val="1F3964"/>
            </a:solidFill>
          </p:spPr>
          <p:txBody>
            <a:bodyPr wrap="square" lIns="0" tIns="0" rIns="0" bIns="0" rtlCol="0"/>
            <a:lstStyle/>
            <a:p>
              <a:endParaRPr/>
            </a:p>
          </p:txBody>
        </p:sp>
        <p:sp>
          <p:nvSpPr>
            <p:cNvPr id="5" name="object 5"/>
            <p:cNvSpPr/>
            <p:nvPr/>
          </p:nvSpPr>
          <p:spPr>
            <a:xfrm>
              <a:off x="0" y="38"/>
              <a:ext cx="18288000" cy="813435"/>
            </a:xfrm>
            <a:custGeom>
              <a:avLst/>
              <a:gdLst/>
              <a:ahLst/>
              <a:cxnLst/>
              <a:rect l="l" t="t" r="r" b="b"/>
              <a:pathLst>
                <a:path w="18288000" h="813435">
                  <a:moveTo>
                    <a:pt x="18288000" y="0"/>
                  </a:moveTo>
                  <a:lnTo>
                    <a:pt x="0" y="0"/>
                  </a:lnTo>
                  <a:lnTo>
                    <a:pt x="0" y="813396"/>
                  </a:lnTo>
                  <a:lnTo>
                    <a:pt x="18288000" y="813396"/>
                  </a:lnTo>
                  <a:lnTo>
                    <a:pt x="18288000" y="0"/>
                  </a:lnTo>
                  <a:close/>
                </a:path>
              </a:pathLst>
            </a:custGeom>
            <a:solidFill>
              <a:srgbClr val="FDBE0D"/>
            </a:solidFill>
          </p:spPr>
          <p:txBody>
            <a:bodyPr wrap="square" lIns="0" tIns="0" rIns="0" bIns="0" rtlCol="0"/>
            <a:lstStyle/>
            <a:p>
              <a:endParaRPr/>
            </a:p>
          </p:txBody>
        </p:sp>
        <p:pic>
          <p:nvPicPr>
            <p:cNvPr id="6" name="object 6"/>
            <p:cNvPicPr/>
            <p:nvPr/>
          </p:nvPicPr>
          <p:blipFill>
            <a:blip r:embed="rId2" cstate="print"/>
            <a:stretch>
              <a:fillRect/>
            </a:stretch>
          </p:blipFill>
          <p:spPr>
            <a:xfrm>
              <a:off x="0" y="64134"/>
              <a:ext cx="1498472" cy="1498473"/>
            </a:xfrm>
            <a:prstGeom prst="rect">
              <a:avLst/>
            </a:prstGeom>
          </p:spPr>
        </p:pic>
      </p:grpSp>
      <p:sp>
        <p:nvSpPr>
          <p:cNvPr id="11" name="object 11" descr="$PPTXTitle"/>
          <p:cNvSpPr txBox="1">
            <a:spLocks noGrp="1"/>
          </p:cNvSpPr>
          <p:nvPr>
            <p:ph type="title"/>
          </p:nvPr>
        </p:nvSpPr>
        <p:spPr>
          <a:xfrm>
            <a:off x="493993" y="-295639"/>
            <a:ext cx="17697957" cy="2716974"/>
          </a:xfrm>
          <a:prstGeom prst="rect">
            <a:avLst/>
          </a:prstGeom>
        </p:spPr>
        <p:txBody>
          <a:bodyPr vert="horz" wrap="square" lIns="0" tIns="1044778" rIns="0" bIns="0" rtlCol="0">
            <a:spAutoFit/>
          </a:bodyPr>
          <a:lstStyle/>
          <a:p>
            <a:pPr marL="1209040" algn="l">
              <a:lnSpc>
                <a:spcPct val="100000"/>
              </a:lnSpc>
              <a:spcBef>
                <a:spcPts val="105"/>
              </a:spcBef>
            </a:pPr>
            <a:r>
              <a:rPr lang="en-US" sz="5400" spc="-105"/>
              <a:t>Virgin Islands Housing Authority Central Office Demolition</a:t>
            </a:r>
            <a:endParaRPr sz="5400"/>
          </a:p>
        </p:txBody>
      </p:sp>
      <p:sp>
        <p:nvSpPr>
          <p:cNvPr id="12" name="object 3" descr="$PPTXTitle">
            <a:extLst>
              <a:ext uri="{FF2B5EF4-FFF2-40B4-BE49-F238E27FC236}">
                <a16:creationId xmlns:a16="http://schemas.microsoft.com/office/drawing/2014/main" id="{6E31E321-A2A1-1F97-29E8-F1DA07006B77}"/>
              </a:ext>
            </a:extLst>
          </p:cNvPr>
          <p:cNvSpPr txBox="1">
            <a:spLocks/>
          </p:cNvSpPr>
          <p:nvPr/>
        </p:nvSpPr>
        <p:spPr>
          <a:xfrm>
            <a:off x="914400" y="119359"/>
            <a:ext cx="17397663" cy="628377"/>
          </a:xfrm>
          <a:prstGeom prst="rect">
            <a:avLst/>
          </a:prstGeom>
        </p:spPr>
        <p:txBody>
          <a:bodyPr vert="horz" wrap="square" lIns="0" tIns="12700" rIns="0" bIns="0" rtlCol="0">
            <a:spAutoFit/>
          </a:bodyPr>
          <a:lstStyle>
            <a:lvl1pPr>
              <a:defRPr sz="6200" b="1" i="0">
                <a:solidFill>
                  <a:srgbClr val="FDBE0D"/>
                </a:solidFill>
                <a:latin typeface="Arial"/>
                <a:ea typeface="+mj-ea"/>
                <a:cs typeface="Arial"/>
              </a:defRPr>
            </a:lvl1pPr>
          </a:lstStyle>
          <a:p>
            <a:pPr marL="969010">
              <a:spcBef>
                <a:spcPts val="100"/>
              </a:spcBef>
            </a:pPr>
            <a:r>
              <a:rPr lang="en-US" sz="4000" b="0" spc="-295">
                <a:solidFill>
                  <a:srgbClr val="F1F0F1"/>
                </a:solidFill>
                <a:latin typeface="Arial Black"/>
                <a:cs typeface="Arial Black"/>
              </a:rPr>
              <a:t>New Senior Housing at Estate Tutu Target Construction June 2026</a:t>
            </a:r>
            <a:endParaRPr lang="en-US" sz="4000">
              <a:latin typeface="Arial Black"/>
              <a:cs typeface="Arial Black"/>
            </a:endParaRPr>
          </a:p>
        </p:txBody>
      </p:sp>
      <p:pic>
        <p:nvPicPr>
          <p:cNvPr id="16" name="Picture 15">
            <a:extLst>
              <a:ext uri="{FF2B5EF4-FFF2-40B4-BE49-F238E27FC236}">
                <a16:creationId xmlns:a16="http://schemas.microsoft.com/office/drawing/2014/main" id="{E5508F6A-E6BE-166D-8ABA-FA39463057B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83504" y="2734233"/>
            <a:ext cx="8888408" cy="7057467"/>
          </a:xfrm>
          <a:prstGeom prst="rect">
            <a:avLst/>
          </a:prstGeom>
        </p:spPr>
      </p:pic>
      <p:pic>
        <p:nvPicPr>
          <p:cNvPr id="18" name="Picture 17">
            <a:extLst>
              <a:ext uri="{FF2B5EF4-FFF2-40B4-BE49-F238E27FC236}">
                <a16:creationId xmlns:a16="http://schemas.microsoft.com/office/drawing/2014/main" id="{EE84FDF6-6451-5F21-3289-6F19E7F4F031}"/>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303542" y="2734234"/>
            <a:ext cx="8888408" cy="7057466"/>
          </a:xfrm>
          <a:prstGeom prst="rect">
            <a:avLst/>
          </a:prstGeom>
        </p:spPr>
      </p:pic>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1FEAE57E-FB7D-300F-FED4-66BAD27D0441}"/>
            </a:ext>
          </a:extLst>
        </p:cNvPr>
        <p:cNvGrpSpPr/>
        <p:nvPr/>
      </p:nvGrpSpPr>
      <p:grpSpPr>
        <a:xfrm>
          <a:off x="0" y="0"/>
          <a:ext cx="0" cy="0"/>
          <a:chOff x="0" y="0"/>
          <a:chExt cx="0" cy="0"/>
        </a:xfrm>
      </p:grpSpPr>
      <p:grpSp>
        <p:nvGrpSpPr>
          <p:cNvPr id="2" name="object 2">
            <a:extLst>
              <a:ext uri="{FF2B5EF4-FFF2-40B4-BE49-F238E27FC236}">
                <a16:creationId xmlns:a16="http://schemas.microsoft.com/office/drawing/2014/main" id="{288DBC0A-A827-8538-D28E-108B25DE1C8B}"/>
              </a:ext>
            </a:extLst>
          </p:cNvPr>
          <p:cNvGrpSpPr/>
          <p:nvPr/>
        </p:nvGrpSpPr>
        <p:grpSpPr>
          <a:xfrm>
            <a:off x="0" y="38"/>
            <a:ext cx="18288000" cy="10287342"/>
            <a:chOff x="0" y="38"/>
            <a:chExt cx="18288000" cy="10287342"/>
          </a:xfrm>
        </p:grpSpPr>
        <p:sp>
          <p:nvSpPr>
            <p:cNvPr id="3" name="object 3">
              <a:extLst>
                <a:ext uri="{FF2B5EF4-FFF2-40B4-BE49-F238E27FC236}">
                  <a16:creationId xmlns:a16="http://schemas.microsoft.com/office/drawing/2014/main" id="{56606EEE-CD91-0DB5-8BAF-7747A5E7A2F4}"/>
                </a:ext>
              </a:extLst>
            </p:cNvPr>
            <p:cNvSpPr/>
            <p:nvPr/>
          </p:nvSpPr>
          <p:spPr>
            <a:xfrm>
              <a:off x="0" y="2477515"/>
              <a:ext cx="18288000" cy="7809865"/>
            </a:xfrm>
            <a:custGeom>
              <a:avLst/>
              <a:gdLst/>
              <a:ahLst/>
              <a:cxnLst/>
              <a:rect l="l" t="t" r="r" b="b"/>
              <a:pathLst>
                <a:path w="18288000" h="7809865">
                  <a:moveTo>
                    <a:pt x="0" y="7809483"/>
                  </a:moveTo>
                  <a:lnTo>
                    <a:pt x="18288000" y="7809483"/>
                  </a:lnTo>
                  <a:lnTo>
                    <a:pt x="18288000" y="0"/>
                  </a:lnTo>
                  <a:lnTo>
                    <a:pt x="0" y="0"/>
                  </a:lnTo>
                  <a:lnTo>
                    <a:pt x="0" y="7809483"/>
                  </a:lnTo>
                  <a:close/>
                </a:path>
              </a:pathLst>
            </a:custGeom>
            <a:solidFill>
              <a:srgbClr val="F1F0F1"/>
            </a:solidFill>
          </p:spPr>
          <p:txBody>
            <a:bodyPr wrap="square" lIns="0" tIns="0" rIns="0" bIns="0" rtlCol="0"/>
            <a:lstStyle/>
            <a:p>
              <a:endParaRPr/>
            </a:p>
          </p:txBody>
        </p:sp>
        <p:sp>
          <p:nvSpPr>
            <p:cNvPr id="4" name="object 4">
              <a:extLst>
                <a:ext uri="{FF2B5EF4-FFF2-40B4-BE49-F238E27FC236}">
                  <a16:creationId xmlns:a16="http://schemas.microsoft.com/office/drawing/2014/main" id="{5A5CEFCD-4B3A-32E6-E77D-3157FE7040E2}"/>
                </a:ext>
              </a:extLst>
            </p:cNvPr>
            <p:cNvSpPr/>
            <p:nvPr/>
          </p:nvSpPr>
          <p:spPr>
            <a:xfrm>
              <a:off x="0" y="813434"/>
              <a:ext cx="18288000" cy="1664335"/>
            </a:xfrm>
            <a:custGeom>
              <a:avLst/>
              <a:gdLst/>
              <a:ahLst/>
              <a:cxnLst/>
              <a:rect l="l" t="t" r="r" b="b"/>
              <a:pathLst>
                <a:path w="18288000" h="1664335">
                  <a:moveTo>
                    <a:pt x="0" y="1664081"/>
                  </a:moveTo>
                  <a:lnTo>
                    <a:pt x="18288000" y="1664081"/>
                  </a:lnTo>
                  <a:lnTo>
                    <a:pt x="18288000" y="0"/>
                  </a:lnTo>
                  <a:lnTo>
                    <a:pt x="0" y="0"/>
                  </a:lnTo>
                  <a:lnTo>
                    <a:pt x="0" y="1664081"/>
                  </a:lnTo>
                  <a:close/>
                </a:path>
              </a:pathLst>
            </a:custGeom>
            <a:solidFill>
              <a:srgbClr val="1F3964"/>
            </a:solidFill>
          </p:spPr>
          <p:txBody>
            <a:bodyPr wrap="square" lIns="0" tIns="0" rIns="0" bIns="0" rtlCol="0"/>
            <a:lstStyle/>
            <a:p>
              <a:endParaRPr/>
            </a:p>
          </p:txBody>
        </p:sp>
        <p:sp>
          <p:nvSpPr>
            <p:cNvPr id="5" name="object 5">
              <a:extLst>
                <a:ext uri="{FF2B5EF4-FFF2-40B4-BE49-F238E27FC236}">
                  <a16:creationId xmlns:a16="http://schemas.microsoft.com/office/drawing/2014/main" id="{AF38D877-9974-7511-C4C4-9CA7D24A3575}"/>
                </a:ext>
              </a:extLst>
            </p:cNvPr>
            <p:cNvSpPr/>
            <p:nvPr/>
          </p:nvSpPr>
          <p:spPr>
            <a:xfrm>
              <a:off x="0" y="38"/>
              <a:ext cx="18288000" cy="813435"/>
            </a:xfrm>
            <a:custGeom>
              <a:avLst/>
              <a:gdLst/>
              <a:ahLst/>
              <a:cxnLst/>
              <a:rect l="l" t="t" r="r" b="b"/>
              <a:pathLst>
                <a:path w="18288000" h="813435">
                  <a:moveTo>
                    <a:pt x="18288000" y="0"/>
                  </a:moveTo>
                  <a:lnTo>
                    <a:pt x="0" y="0"/>
                  </a:lnTo>
                  <a:lnTo>
                    <a:pt x="0" y="813396"/>
                  </a:lnTo>
                  <a:lnTo>
                    <a:pt x="18288000" y="813396"/>
                  </a:lnTo>
                  <a:lnTo>
                    <a:pt x="18288000" y="0"/>
                  </a:lnTo>
                  <a:close/>
                </a:path>
              </a:pathLst>
            </a:custGeom>
            <a:solidFill>
              <a:srgbClr val="FDBE0D"/>
            </a:solidFill>
          </p:spPr>
          <p:txBody>
            <a:bodyPr wrap="square" lIns="0" tIns="0" rIns="0" bIns="0" rtlCol="0"/>
            <a:lstStyle/>
            <a:p>
              <a:endParaRPr/>
            </a:p>
          </p:txBody>
        </p:sp>
        <p:pic>
          <p:nvPicPr>
            <p:cNvPr id="6" name="object 6">
              <a:extLst>
                <a:ext uri="{FF2B5EF4-FFF2-40B4-BE49-F238E27FC236}">
                  <a16:creationId xmlns:a16="http://schemas.microsoft.com/office/drawing/2014/main" id="{87B24D7F-907F-8E8A-AB93-F6C48CC3886E}"/>
                </a:ext>
              </a:extLst>
            </p:cNvPr>
            <p:cNvPicPr/>
            <p:nvPr/>
          </p:nvPicPr>
          <p:blipFill>
            <a:blip r:embed="rId2" cstate="print"/>
            <a:stretch>
              <a:fillRect/>
            </a:stretch>
          </p:blipFill>
          <p:spPr>
            <a:xfrm>
              <a:off x="0" y="64134"/>
              <a:ext cx="1498472" cy="1498473"/>
            </a:xfrm>
            <a:prstGeom prst="rect">
              <a:avLst/>
            </a:prstGeom>
          </p:spPr>
        </p:pic>
      </p:grpSp>
      <p:sp>
        <p:nvSpPr>
          <p:cNvPr id="11" name="object 11" descr="$PPTXTitle">
            <a:extLst>
              <a:ext uri="{FF2B5EF4-FFF2-40B4-BE49-F238E27FC236}">
                <a16:creationId xmlns:a16="http://schemas.microsoft.com/office/drawing/2014/main" id="{BF18AAFD-2B62-C108-B7FC-4DE59C75E458}"/>
              </a:ext>
            </a:extLst>
          </p:cNvPr>
          <p:cNvSpPr txBox="1">
            <a:spLocks noGrp="1"/>
          </p:cNvSpPr>
          <p:nvPr>
            <p:ph type="title"/>
          </p:nvPr>
        </p:nvSpPr>
        <p:spPr>
          <a:xfrm>
            <a:off x="304800" y="-272308"/>
            <a:ext cx="18602579" cy="2716974"/>
          </a:xfrm>
          <a:prstGeom prst="rect">
            <a:avLst/>
          </a:prstGeom>
        </p:spPr>
        <p:txBody>
          <a:bodyPr vert="horz" wrap="square" lIns="0" tIns="1044778" rIns="0" bIns="0" rtlCol="0">
            <a:spAutoFit/>
          </a:bodyPr>
          <a:lstStyle/>
          <a:p>
            <a:pPr marL="1209040">
              <a:lnSpc>
                <a:spcPct val="100000"/>
              </a:lnSpc>
              <a:spcBef>
                <a:spcPts val="105"/>
              </a:spcBef>
            </a:pPr>
            <a:r>
              <a:rPr lang="en-US" sz="5400" spc="-105"/>
              <a:t>Queen Louise Home for the Aged </a:t>
            </a:r>
            <a:br>
              <a:rPr lang="en-US" sz="5400" spc="-105"/>
            </a:br>
            <a:r>
              <a:rPr lang="en-US" sz="5400" spc="-105"/>
              <a:t>Contract Executed </a:t>
            </a:r>
            <a:endParaRPr lang="en-US" sz="5400"/>
          </a:p>
        </p:txBody>
      </p:sp>
      <p:sp>
        <p:nvSpPr>
          <p:cNvPr id="12" name="object 3" descr="$PPTXTitle">
            <a:extLst>
              <a:ext uri="{FF2B5EF4-FFF2-40B4-BE49-F238E27FC236}">
                <a16:creationId xmlns:a16="http://schemas.microsoft.com/office/drawing/2014/main" id="{B35A7D60-3EC6-6E84-BCCC-5BE6D608B1A9}"/>
              </a:ext>
            </a:extLst>
          </p:cNvPr>
          <p:cNvSpPr txBox="1">
            <a:spLocks/>
          </p:cNvSpPr>
          <p:nvPr/>
        </p:nvSpPr>
        <p:spPr>
          <a:xfrm>
            <a:off x="2827421" y="128353"/>
            <a:ext cx="15460579" cy="628377"/>
          </a:xfrm>
          <a:prstGeom prst="rect">
            <a:avLst/>
          </a:prstGeom>
        </p:spPr>
        <p:txBody>
          <a:bodyPr vert="horz" wrap="square" lIns="0" tIns="12700" rIns="0" bIns="0" rtlCol="0">
            <a:spAutoFit/>
          </a:bodyPr>
          <a:lstStyle>
            <a:lvl1pPr>
              <a:defRPr sz="6200" b="1" i="0">
                <a:solidFill>
                  <a:srgbClr val="FDBE0D"/>
                </a:solidFill>
                <a:latin typeface="Arial"/>
                <a:ea typeface="+mj-ea"/>
                <a:cs typeface="Arial"/>
              </a:defRPr>
            </a:lvl1pPr>
          </a:lstStyle>
          <a:p>
            <a:pPr marL="969010">
              <a:spcBef>
                <a:spcPts val="100"/>
              </a:spcBef>
            </a:pPr>
            <a:r>
              <a:rPr lang="en-US" sz="4000" b="0" spc="-295">
                <a:solidFill>
                  <a:srgbClr val="F1F0F1"/>
                </a:solidFill>
                <a:latin typeface="Arial Black"/>
                <a:cs typeface="Arial Black"/>
              </a:rPr>
              <a:t>Construction March 2027 - Target End Date Summer  2029</a:t>
            </a:r>
            <a:endParaRPr lang="en-US" sz="4000">
              <a:latin typeface="Arial Black"/>
              <a:cs typeface="Arial Black"/>
            </a:endParaRPr>
          </a:p>
        </p:txBody>
      </p:sp>
      <p:pic>
        <p:nvPicPr>
          <p:cNvPr id="9" name="Picture 8">
            <a:extLst>
              <a:ext uri="{FF2B5EF4-FFF2-40B4-BE49-F238E27FC236}">
                <a16:creationId xmlns:a16="http://schemas.microsoft.com/office/drawing/2014/main" id="{061F939D-9041-E9CF-C8A6-49D3E1B2E01E}"/>
              </a:ext>
            </a:extLst>
          </p:cNvPr>
          <p:cNvPicPr>
            <a:picLocks noChangeAspect="1"/>
          </p:cNvPicPr>
          <p:nvPr/>
        </p:nvPicPr>
        <p:blipFill>
          <a:blip r:embed="rId3">
            <a:extLst>
              <a:ext uri="{28A0092B-C50C-407E-A947-70E740481C1C}">
                <a14:useLocalDpi xmlns:a14="http://schemas.microsoft.com/office/drawing/2010/main" val="0"/>
              </a:ext>
            </a:extLst>
          </a:blip>
          <a:srcRect t="26677"/>
          <a:stretch>
            <a:fillRect/>
          </a:stretch>
        </p:blipFill>
        <p:spPr>
          <a:xfrm>
            <a:off x="0" y="2489424"/>
            <a:ext cx="18288000" cy="7786300"/>
          </a:xfrm>
          <a:prstGeom prst="rect">
            <a:avLst/>
          </a:prstGeom>
        </p:spPr>
      </p:pic>
    </p:spTree>
    <p:extLst>
      <p:ext uri="{BB962C8B-B14F-4D97-AF65-F5344CB8AC3E}">
        <p14:creationId xmlns:p14="http://schemas.microsoft.com/office/powerpoint/2010/main" val="404141722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7DBA7EEB-BDBA-1934-6A97-F9A85508389E}"/>
            </a:ext>
          </a:extLst>
        </p:cNvPr>
        <p:cNvGrpSpPr/>
        <p:nvPr/>
      </p:nvGrpSpPr>
      <p:grpSpPr>
        <a:xfrm>
          <a:off x="0" y="0"/>
          <a:ext cx="0" cy="0"/>
          <a:chOff x="0" y="0"/>
          <a:chExt cx="0" cy="0"/>
        </a:xfrm>
      </p:grpSpPr>
      <p:grpSp>
        <p:nvGrpSpPr>
          <p:cNvPr id="2" name="object 2">
            <a:extLst>
              <a:ext uri="{FF2B5EF4-FFF2-40B4-BE49-F238E27FC236}">
                <a16:creationId xmlns:a16="http://schemas.microsoft.com/office/drawing/2014/main" id="{2008A132-7CF7-EE3B-B354-319444D76126}"/>
              </a:ext>
            </a:extLst>
          </p:cNvPr>
          <p:cNvGrpSpPr/>
          <p:nvPr/>
        </p:nvGrpSpPr>
        <p:grpSpPr>
          <a:xfrm>
            <a:off x="0" y="38"/>
            <a:ext cx="18288000" cy="10287342"/>
            <a:chOff x="0" y="38"/>
            <a:chExt cx="18288000" cy="10287342"/>
          </a:xfrm>
        </p:grpSpPr>
        <p:sp>
          <p:nvSpPr>
            <p:cNvPr id="3" name="object 3">
              <a:extLst>
                <a:ext uri="{FF2B5EF4-FFF2-40B4-BE49-F238E27FC236}">
                  <a16:creationId xmlns:a16="http://schemas.microsoft.com/office/drawing/2014/main" id="{BF5E2D04-57AB-E9DF-4A2A-68A8FBB19B2C}"/>
                </a:ext>
              </a:extLst>
            </p:cNvPr>
            <p:cNvSpPr/>
            <p:nvPr/>
          </p:nvSpPr>
          <p:spPr>
            <a:xfrm>
              <a:off x="0" y="2477515"/>
              <a:ext cx="18288000" cy="7809865"/>
            </a:xfrm>
            <a:custGeom>
              <a:avLst/>
              <a:gdLst/>
              <a:ahLst/>
              <a:cxnLst/>
              <a:rect l="l" t="t" r="r" b="b"/>
              <a:pathLst>
                <a:path w="18288000" h="7809865">
                  <a:moveTo>
                    <a:pt x="0" y="7809483"/>
                  </a:moveTo>
                  <a:lnTo>
                    <a:pt x="18288000" y="7809483"/>
                  </a:lnTo>
                  <a:lnTo>
                    <a:pt x="18288000" y="0"/>
                  </a:lnTo>
                  <a:lnTo>
                    <a:pt x="0" y="0"/>
                  </a:lnTo>
                  <a:lnTo>
                    <a:pt x="0" y="7809483"/>
                  </a:lnTo>
                  <a:close/>
                </a:path>
              </a:pathLst>
            </a:custGeom>
            <a:solidFill>
              <a:srgbClr val="F1F0F1"/>
            </a:solidFill>
          </p:spPr>
          <p:txBody>
            <a:bodyPr wrap="square" lIns="0" tIns="0" rIns="0" bIns="0" rtlCol="0"/>
            <a:lstStyle/>
            <a:p>
              <a:endParaRPr/>
            </a:p>
          </p:txBody>
        </p:sp>
        <p:sp>
          <p:nvSpPr>
            <p:cNvPr id="4" name="object 4">
              <a:extLst>
                <a:ext uri="{FF2B5EF4-FFF2-40B4-BE49-F238E27FC236}">
                  <a16:creationId xmlns:a16="http://schemas.microsoft.com/office/drawing/2014/main" id="{1729D077-E059-8B99-37A5-D84392489024}"/>
                </a:ext>
              </a:extLst>
            </p:cNvPr>
            <p:cNvSpPr/>
            <p:nvPr/>
          </p:nvSpPr>
          <p:spPr>
            <a:xfrm>
              <a:off x="0" y="813434"/>
              <a:ext cx="18288000" cy="1664335"/>
            </a:xfrm>
            <a:custGeom>
              <a:avLst/>
              <a:gdLst/>
              <a:ahLst/>
              <a:cxnLst/>
              <a:rect l="l" t="t" r="r" b="b"/>
              <a:pathLst>
                <a:path w="18288000" h="1664335">
                  <a:moveTo>
                    <a:pt x="0" y="1664081"/>
                  </a:moveTo>
                  <a:lnTo>
                    <a:pt x="18288000" y="1664081"/>
                  </a:lnTo>
                  <a:lnTo>
                    <a:pt x="18288000" y="0"/>
                  </a:lnTo>
                  <a:lnTo>
                    <a:pt x="0" y="0"/>
                  </a:lnTo>
                  <a:lnTo>
                    <a:pt x="0" y="1664081"/>
                  </a:lnTo>
                  <a:close/>
                </a:path>
              </a:pathLst>
            </a:custGeom>
            <a:solidFill>
              <a:srgbClr val="1F3964"/>
            </a:solidFill>
          </p:spPr>
          <p:txBody>
            <a:bodyPr wrap="square" lIns="0" tIns="0" rIns="0" bIns="0" rtlCol="0"/>
            <a:lstStyle/>
            <a:p>
              <a:endParaRPr/>
            </a:p>
          </p:txBody>
        </p:sp>
        <p:sp>
          <p:nvSpPr>
            <p:cNvPr id="5" name="object 5">
              <a:extLst>
                <a:ext uri="{FF2B5EF4-FFF2-40B4-BE49-F238E27FC236}">
                  <a16:creationId xmlns:a16="http://schemas.microsoft.com/office/drawing/2014/main" id="{D0D0BE4A-9A15-320C-1747-FB9176E793D8}"/>
                </a:ext>
              </a:extLst>
            </p:cNvPr>
            <p:cNvSpPr/>
            <p:nvPr/>
          </p:nvSpPr>
          <p:spPr>
            <a:xfrm>
              <a:off x="0" y="38"/>
              <a:ext cx="18288000" cy="813435"/>
            </a:xfrm>
            <a:custGeom>
              <a:avLst/>
              <a:gdLst/>
              <a:ahLst/>
              <a:cxnLst/>
              <a:rect l="l" t="t" r="r" b="b"/>
              <a:pathLst>
                <a:path w="18288000" h="813435">
                  <a:moveTo>
                    <a:pt x="18288000" y="0"/>
                  </a:moveTo>
                  <a:lnTo>
                    <a:pt x="0" y="0"/>
                  </a:lnTo>
                  <a:lnTo>
                    <a:pt x="0" y="813396"/>
                  </a:lnTo>
                  <a:lnTo>
                    <a:pt x="18288000" y="813396"/>
                  </a:lnTo>
                  <a:lnTo>
                    <a:pt x="18288000" y="0"/>
                  </a:lnTo>
                  <a:close/>
                </a:path>
              </a:pathLst>
            </a:custGeom>
            <a:solidFill>
              <a:srgbClr val="FDBE0D"/>
            </a:solidFill>
          </p:spPr>
          <p:txBody>
            <a:bodyPr wrap="square" lIns="0" tIns="0" rIns="0" bIns="0" rtlCol="0"/>
            <a:lstStyle/>
            <a:p>
              <a:endParaRPr/>
            </a:p>
          </p:txBody>
        </p:sp>
        <p:pic>
          <p:nvPicPr>
            <p:cNvPr id="6" name="object 6">
              <a:extLst>
                <a:ext uri="{FF2B5EF4-FFF2-40B4-BE49-F238E27FC236}">
                  <a16:creationId xmlns:a16="http://schemas.microsoft.com/office/drawing/2014/main" id="{CB6DFC80-487C-5EE7-8DDB-D61F8E329DC2}"/>
                </a:ext>
              </a:extLst>
            </p:cNvPr>
            <p:cNvPicPr/>
            <p:nvPr/>
          </p:nvPicPr>
          <p:blipFill>
            <a:blip r:embed="rId2" cstate="print"/>
            <a:stretch>
              <a:fillRect/>
            </a:stretch>
          </p:blipFill>
          <p:spPr>
            <a:xfrm>
              <a:off x="0" y="64134"/>
              <a:ext cx="1498472" cy="1498473"/>
            </a:xfrm>
            <a:prstGeom prst="rect">
              <a:avLst/>
            </a:prstGeom>
          </p:spPr>
        </p:pic>
      </p:grpSp>
      <p:sp>
        <p:nvSpPr>
          <p:cNvPr id="11" name="object 11" descr="$PPTXTitle">
            <a:extLst>
              <a:ext uri="{FF2B5EF4-FFF2-40B4-BE49-F238E27FC236}">
                <a16:creationId xmlns:a16="http://schemas.microsoft.com/office/drawing/2014/main" id="{B0FEF9E1-0242-6BFA-61AA-663F4A217A27}"/>
              </a:ext>
            </a:extLst>
          </p:cNvPr>
          <p:cNvSpPr txBox="1">
            <a:spLocks noGrp="1"/>
          </p:cNvSpPr>
          <p:nvPr>
            <p:ph type="title"/>
          </p:nvPr>
        </p:nvSpPr>
        <p:spPr>
          <a:xfrm>
            <a:off x="304800" y="-198262"/>
            <a:ext cx="18373979" cy="2716974"/>
          </a:xfrm>
          <a:prstGeom prst="rect">
            <a:avLst/>
          </a:prstGeom>
        </p:spPr>
        <p:txBody>
          <a:bodyPr vert="horz" wrap="square" lIns="0" tIns="1044778" rIns="0" bIns="0" rtlCol="0">
            <a:spAutoFit/>
          </a:bodyPr>
          <a:lstStyle/>
          <a:p>
            <a:pPr marL="1209040">
              <a:lnSpc>
                <a:spcPct val="100000"/>
              </a:lnSpc>
              <a:spcBef>
                <a:spcPts val="105"/>
              </a:spcBef>
            </a:pPr>
            <a:r>
              <a:rPr lang="en-US" sz="5400" spc="-105"/>
              <a:t>Herbert Grigg Home for the Aged</a:t>
            </a:r>
            <a:br>
              <a:rPr lang="en-US" sz="5400" spc="-105"/>
            </a:br>
            <a:r>
              <a:rPr lang="en-US" sz="5400" spc="-105"/>
              <a:t>Contract Executed</a:t>
            </a:r>
            <a:endParaRPr sz="5400"/>
          </a:p>
        </p:txBody>
      </p:sp>
      <p:sp>
        <p:nvSpPr>
          <p:cNvPr id="12" name="object 3" descr="$PPTXTitle">
            <a:extLst>
              <a:ext uri="{FF2B5EF4-FFF2-40B4-BE49-F238E27FC236}">
                <a16:creationId xmlns:a16="http://schemas.microsoft.com/office/drawing/2014/main" id="{A7C56541-50FD-2A5A-428F-514642530730}"/>
              </a:ext>
            </a:extLst>
          </p:cNvPr>
          <p:cNvSpPr txBox="1">
            <a:spLocks/>
          </p:cNvSpPr>
          <p:nvPr/>
        </p:nvSpPr>
        <p:spPr>
          <a:xfrm>
            <a:off x="2370221" y="124596"/>
            <a:ext cx="15917779" cy="628377"/>
          </a:xfrm>
          <a:prstGeom prst="rect">
            <a:avLst/>
          </a:prstGeom>
        </p:spPr>
        <p:txBody>
          <a:bodyPr vert="horz" wrap="square" lIns="0" tIns="12700" rIns="0" bIns="0" rtlCol="0">
            <a:spAutoFit/>
          </a:bodyPr>
          <a:lstStyle>
            <a:lvl1pPr>
              <a:defRPr sz="6200" b="1" i="0">
                <a:solidFill>
                  <a:srgbClr val="FDBE0D"/>
                </a:solidFill>
                <a:latin typeface="Arial"/>
                <a:ea typeface="+mj-ea"/>
                <a:cs typeface="Arial"/>
              </a:defRPr>
            </a:lvl1pPr>
          </a:lstStyle>
          <a:p>
            <a:pPr marL="969010">
              <a:spcBef>
                <a:spcPts val="100"/>
              </a:spcBef>
            </a:pPr>
            <a:r>
              <a:rPr lang="en-US" sz="4000" b="0" spc="-295">
                <a:solidFill>
                  <a:srgbClr val="F1F0F1"/>
                </a:solidFill>
                <a:latin typeface="Arial Black"/>
                <a:cs typeface="Arial Black"/>
              </a:rPr>
              <a:t>Construction February 2027 - Target End Date February 2029</a:t>
            </a:r>
            <a:endParaRPr lang="en-US" sz="4000">
              <a:latin typeface="Arial Black"/>
              <a:cs typeface="Arial Black"/>
            </a:endParaRPr>
          </a:p>
        </p:txBody>
      </p:sp>
      <p:pic>
        <p:nvPicPr>
          <p:cNvPr id="8" name="Picture 7">
            <a:extLst>
              <a:ext uri="{FF2B5EF4-FFF2-40B4-BE49-F238E27FC236}">
                <a16:creationId xmlns:a16="http://schemas.microsoft.com/office/drawing/2014/main" id="{31D9BF08-2E41-3634-05E7-F785DFCBA6FB}"/>
              </a:ext>
            </a:extLst>
          </p:cNvPr>
          <p:cNvPicPr>
            <a:picLocks noChangeAspect="1"/>
          </p:cNvPicPr>
          <p:nvPr/>
        </p:nvPicPr>
        <p:blipFill>
          <a:blip r:embed="rId3">
            <a:extLst>
              <a:ext uri="{28A0092B-C50C-407E-A947-70E740481C1C}">
                <a14:useLocalDpi xmlns:a14="http://schemas.microsoft.com/office/drawing/2010/main" val="0"/>
              </a:ext>
            </a:extLst>
          </a:blip>
          <a:srcRect t="33692"/>
          <a:stretch>
            <a:fillRect/>
          </a:stretch>
        </p:blipFill>
        <p:spPr>
          <a:xfrm>
            <a:off x="0" y="2474554"/>
            <a:ext cx="18288000" cy="7809865"/>
          </a:xfrm>
          <a:prstGeom prst="rect">
            <a:avLst/>
          </a:prstGeom>
        </p:spPr>
      </p:pic>
    </p:spTree>
    <p:extLst>
      <p:ext uri="{BB962C8B-B14F-4D97-AF65-F5344CB8AC3E}">
        <p14:creationId xmlns:p14="http://schemas.microsoft.com/office/powerpoint/2010/main" val="35385116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91C117-AEB4-CC09-AE17-011051B6D91D}"/>
            </a:ext>
          </a:extLst>
        </p:cNvPr>
        <p:cNvGrpSpPr/>
        <p:nvPr/>
      </p:nvGrpSpPr>
      <p:grpSpPr>
        <a:xfrm>
          <a:off x="0" y="0"/>
          <a:ext cx="0" cy="0"/>
          <a:chOff x="0" y="0"/>
          <a:chExt cx="0" cy="0"/>
        </a:xfrm>
      </p:grpSpPr>
      <p:sp>
        <p:nvSpPr>
          <p:cNvPr id="6" name="object 6">
            <a:extLst>
              <a:ext uri="{FF2B5EF4-FFF2-40B4-BE49-F238E27FC236}">
                <a16:creationId xmlns:a16="http://schemas.microsoft.com/office/drawing/2014/main" id="{70CA5882-F20C-5DE6-CEDB-10D787B2A507}"/>
              </a:ext>
            </a:extLst>
          </p:cNvPr>
          <p:cNvSpPr txBox="1"/>
          <p:nvPr/>
        </p:nvSpPr>
        <p:spPr>
          <a:xfrm>
            <a:off x="1562101" y="746800"/>
            <a:ext cx="11430000" cy="1675459"/>
          </a:xfrm>
          <a:prstGeom prst="rect">
            <a:avLst/>
          </a:prstGeom>
        </p:spPr>
        <p:txBody>
          <a:bodyPr vert="horz" wrap="square" lIns="0" tIns="13335" rIns="0" bIns="0" rtlCol="0">
            <a:spAutoFit/>
          </a:bodyPr>
          <a:lstStyle/>
          <a:p>
            <a:pPr marL="12700">
              <a:lnSpc>
                <a:spcPct val="100000"/>
              </a:lnSpc>
              <a:spcBef>
                <a:spcPts val="105"/>
              </a:spcBef>
            </a:pPr>
            <a:r>
              <a:rPr lang="en-US" sz="5400" b="1">
                <a:solidFill>
                  <a:srgbClr val="FDBE0D"/>
                </a:solidFill>
                <a:latin typeface="Arial"/>
                <a:cs typeface="Arial"/>
              </a:rPr>
              <a:t>Lindbergh Bay Head Start</a:t>
            </a:r>
          </a:p>
          <a:p>
            <a:pPr marL="12700">
              <a:lnSpc>
                <a:spcPct val="100000"/>
              </a:lnSpc>
              <a:spcBef>
                <a:spcPts val="105"/>
              </a:spcBef>
            </a:pPr>
            <a:r>
              <a:rPr lang="en-US" sz="5400" b="1">
                <a:solidFill>
                  <a:srgbClr val="FDBE0D"/>
                </a:solidFill>
                <a:latin typeface="Arial"/>
                <a:cs typeface="Arial"/>
              </a:rPr>
              <a:t>In</a:t>
            </a:r>
            <a:r>
              <a:rPr lang="en-US" sz="5400" b="1" spc="-160">
                <a:solidFill>
                  <a:srgbClr val="FDBE0D"/>
                </a:solidFill>
                <a:latin typeface="Arial"/>
                <a:cs typeface="Arial"/>
              </a:rPr>
              <a:t> </a:t>
            </a:r>
            <a:r>
              <a:rPr lang="en-US" sz="5400" b="1" spc="-110">
                <a:solidFill>
                  <a:srgbClr val="FDBE0D"/>
                </a:solidFill>
                <a:latin typeface="Arial"/>
                <a:cs typeface="Arial"/>
              </a:rPr>
              <a:t>Construction</a:t>
            </a:r>
            <a:endParaRPr lang="en-US" sz="5400">
              <a:latin typeface="Arial"/>
              <a:cs typeface="Arial"/>
            </a:endParaRPr>
          </a:p>
        </p:txBody>
      </p:sp>
      <p:sp>
        <p:nvSpPr>
          <p:cNvPr id="7" name="object 7" descr="$PPTXTitle">
            <a:extLst>
              <a:ext uri="{FF2B5EF4-FFF2-40B4-BE49-F238E27FC236}">
                <a16:creationId xmlns:a16="http://schemas.microsoft.com/office/drawing/2014/main" id="{1E7F41F0-0861-67CD-F0CD-EA6752BB7638}"/>
              </a:ext>
            </a:extLst>
          </p:cNvPr>
          <p:cNvSpPr txBox="1"/>
          <p:nvPr/>
        </p:nvSpPr>
        <p:spPr>
          <a:xfrm>
            <a:off x="12282453" y="84535"/>
            <a:ext cx="6138897" cy="666115"/>
          </a:xfrm>
          <a:prstGeom prst="rect">
            <a:avLst/>
          </a:prstGeom>
        </p:spPr>
        <p:txBody>
          <a:bodyPr vert="horz" wrap="square" lIns="0" tIns="12700" rIns="0" bIns="0" rtlCol="0">
            <a:spAutoFit/>
          </a:bodyPr>
          <a:lstStyle/>
          <a:p>
            <a:pPr marL="12700">
              <a:lnSpc>
                <a:spcPct val="100000"/>
              </a:lnSpc>
              <a:spcBef>
                <a:spcPts val="100"/>
              </a:spcBef>
            </a:pPr>
            <a:r>
              <a:rPr sz="4200" spc="-215">
                <a:solidFill>
                  <a:srgbClr val="F1F0F1"/>
                </a:solidFill>
                <a:latin typeface="Arial Black"/>
                <a:cs typeface="Arial Black"/>
              </a:rPr>
              <a:t>Completion</a:t>
            </a:r>
            <a:r>
              <a:rPr sz="4200" spc="-390">
                <a:solidFill>
                  <a:srgbClr val="F1F0F1"/>
                </a:solidFill>
                <a:latin typeface="Arial Black"/>
                <a:cs typeface="Arial Black"/>
              </a:rPr>
              <a:t> </a:t>
            </a:r>
            <a:r>
              <a:rPr lang="en-US" sz="4200" spc="-229">
                <a:solidFill>
                  <a:srgbClr val="F1F0F1"/>
                </a:solidFill>
                <a:latin typeface="Arial Black"/>
                <a:cs typeface="Arial Black"/>
              </a:rPr>
              <a:t>May</a:t>
            </a:r>
            <a:r>
              <a:rPr lang="en-US" sz="4200" spc="-390">
                <a:solidFill>
                  <a:srgbClr val="F1F0F1"/>
                </a:solidFill>
                <a:latin typeface="Arial Black"/>
                <a:cs typeface="Arial Black"/>
              </a:rPr>
              <a:t> </a:t>
            </a:r>
            <a:r>
              <a:rPr lang="en-US" sz="4200" spc="-280">
                <a:solidFill>
                  <a:srgbClr val="F1F0F1"/>
                </a:solidFill>
                <a:latin typeface="Arial Black"/>
                <a:cs typeface="Arial Black"/>
              </a:rPr>
              <a:t>2026</a:t>
            </a:r>
            <a:endParaRPr sz="4200">
              <a:latin typeface="Arial Black"/>
              <a:cs typeface="Arial Black"/>
            </a:endParaRPr>
          </a:p>
        </p:txBody>
      </p:sp>
      <p:pic>
        <p:nvPicPr>
          <p:cNvPr id="15" name="Picture 14">
            <a:extLst>
              <a:ext uri="{FF2B5EF4-FFF2-40B4-BE49-F238E27FC236}">
                <a16:creationId xmlns:a16="http://schemas.microsoft.com/office/drawing/2014/main" id="{0B979B8F-2890-8E53-3697-A29352A666C9}"/>
              </a:ext>
            </a:extLst>
          </p:cNvPr>
          <p:cNvPicPr>
            <a:picLocks noChangeAspect="1"/>
          </p:cNvPicPr>
          <p:nvPr/>
        </p:nvPicPr>
        <p:blipFill>
          <a:blip r:embed="rId3">
            <a:extLst>
              <a:ext uri="{28A0092B-C50C-407E-A947-70E740481C1C}">
                <a14:useLocalDpi xmlns:a14="http://schemas.microsoft.com/office/drawing/2010/main" val="0"/>
              </a:ext>
            </a:extLst>
          </a:blip>
          <a:srcRect b="28685"/>
          <a:stretch>
            <a:fillRect/>
          </a:stretch>
        </p:blipFill>
        <p:spPr>
          <a:xfrm>
            <a:off x="0" y="2355640"/>
            <a:ext cx="18288000" cy="7931360"/>
          </a:xfrm>
          <a:prstGeom prst="rect">
            <a:avLst/>
          </a:prstGeom>
        </p:spPr>
      </p:pic>
    </p:spTree>
    <p:extLst>
      <p:ext uri="{BB962C8B-B14F-4D97-AF65-F5344CB8AC3E}">
        <p14:creationId xmlns:p14="http://schemas.microsoft.com/office/powerpoint/2010/main" val="6721144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98AE24-FE91-23E8-5BEB-49C43BAF3BFD}"/>
            </a:ext>
          </a:extLst>
        </p:cNvPr>
        <p:cNvGrpSpPr/>
        <p:nvPr/>
      </p:nvGrpSpPr>
      <p:grpSpPr>
        <a:xfrm>
          <a:off x="0" y="0"/>
          <a:ext cx="0" cy="0"/>
          <a:chOff x="0" y="0"/>
          <a:chExt cx="0" cy="0"/>
        </a:xfrm>
      </p:grpSpPr>
      <p:sp>
        <p:nvSpPr>
          <p:cNvPr id="6" name="object 6">
            <a:extLst>
              <a:ext uri="{FF2B5EF4-FFF2-40B4-BE49-F238E27FC236}">
                <a16:creationId xmlns:a16="http://schemas.microsoft.com/office/drawing/2014/main" id="{A7507F83-755E-121F-5FD9-4B85DAC15520}"/>
              </a:ext>
            </a:extLst>
          </p:cNvPr>
          <p:cNvSpPr txBox="1"/>
          <p:nvPr/>
        </p:nvSpPr>
        <p:spPr>
          <a:xfrm>
            <a:off x="1695451" y="789295"/>
            <a:ext cx="11430000" cy="1688283"/>
          </a:xfrm>
          <a:prstGeom prst="rect">
            <a:avLst/>
          </a:prstGeom>
        </p:spPr>
        <p:txBody>
          <a:bodyPr vert="horz" wrap="square" lIns="0" tIns="13335" rIns="0" bIns="0" rtlCol="0">
            <a:spAutoFit/>
          </a:bodyPr>
          <a:lstStyle/>
          <a:p>
            <a:pPr marL="12700">
              <a:lnSpc>
                <a:spcPct val="100000"/>
              </a:lnSpc>
              <a:spcBef>
                <a:spcPts val="105"/>
              </a:spcBef>
            </a:pPr>
            <a:r>
              <a:rPr lang="en-US" sz="5400" b="1">
                <a:solidFill>
                  <a:srgbClr val="FDBE0D"/>
                </a:solidFill>
                <a:latin typeface="Arial"/>
                <a:cs typeface="Arial"/>
              </a:rPr>
              <a:t>Minetta Mitchell Head Start </a:t>
            </a:r>
          </a:p>
          <a:p>
            <a:pPr marL="12700">
              <a:lnSpc>
                <a:spcPct val="100000"/>
              </a:lnSpc>
              <a:spcBef>
                <a:spcPts val="105"/>
              </a:spcBef>
            </a:pPr>
            <a:r>
              <a:rPr lang="en-US" sz="5400" b="1">
                <a:solidFill>
                  <a:srgbClr val="FDBE0D"/>
                </a:solidFill>
                <a:latin typeface="Arial"/>
                <a:cs typeface="Arial"/>
              </a:rPr>
              <a:t>In</a:t>
            </a:r>
            <a:r>
              <a:rPr lang="en-US" sz="5400" b="1" spc="-160">
                <a:solidFill>
                  <a:srgbClr val="FDBE0D"/>
                </a:solidFill>
                <a:latin typeface="Arial"/>
                <a:cs typeface="Arial"/>
              </a:rPr>
              <a:t> </a:t>
            </a:r>
            <a:r>
              <a:rPr lang="en-US" sz="5400" b="1" spc="-110">
                <a:solidFill>
                  <a:srgbClr val="FDBE0D"/>
                </a:solidFill>
                <a:latin typeface="Arial"/>
                <a:cs typeface="Arial"/>
              </a:rPr>
              <a:t>Construction</a:t>
            </a:r>
            <a:endParaRPr lang="en-US" sz="5400">
              <a:latin typeface="Arial"/>
              <a:cs typeface="Arial"/>
            </a:endParaRPr>
          </a:p>
        </p:txBody>
      </p:sp>
      <p:sp>
        <p:nvSpPr>
          <p:cNvPr id="7" name="object 7" descr="$PPTXTitle">
            <a:extLst>
              <a:ext uri="{FF2B5EF4-FFF2-40B4-BE49-F238E27FC236}">
                <a16:creationId xmlns:a16="http://schemas.microsoft.com/office/drawing/2014/main" id="{2FF685DB-E8D2-1638-AE7E-C96CE0A4FB5D}"/>
              </a:ext>
            </a:extLst>
          </p:cNvPr>
          <p:cNvSpPr txBox="1"/>
          <p:nvPr/>
        </p:nvSpPr>
        <p:spPr>
          <a:xfrm>
            <a:off x="12396752" y="45677"/>
            <a:ext cx="5891247" cy="666115"/>
          </a:xfrm>
          <a:prstGeom prst="rect">
            <a:avLst/>
          </a:prstGeom>
        </p:spPr>
        <p:txBody>
          <a:bodyPr vert="horz" wrap="square" lIns="0" tIns="12700" rIns="0" bIns="0" rtlCol="0">
            <a:spAutoFit/>
          </a:bodyPr>
          <a:lstStyle/>
          <a:p>
            <a:pPr marL="12700">
              <a:lnSpc>
                <a:spcPct val="100000"/>
              </a:lnSpc>
              <a:spcBef>
                <a:spcPts val="100"/>
              </a:spcBef>
            </a:pPr>
            <a:r>
              <a:rPr sz="4200" spc="-215">
                <a:solidFill>
                  <a:srgbClr val="F1F0F1"/>
                </a:solidFill>
                <a:latin typeface="Arial Black"/>
                <a:cs typeface="Arial Black"/>
              </a:rPr>
              <a:t>Completion</a:t>
            </a:r>
            <a:r>
              <a:rPr sz="4200" spc="-390">
                <a:solidFill>
                  <a:srgbClr val="F1F0F1"/>
                </a:solidFill>
                <a:latin typeface="Arial Black"/>
                <a:cs typeface="Arial Black"/>
              </a:rPr>
              <a:t> </a:t>
            </a:r>
            <a:r>
              <a:rPr lang="en-US" sz="4200" spc="-229">
                <a:solidFill>
                  <a:srgbClr val="F1F0F1"/>
                </a:solidFill>
                <a:latin typeface="Arial Black"/>
                <a:cs typeface="Arial Black"/>
              </a:rPr>
              <a:t>May</a:t>
            </a:r>
            <a:r>
              <a:rPr lang="en-US" sz="4200" spc="-390">
                <a:solidFill>
                  <a:srgbClr val="F1F0F1"/>
                </a:solidFill>
                <a:latin typeface="Arial Black"/>
                <a:cs typeface="Arial Black"/>
              </a:rPr>
              <a:t> </a:t>
            </a:r>
            <a:r>
              <a:rPr lang="en-US" sz="4200" spc="-280">
                <a:solidFill>
                  <a:srgbClr val="F1F0F1"/>
                </a:solidFill>
                <a:latin typeface="Arial Black"/>
                <a:cs typeface="Arial Black"/>
              </a:rPr>
              <a:t>2026</a:t>
            </a:r>
            <a:endParaRPr sz="4200">
              <a:latin typeface="Arial Black"/>
              <a:cs typeface="Arial Black"/>
            </a:endParaRPr>
          </a:p>
        </p:txBody>
      </p:sp>
      <p:pic>
        <p:nvPicPr>
          <p:cNvPr id="9" name="Picture 8">
            <a:extLst>
              <a:ext uri="{FF2B5EF4-FFF2-40B4-BE49-F238E27FC236}">
                <a16:creationId xmlns:a16="http://schemas.microsoft.com/office/drawing/2014/main" id="{FEBE0770-11EF-AD6E-EAAB-CC750A3E49A8}"/>
              </a:ext>
            </a:extLst>
          </p:cNvPr>
          <p:cNvPicPr>
            <a:picLocks noChangeAspect="1"/>
          </p:cNvPicPr>
          <p:nvPr/>
        </p:nvPicPr>
        <p:blipFill>
          <a:blip r:embed="rId3">
            <a:extLst>
              <a:ext uri="{28A0092B-C50C-407E-A947-70E740481C1C}">
                <a14:useLocalDpi xmlns:a14="http://schemas.microsoft.com/office/drawing/2010/main" val="0"/>
              </a:ext>
            </a:extLst>
          </a:blip>
          <a:srcRect t="11317" b="19351"/>
          <a:stretch>
            <a:fillRect/>
          </a:stretch>
        </p:blipFill>
        <p:spPr>
          <a:xfrm>
            <a:off x="1" y="2477578"/>
            <a:ext cx="18287999" cy="7809422"/>
          </a:xfrm>
          <a:prstGeom prst="rect">
            <a:avLst/>
          </a:prstGeom>
        </p:spPr>
      </p:pic>
    </p:spTree>
    <p:extLst>
      <p:ext uri="{BB962C8B-B14F-4D97-AF65-F5344CB8AC3E}">
        <p14:creationId xmlns:p14="http://schemas.microsoft.com/office/powerpoint/2010/main" val="392304428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C83D33-5274-2CE1-23CC-FD9F1E0E84BF}"/>
            </a:ext>
          </a:extLst>
        </p:cNvPr>
        <p:cNvGrpSpPr/>
        <p:nvPr/>
      </p:nvGrpSpPr>
      <p:grpSpPr>
        <a:xfrm>
          <a:off x="0" y="0"/>
          <a:ext cx="0" cy="0"/>
          <a:chOff x="0" y="0"/>
          <a:chExt cx="0" cy="0"/>
        </a:xfrm>
      </p:grpSpPr>
      <p:sp>
        <p:nvSpPr>
          <p:cNvPr id="6" name="object 6">
            <a:extLst>
              <a:ext uri="{FF2B5EF4-FFF2-40B4-BE49-F238E27FC236}">
                <a16:creationId xmlns:a16="http://schemas.microsoft.com/office/drawing/2014/main" id="{8D2A57A9-A251-11B4-865F-FE329318B2F1}"/>
              </a:ext>
            </a:extLst>
          </p:cNvPr>
          <p:cNvSpPr txBox="1"/>
          <p:nvPr/>
        </p:nvSpPr>
        <p:spPr>
          <a:xfrm>
            <a:off x="1600201" y="776700"/>
            <a:ext cx="11430000" cy="1675459"/>
          </a:xfrm>
          <a:prstGeom prst="rect">
            <a:avLst/>
          </a:prstGeom>
        </p:spPr>
        <p:txBody>
          <a:bodyPr vert="horz" wrap="square" lIns="0" tIns="13335" rIns="0" bIns="0" rtlCol="0">
            <a:spAutoFit/>
          </a:bodyPr>
          <a:lstStyle/>
          <a:p>
            <a:pPr marL="12700">
              <a:lnSpc>
                <a:spcPct val="100000"/>
              </a:lnSpc>
              <a:spcBef>
                <a:spcPts val="105"/>
              </a:spcBef>
            </a:pPr>
            <a:r>
              <a:rPr lang="en-US" sz="5400" b="1">
                <a:solidFill>
                  <a:srgbClr val="FDBE0D"/>
                </a:solidFill>
                <a:latin typeface="Arial"/>
                <a:cs typeface="Arial"/>
              </a:rPr>
              <a:t>Anna’s Hope Head Start</a:t>
            </a:r>
          </a:p>
          <a:p>
            <a:pPr marL="12700">
              <a:lnSpc>
                <a:spcPct val="100000"/>
              </a:lnSpc>
              <a:spcBef>
                <a:spcPts val="105"/>
              </a:spcBef>
            </a:pPr>
            <a:r>
              <a:rPr lang="en-US" sz="5400" b="1">
                <a:solidFill>
                  <a:srgbClr val="FDBE0D"/>
                </a:solidFill>
                <a:latin typeface="Arial"/>
                <a:cs typeface="Arial"/>
              </a:rPr>
              <a:t>In</a:t>
            </a:r>
            <a:r>
              <a:rPr lang="en-US" sz="5400" b="1" spc="-160">
                <a:solidFill>
                  <a:srgbClr val="FDBE0D"/>
                </a:solidFill>
                <a:latin typeface="Arial"/>
                <a:cs typeface="Arial"/>
              </a:rPr>
              <a:t> </a:t>
            </a:r>
            <a:r>
              <a:rPr lang="en-US" sz="5400" b="1" spc="-110">
                <a:solidFill>
                  <a:srgbClr val="FDBE0D"/>
                </a:solidFill>
                <a:latin typeface="Arial"/>
                <a:cs typeface="Arial"/>
              </a:rPr>
              <a:t>Construction</a:t>
            </a:r>
            <a:endParaRPr lang="en-US" sz="5400">
              <a:latin typeface="Arial"/>
              <a:cs typeface="Arial"/>
            </a:endParaRPr>
          </a:p>
        </p:txBody>
      </p:sp>
      <p:sp>
        <p:nvSpPr>
          <p:cNvPr id="7" name="object 7" descr="$PPTXTitle">
            <a:extLst>
              <a:ext uri="{FF2B5EF4-FFF2-40B4-BE49-F238E27FC236}">
                <a16:creationId xmlns:a16="http://schemas.microsoft.com/office/drawing/2014/main" id="{AED8B698-AA2C-F913-E7A3-9E1FD73BAA70}"/>
              </a:ext>
            </a:extLst>
          </p:cNvPr>
          <p:cNvSpPr txBox="1"/>
          <p:nvPr/>
        </p:nvSpPr>
        <p:spPr>
          <a:xfrm>
            <a:off x="12149103" y="90900"/>
            <a:ext cx="5986497" cy="666115"/>
          </a:xfrm>
          <a:prstGeom prst="rect">
            <a:avLst/>
          </a:prstGeom>
        </p:spPr>
        <p:txBody>
          <a:bodyPr vert="horz" wrap="square" lIns="0" tIns="12700" rIns="0" bIns="0" rtlCol="0">
            <a:spAutoFit/>
          </a:bodyPr>
          <a:lstStyle/>
          <a:p>
            <a:pPr marL="12700">
              <a:lnSpc>
                <a:spcPct val="100000"/>
              </a:lnSpc>
              <a:spcBef>
                <a:spcPts val="100"/>
              </a:spcBef>
            </a:pPr>
            <a:r>
              <a:rPr sz="4200" spc="-215">
                <a:solidFill>
                  <a:srgbClr val="F1F0F1"/>
                </a:solidFill>
                <a:latin typeface="Arial Black"/>
                <a:cs typeface="Arial Black"/>
              </a:rPr>
              <a:t>Completion</a:t>
            </a:r>
            <a:r>
              <a:rPr sz="4200" spc="-390">
                <a:solidFill>
                  <a:srgbClr val="F1F0F1"/>
                </a:solidFill>
                <a:latin typeface="Arial Black"/>
                <a:cs typeface="Arial Black"/>
              </a:rPr>
              <a:t> </a:t>
            </a:r>
            <a:r>
              <a:rPr lang="en-US" sz="4200" spc="-229">
                <a:solidFill>
                  <a:srgbClr val="F1F0F1"/>
                </a:solidFill>
                <a:latin typeface="Arial Black"/>
                <a:cs typeface="Arial Black"/>
              </a:rPr>
              <a:t>May</a:t>
            </a:r>
            <a:r>
              <a:rPr lang="en-US" sz="4200" spc="-390">
                <a:solidFill>
                  <a:srgbClr val="F1F0F1"/>
                </a:solidFill>
                <a:latin typeface="Arial Black"/>
                <a:cs typeface="Arial Black"/>
              </a:rPr>
              <a:t> </a:t>
            </a:r>
            <a:r>
              <a:rPr lang="en-US" sz="4200" spc="-280">
                <a:solidFill>
                  <a:srgbClr val="F1F0F1"/>
                </a:solidFill>
                <a:latin typeface="Arial Black"/>
                <a:cs typeface="Arial Black"/>
              </a:rPr>
              <a:t>2026</a:t>
            </a:r>
            <a:endParaRPr sz="4200">
              <a:latin typeface="Arial Black"/>
              <a:cs typeface="Arial Black"/>
            </a:endParaRPr>
          </a:p>
        </p:txBody>
      </p:sp>
      <p:pic>
        <p:nvPicPr>
          <p:cNvPr id="11" name="Picture 10">
            <a:extLst>
              <a:ext uri="{FF2B5EF4-FFF2-40B4-BE49-F238E27FC236}">
                <a16:creationId xmlns:a16="http://schemas.microsoft.com/office/drawing/2014/main" id="{3A5B11CD-7EB5-8050-BB87-A3C221EC60B9}"/>
              </a:ext>
            </a:extLst>
          </p:cNvPr>
          <p:cNvPicPr>
            <a:picLocks noChangeAspect="1"/>
          </p:cNvPicPr>
          <p:nvPr/>
        </p:nvPicPr>
        <p:blipFill>
          <a:blip r:embed="rId3">
            <a:extLst>
              <a:ext uri="{28A0092B-C50C-407E-A947-70E740481C1C}">
                <a14:useLocalDpi xmlns:a14="http://schemas.microsoft.com/office/drawing/2010/main" val="0"/>
              </a:ext>
            </a:extLst>
          </a:blip>
          <a:srcRect l="28677"/>
          <a:stretch>
            <a:fillRect/>
          </a:stretch>
        </p:blipFill>
        <p:spPr>
          <a:xfrm>
            <a:off x="9144000" y="2452159"/>
            <a:ext cx="9144000" cy="7834841"/>
          </a:xfrm>
          <a:prstGeom prst="rect">
            <a:avLst/>
          </a:prstGeom>
        </p:spPr>
      </p:pic>
      <p:pic>
        <p:nvPicPr>
          <p:cNvPr id="9" name="Picture 8">
            <a:extLst>
              <a:ext uri="{FF2B5EF4-FFF2-40B4-BE49-F238E27FC236}">
                <a16:creationId xmlns:a16="http://schemas.microsoft.com/office/drawing/2014/main" id="{C728E096-B3E6-5875-E20D-0E2AC6F9D2CC}"/>
              </a:ext>
            </a:extLst>
          </p:cNvPr>
          <p:cNvPicPr>
            <a:picLocks noChangeAspect="1"/>
          </p:cNvPicPr>
          <p:nvPr/>
        </p:nvPicPr>
        <p:blipFill>
          <a:blip r:embed="rId4">
            <a:extLst>
              <a:ext uri="{28A0092B-C50C-407E-A947-70E740481C1C}">
                <a14:useLocalDpi xmlns:a14="http://schemas.microsoft.com/office/drawing/2010/main" val="0"/>
              </a:ext>
            </a:extLst>
          </a:blip>
          <a:srcRect l="29059"/>
          <a:stretch>
            <a:fillRect/>
          </a:stretch>
        </p:blipFill>
        <p:spPr>
          <a:xfrm>
            <a:off x="0" y="2452159"/>
            <a:ext cx="9144000" cy="7834841"/>
          </a:xfrm>
          <a:prstGeom prst="rect">
            <a:avLst/>
          </a:prstGeom>
        </p:spPr>
      </p:pic>
    </p:spTree>
    <p:extLst>
      <p:ext uri="{BB962C8B-B14F-4D97-AF65-F5344CB8AC3E}">
        <p14:creationId xmlns:p14="http://schemas.microsoft.com/office/powerpoint/2010/main" val="120684215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object 6"/>
          <p:cNvSpPr txBox="1"/>
          <p:nvPr/>
        </p:nvSpPr>
        <p:spPr>
          <a:xfrm>
            <a:off x="1562101" y="746800"/>
            <a:ext cx="11430000" cy="1675459"/>
          </a:xfrm>
          <a:prstGeom prst="rect">
            <a:avLst/>
          </a:prstGeom>
        </p:spPr>
        <p:txBody>
          <a:bodyPr vert="horz" wrap="square" lIns="0" tIns="13335" rIns="0" bIns="0" rtlCol="0">
            <a:spAutoFit/>
          </a:bodyPr>
          <a:lstStyle/>
          <a:p>
            <a:pPr marL="12700">
              <a:lnSpc>
                <a:spcPct val="100000"/>
              </a:lnSpc>
              <a:spcBef>
                <a:spcPts val="105"/>
              </a:spcBef>
            </a:pPr>
            <a:r>
              <a:rPr lang="en-US" sz="5400" b="1">
                <a:solidFill>
                  <a:srgbClr val="FDBE0D"/>
                </a:solidFill>
                <a:latin typeface="Arial"/>
                <a:cs typeface="Arial"/>
              </a:rPr>
              <a:t>Concordia Head Start</a:t>
            </a:r>
            <a:r>
              <a:rPr lang="en-US" sz="5400" b="1" spc="-160">
                <a:solidFill>
                  <a:srgbClr val="FDBE0D"/>
                </a:solidFill>
                <a:latin typeface="Arial"/>
                <a:cs typeface="Arial"/>
              </a:rPr>
              <a:t> </a:t>
            </a:r>
          </a:p>
          <a:p>
            <a:pPr marL="12700">
              <a:lnSpc>
                <a:spcPct val="100000"/>
              </a:lnSpc>
              <a:spcBef>
                <a:spcPts val="105"/>
              </a:spcBef>
            </a:pPr>
            <a:r>
              <a:rPr lang="en-US" sz="5400" b="1">
                <a:solidFill>
                  <a:srgbClr val="FDBE0D"/>
                </a:solidFill>
                <a:latin typeface="Arial"/>
                <a:cs typeface="Arial"/>
              </a:rPr>
              <a:t>In</a:t>
            </a:r>
            <a:r>
              <a:rPr lang="en-US" sz="5400" b="1" spc="-160">
                <a:solidFill>
                  <a:srgbClr val="FDBE0D"/>
                </a:solidFill>
                <a:latin typeface="Arial"/>
                <a:cs typeface="Arial"/>
              </a:rPr>
              <a:t> </a:t>
            </a:r>
            <a:r>
              <a:rPr lang="en-US" sz="5400" b="1" spc="-110">
                <a:solidFill>
                  <a:srgbClr val="FDBE0D"/>
                </a:solidFill>
                <a:latin typeface="Arial"/>
                <a:cs typeface="Arial"/>
              </a:rPr>
              <a:t>Construction</a:t>
            </a:r>
            <a:endParaRPr lang="en-US" sz="5400">
              <a:latin typeface="Arial"/>
              <a:cs typeface="Arial"/>
            </a:endParaRPr>
          </a:p>
        </p:txBody>
      </p:sp>
      <p:sp>
        <p:nvSpPr>
          <p:cNvPr id="7" name="object 7" descr="$PPTXTitle"/>
          <p:cNvSpPr txBox="1"/>
          <p:nvPr/>
        </p:nvSpPr>
        <p:spPr>
          <a:xfrm>
            <a:off x="12377702" y="80685"/>
            <a:ext cx="5910297" cy="666115"/>
          </a:xfrm>
          <a:prstGeom prst="rect">
            <a:avLst/>
          </a:prstGeom>
        </p:spPr>
        <p:txBody>
          <a:bodyPr vert="horz" wrap="square" lIns="0" tIns="12700" rIns="0" bIns="0" rtlCol="0">
            <a:spAutoFit/>
          </a:bodyPr>
          <a:lstStyle/>
          <a:p>
            <a:pPr marL="12700">
              <a:lnSpc>
                <a:spcPct val="100000"/>
              </a:lnSpc>
              <a:spcBef>
                <a:spcPts val="100"/>
              </a:spcBef>
            </a:pPr>
            <a:r>
              <a:rPr sz="4200" spc="-215">
                <a:solidFill>
                  <a:srgbClr val="F1F0F1"/>
                </a:solidFill>
                <a:latin typeface="Arial Black"/>
                <a:cs typeface="Arial Black"/>
              </a:rPr>
              <a:t>Completion</a:t>
            </a:r>
            <a:r>
              <a:rPr sz="4200" spc="-390">
                <a:solidFill>
                  <a:srgbClr val="F1F0F1"/>
                </a:solidFill>
                <a:latin typeface="Arial Black"/>
                <a:cs typeface="Arial Black"/>
              </a:rPr>
              <a:t> </a:t>
            </a:r>
            <a:r>
              <a:rPr lang="en-US" sz="4200" spc="-229">
                <a:solidFill>
                  <a:srgbClr val="F1F0F1"/>
                </a:solidFill>
                <a:latin typeface="Arial Black"/>
                <a:cs typeface="Arial Black"/>
              </a:rPr>
              <a:t>May</a:t>
            </a:r>
            <a:r>
              <a:rPr lang="en-US" sz="4200" spc="-390">
                <a:solidFill>
                  <a:srgbClr val="F1F0F1"/>
                </a:solidFill>
                <a:latin typeface="Arial Black"/>
                <a:cs typeface="Arial Black"/>
              </a:rPr>
              <a:t> </a:t>
            </a:r>
            <a:r>
              <a:rPr lang="en-US" sz="4200" spc="-280">
                <a:solidFill>
                  <a:srgbClr val="F1F0F1"/>
                </a:solidFill>
                <a:latin typeface="Arial Black"/>
                <a:cs typeface="Arial Black"/>
              </a:rPr>
              <a:t>2026</a:t>
            </a:r>
            <a:endParaRPr sz="4200">
              <a:latin typeface="Arial Black"/>
              <a:cs typeface="Arial Black"/>
            </a:endParaRPr>
          </a:p>
        </p:txBody>
      </p:sp>
      <p:pic>
        <p:nvPicPr>
          <p:cNvPr id="13" name="Picture 12">
            <a:extLst>
              <a:ext uri="{FF2B5EF4-FFF2-40B4-BE49-F238E27FC236}">
                <a16:creationId xmlns:a16="http://schemas.microsoft.com/office/drawing/2014/main" id="{D22AC941-EEFF-6611-A46C-AE922B8A4F5A}"/>
              </a:ext>
            </a:extLst>
          </p:cNvPr>
          <p:cNvPicPr>
            <a:picLocks noChangeAspect="1"/>
          </p:cNvPicPr>
          <p:nvPr/>
        </p:nvPicPr>
        <p:blipFill>
          <a:blip r:embed="rId3">
            <a:extLst>
              <a:ext uri="{28A0092B-C50C-407E-A947-70E740481C1C}">
                <a14:useLocalDpi xmlns:a14="http://schemas.microsoft.com/office/drawing/2010/main" val="0"/>
              </a:ext>
            </a:extLst>
          </a:blip>
          <a:srcRect t="28762"/>
          <a:stretch>
            <a:fillRect/>
          </a:stretch>
        </p:blipFill>
        <p:spPr>
          <a:xfrm>
            <a:off x="0" y="2362200"/>
            <a:ext cx="18287999" cy="7924800"/>
          </a:xfrm>
          <a:prstGeom prst="rect">
            <a:avLst/>
          </a:prstGeom>
        </p:spPr>
      </p:pic>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AA9C4D-A92A-A796-9EAA-DF1FBDBFBF42}"/>
            </a:ext>
          </a:extLst>
        </p:cNvPr>
        <p:cNvGrpSpPr/>
        <p:nvPr/>
      </p:nvGrpSpPr>
      <p:grpSpPr>
        <a:xfrm>
          <a:off x="0" y="0"/>
          <a:ext cx="0" cy="0"/>
          <a:chOff x="0" y="0"/>
          <a:chExt cx="0" cy="0"/>
        </a:xfrm>
      </p:grpSpPr>
      <p:sp>
        <p:nvSpPr>
          <p:cNvPr id="6" name="object 6">
            <a:extLst>
              <a:ext uri="{FF2B5EF4-FFF2-40B4-BE49-F238E27FC236}">
                <a16:creationId xmlns:a16="http://schemas.microsoft.com/office/drawing/2014/main" id="{ED180723-D834-E785-567D-114599400E25}"/>
              </a:ext>
            </a:extLst>
          </p:cNvPr>
          <p:cNvSpPr txBox="1"/>
          <p:nvPr/>
        </p:nvSpPr>
        <p:spPr>
          <a:xfrm>
            <a:off x="1600201" y="803422"/>
            <a:ext cx="11430000" cy="1675459"/>
          </a:xfrm>
          <a:prstGeom prst="rect">
            <a:avLst/>
          </a:prstGeom>
        </p:spPr>
        <p:txBody>
          <a:bodyPr vert="horz" wrap="square" lIns="0" tIns="13335" rIns="0" bIns="0" rtlCol="0">
            <a:spAutoFit/>
          </a:bodyPr>
          <a:lstStyle/>
          <a:p>
            <a:pPr marL="12700">
              <a:lnSpc>
                <a:spcPct val="100000"/>
              </a:lnSpc>
              <a:spcBef>
                <a:spcPts val="105"/>
              </a:spcBef>
            </a:pPr>
            <a:r>
              <a:rPr lang="en-US" sz="5400" b="1">
                <a:solidFill>
                  <a:srgbClr val="FDBE0D"/>
                </a:solidFill>
                <a:latin typeface="Arial"/>
                <a:cs typeface="Arial"/>
              </a:rPr>
              <a:t>Bolongo Bay Head</a:t>
            </a:r>
            <a:r>
              <a:rPr lang="en-US" sz="5400" b="1" spc="-180">
                <a:solidFill>
                  <a:srgbClr val="FDBE0D"/>
                </a:solidFill>
                <a:latin typeface="Arial"/>
                <a:cs typeface="Arial"/>
              </a:rPr>
              <a:t> </a:t>
            </a:r>
            <a:r>
              <a:rPr lang="en-US" sz="5400" b="1">
                <a:solidFill>
                  <a:srgbClr val="FDBE0D"/>
                </a:solidFill>
                <a:latin typeface="Arial"/>
                <a:cs typeface="Arial"/>
              </a:rPr>
              <a:t>Start</a:t>
            </a:r>
            <a:endParaRPr lang="en-US" sz="5400" b="1" spc="-160">
              <a:solidFill>
                <a:srgbClr val="FDBE0D"/>
              </a:solidFill>
              <a:latin typeface="Arial"/>
              <a:cs typeface="Arial"/>
            </a:endParaRPr>
          </a:p>
          <a:p>
            <a:pPr marL="12700">
              <a:lnSpc>
                <a:spcPct val="100000"/>
              </a:lnSpc>
              <a:spcBef>
                <a:spcPts val="105"/>
              </a:spcBef>
            </a:pPr>
            <a:r>
              <a:rPr lang="en-US" sz="5400" b="1" spc="-155">
                <a:solidFill>
                  <a:srgbClr val="FDBE0D"/>
                </a:solidFill>
                <a:latin typeface="Arial"/>
                <a:cs typeface="Arial"/>
              </a:rPr>
              <a:t>I</a:t>
            </a:r>
            <a:r>
              <a:rPr lang="en-US" sz="5400" b="1">
                <a:solidFill>
                  <a:srgbClr val="FDBE0D"/>
                </a:solidFill>
                <a:latin typeface="Arial"/>
                <a:cs typeface="Arial"/>
              </a:rPr>
              <a:t>n</a:t>
            </a:r>
            <a:r>
              <a:rPr lang="en-US" sz="5400" b="1" spc="-160">
                <a:solidFill>
                  <a:srgbClr val="FDBE0D"/>
                </a:solidFill>
                <a:latin typeface="Arial"/>
                <a:cs typeface="Arial"/>
              </a:rPr>
              <a:t> </a:t>
            </a:r>
            <a:r>
              <a:rPr lang="en-US" sz="5400" b="1" spc="-110">
                <a:solidFill>
                  <a:srgbClr val="FDBE0D"/>
                </a:solidFill>
                <a:latin typeface="Arial"/>
                <a:cs typeface="Arial"/>
              </a:rPr>
              <a:t>Construction</a:t>
            </a:r>
            <a:endParaRPr lang="en-US" sz="5400">
              <a:latin typeface="Arial"/>
              <a:cs typeface="Arial"/>
            </a:endParaRPr>
          </a:p>
        </p:txBody>
      </p:sp>
      <p:sp>
        <p:nvSpPr>
          <p:cNvPr id="7" name="object 7" descr="$PPTXTitle">
            <a:extLst>
              <a:ext uri="{FF2B5EF4-FFF2-40B4-BE49-F238E27FC236}">
                <a16:creationId xmlns:a16="http://schemas.microsoft.com/office/drawing/2014/main" id="{942ACD80-D294-6040-580C-BE5C61CD7E6D}"/>
              </a:ext>
            </a:extLst>
          </p:cNvPr>
          <p:cNvSpPr txBox="1"/>
          <p:nvPr/>
        </p:nvSpPr>
        <p:spPr>
          <a:xfrm>
            <a:off x="12149103" y="137307"/>
            <a:ext cx="6138897" cy="666115"/>
          </a:xfrm>
          <a:prstGeom prst="rect">
            <a:avLst/>
          </a:prstGeom>
        </p:spPr>
        <p:txBody>
          <a:bodyPr vert="horz" wrap="square" lIns="0" tIns="12700" rIns="0" bIns="0" rtlCol="0">
            <a:spAutoFit/>
          </a:bodyPr>
          <a:lstStyle/>
          <a:p>
            <a:pPr marL="12700">
              <a:lnSpc>
                <a:spcPct val="100000"/>
              </a:lnSpc>
              <a:spcBef>
                <a:spcPts val="100"/>
              </a:spcBef>
            </a:pPr>
            <a:r>
              <a:rPr sz="4200" spc="-215">
                <a:solidFill>
                  <a:srgbClr val="F1F0F1"/>
                </a:solidFill>
                <a:latin typeface="Arial Black"/>
                <a:cs typeface="Arial Black"/>
              </a:rPr>
              <a:t>Completion</a:t>
            </a:r>
            <a:r>
              <a:rPr sz="4200" spc="-390">
                <a:solidFill>
                  <a:srgbClr val="F1F0F1"/>
                </a:solidFill>
                <a:latin typeface="Arial Black"/>
                <a:cs typeface="Arial Black"/>
              </a:rPr>
              <a:t> </a:t>
            </a:r>
            <a:r>
              <a:rPr lang="en-US" sz="4200" spc="-270">
                <a:solidFill>
                  <a:srgbClr val="F1F0F1"/>
                </a:solidFill>
                <a:latin typeface="Arial Black"/>
                <a:cs typeface="Arial Black"/>
              </a:rPr>
              <a:t>June</a:t>
            </a:r>
            <a:r>
              <a:rPr sz="4200" spc="-415">
                <a:solidFill>
                  <a:srgbClr val="F1F0F1"/>
                </a:solidFill>
                <a:latin typeface="Arial Black"/>
                <a:cs typeface="Arial Black"/>
              </a:rPr>
              <a:t> </a:t>
            </a:r>
            <a:r>
              <a:rPr sz="4200" spc="-25">
                <a:solidFill>
                  <a:srgbClr val="F1F0F1"/>
                </a:solidFill>
                <a:latin typeface="Arial Black"/>
                <a:cs typeface="Arial Black"/>
              </a:rPr>
              <a:t>2026</a:t>
            </a:r>
            <a:endParaRPr sz="4200">
              <a:latin typeface="Arial Black"/>
              <a:cs typeface="Arial Black"/>
            </a:endParaRPr>
          </a:p>
        </p:txBody>
      </p:sp>
      <p:pic>
        <p:nvPicPr>
          <p:cNvPr id="17" name="Picture 16">
            <a:extLst>
              <a:ext uri="{FF2B5EF4-FFF2-40B4-BE49-F238E27FC236}">
                <a16:creationId xmlns:a16="http://schemas.microsoft.com/office/drawing/2014/main" id="{42427E42-7BDC-D602-9AAE-1BB7E243413E}"/>
              </a:ext>
            </a:extLst>
          </p:cNvPr>
          <p:cNvPicPr>
            <a:picLocks noChangeAspect="1"/>
          </p:cNvPicPr>
          <p:nvPr/>
        </p:nvPicPr>
        <p:blipFill>
          <a:blip r:embed="rId3">
            <a:extLst>
              <a:ext uri="{28A0092B-C50C-407E-A947-70E740481C1C}">
                <a14:useLocalDpi xmlns:a14="http://schemas.microsoft.com/office/drawing/2010/main" val="0"/>
              </a:ext>
            </a:extLst>
          </a:blip>
          <a:srcRect t="5999" b="23687"/>
          <a:stretch>
            <a:fillRect/>
          </a:stretch>
        </p:blipFill>
        <p:spPr>
          <a:xfrm>
            <a:off x="-1" y="2478881"/>
            <a:ext cx="18288001" cy="7808119"/>
          </a:xfrm>
          <a:prstGeom prst="rect">
            <a:avLst/>
          </a:prstGeom>
        </p:spPr>
      </p:pic>
    </p:spTree>
    <p:extLst>
      <p:ext uri="{BB962C8B-B14F-4D97-AF65-F5344CB8AC3E}">
        <p14:creationId xmlns:p14="http://schemas.microsoft.com/office/powerpoint/2010/main" val="211362903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object 6"/>
          <p:cNvSpPr txBox="1"/>
          <p:nvPr/>
        </p:nvSpPr>
        <p:spPr>
          <a:xfrm>
            <a:off x="1486027" y="781922"/>
            <a:ext cx="13897610" cy="1688283"/>
          </a:xfrm>
          <a:prstGeom prst="rect">
            <a:avLst/>
          </a:prstGeom>
        </p:spPr>
        <p:txBody>
          <a:bodyPr vert="horz" wrap="square" lIns="0" tIns="13335" rIns="0" bIns="0" rtlCol="0">
            <a:spAutoFit/>
          </a:bodyPr>
          <a:lstStyle/>
          <a:p>
            <a:pPr marL="12700" algn="l">
              <a:lnSpc>
                <a:spcPct val="100000"/>
              </a:lnSpc>
              <a:spcBef>
                <a:spcPts val="105"/>
              </a:spcBef>
            </a:pPr>
            <a:r>
              <a:rPr lang="en-US" sz="5400" b="1" spc="-45" dirty="0">
                <a:solidFill>
                  <a:srgbClr val="FDBE0D"/>
                </a:solidFill>
                <a:latin typeface="Arial"/>
                <a:cs typeface="Arial"/>
              </a:rPr>
              <a:t>Charles Seales Fire </a:t>
            </a:r>
            <a:r>
              <a:rPr sz="5400" b="1" spc="-10">
                <a:solidFill>
                  <a:srgbClr val="FDBE0D"/>
                </a:solidFill>
                <a:latin typeface="Arial"/>
                <a:cs typeface="Arial"/>
              </a:rPr>
              <a:t>Station</a:t>
            </a:r>
            <a:endParaRPr lang="en-US" sz="5400" b="1" spc="-55">
              <a:solidFill>
                <a:srgbClr val="FDBE0D"/>
              </a:solidFill>
              <a:latin typeface="Arial"/>
              <a:cs typeface="Arial"/>
            </a:endParaRPr>
          </a:p>
          <a:p>
            <a:pPr marL="12700" algn="l">
              <a:lnSpc>
                <a:spcPct val="100000"/>
              </a:lnSpc>
              <a:spcBef>
                <a:spcPts val="105"/>
              </a:spcBef>
            </a:pPr>
            <a:r>
              <a:rPr lang="en-US" sz="5400" b="1" spc="-50" dirty="0">
                <a:solidFill>
                  <a:srgbClr val="FDBE0D"/>
                </a:solidFill>
                <a:latin typeface="Arial"/>
                <a:cs typeface="Arial"/>
              </a:rPr>
              <a:t>In Construction</a:t>
            </a:r>
            <a:endParaRPr sz="5400">
              <a:latin typeface="Arial"/>
              <a:cs typeface="Arial"/>
            </a:endParaRPr>
          </a:p>
        </p:txBody>
      </p:sp>
      <p:sp>
        <p:nvSpPr>
          <p:cNvPr id="7" name="object 7" descr="$PPTXTitle"/>
          <p:cNvSpPr txBox="1">
            <a:spLocks noGrp="1"/>
          </p:cNvSpPr>
          <p:nvPr>
            <p:ph type="ctrTitle"/>
          </p:nvPr>
        </p:nvSpPr>
        <p:spPr>
          <a:xfrm>
            <a:off x="7350292" y="-101961"/>
            <a:ext cx="12083716" cy="883882"/>
          </a:xfrm>
          <a:prstGeom prst="rect">
            <a:avLst/>
          </a:prstGeom>
        </p:spPr>
        <p:txBody>
          <a:bodyPr vert="horz" wrap="square" lIns="0" tIns="265734" rIns="0" bIns="0" rtlCol="0">
            <a:spAutoFit/>
          </a:bodyPr>
          <a:lstStyle/>
          <a:p>
            <a:pPr marL="2886075">
              <a:lnSpc>
                <a:spcPct val="100000"/>
              </a:lnSpc>
              <a:spcBef>
                <a:spcPts val="100"/>
              </a:spcBef>
            </a:pPr>
            <a:r>
              <a:rPr lang="en-US" sz="4000" b="0" spc="-225">
                <a:solidFill>
                  <a:srgbClr val="F1F0F1"/>
                </a:solidFill>
                <a:latin typeface="Arial Black"/>
                <a:cs typeface="Arial Black"/>
              </a:rPr>
              <a:t>Target </a:t>
            </a:r>
            <a:r>
              <a:rPr lang="en-US" sz="4000" b="0" spc="-254">
                <a:solidFill>
                  <a:srgbClr val="F1F0F1"/>
                </a:solidFill>
                <a:latin typeface="Arial Black"/>
                <a:cs typeface="Arial Black"/>
              </a:rPr>
              <a:t>End Date Summer </a:t>
            </a:r>
            <a:r>
              <a:rPr sz="4000" b="0" spc="-420">
                <a:solidFill>
                  <a:srgbClr val="F1F0F1"/>
                </a:solidFill>
                <a:latin typeface="Arial Black"/>
                <a:cs typeface="Arial Black"/>
              </a:rPr>
              <a:t>2027</a:t>
            </a:r>
            <a:endParaRPr sz="4000">
              <a:latin typeface="Arial Black"/>
              <a:cs typeface="Arial Black"/>
            </a:endParaRPr>
          </a:p>
        </p:txBody>
      </p:sp>
      <p:pic>
        <p:nvPicPr>
          <p:cNvPr id="9" name="Picture 8">
            <a:extLst>
              <a:ext uri="{FF2B5EF4-FFF2-40B4-BE49-F238E27FC236}">
                <a16:creationId xmlns:a16="http://schemas.microsoft.com/office/drawing/2014/main" id="{ABBE3C7B-3966-7F43-7B87-B31698467833}"/>
              </a:ext>
            </a:extLst>
          </p:cNvPr>
          <p:cNvPicPr>
            <a:picLocks noChangeAspect="1"/>
          </p:cNvPicPr>
          <p:nvPr/>
        </p:nvPicPr>
        <p:blipFill>
          <a:blip r:embed="rId2" cstate="print">
            <a:extLst>
              <a:ext uri="{28A0092B-C50C-407E-A947-70E740481C1C}">
                <a14:useLocalDpi xmlns:a14="http://schemas.microsoft.com/office/drawing/2010/main" val="0"/>
              </a:ext>
            </a:extLst>
          </a:blip>
          <a:srcRect l="-686" t="16635" r="686" b="19377"/>
          <a:stretch>
            <a:fillRect/>
          </a:stretch>
        </p:blipFill>
        <p:spPr>
          <a:xfrm>
            <a:off x="-66675" y="2470205"/>
            <a:ext cx="9173753" cy="3890682"/>
          </a:xfrm>
          <a:prstGeom prst="rect">
            <a:avLst/>
          </a:prstGeom>
        </p:spPr>
      </p:pic>
      <p:pic>
        <p:nvPicPr>
          <p:cNvPr id="11" name="Picture 10">
            <a:extLst>
              <a:ext uri="{FF2B5EF4-FFF2-40B4-BE49-F238E27FC236}">
                <a16:creationId xmlns:a16="http://schemas.microsoft.com/office/drawing/2014/main" id="{AFCAF0E1-645D-DF42-6AF3-6EA3EA71D1D0}"/>
              </a:ext>
            </a:extLst>
          </p:cNvPr>
          <p:cNvPicPr>
            <a:picLocks noChangeAspect="1"/>
          </p:cNvPicPr>
          <p:nvPr/>
        </p:nvPicPr>
        <p:blipFill>
          <a:blip r:embed="rId3" cstate="print">
            <a:extLst>
              <a:ext uri="{28A0092B-C50C-407E-A947-70E740481C1C}">
                <a14:useLocalDpi xmlns:a14="http://schemas.microsoft.com/office/drawing/2010/main" val="0"/>
              </a:ext>
            </a:extLst>
          </a:blip>
          <a:srcRect l="-15358" t="22139" r="414" b="12277"/>
          <a:stretch>
            <a:fillRect/>
          </a:stretch>
        </p:blipFill>
        <p:spPr>
          <a:xfrm>
            <a:off x="-1428750" y="6360886"/>
            <a:ext cx="10535828" cy="3984881"/>
          </a:xfrm>
          <a:prstGeom prst="rect">
            <a:avLst/>
          </a:prstGeom>
        </p:spPr>
      </p:pic>
      <p:pic>
        <p:nvPicPr>
          <p:cNvPr id="13" name="Picture 12">
            <a:extLst>
              <a:ext uri="{FF2B5EF4-FFF2-40B4-BE49-F238E27FC236}">
                <a16:creationId xmlns:a16="http://schemas.microsoft.com/office/drawing/2014/main" id="{B9DABF42-0F0D-331B-FC2D-FA7D23C2BD34}"/>
              </a:ext>
            </a:extLst>
          </p:cNvPr>
          <p:cNvPicPr>
            <a:picLocks noChangeAspect="1"/>
          </p:cNvPicPr>
          <p:nvPr/>
        </p:nvPicPr>
        <p:blipFill>
          <a:blip r:embed="rId4" cstate="print">
            <a:extLst>
              <a:ext uri="{28A0092B-C50C-407E-A947-70E740481C1C}">
                <a14:useLocalDpi xmlns:a14="http://schemas.microsoft.com/office/drawing/2010/main" val="0"/>
              </a:ext>
            </a:extLst>
          </a:blip>
          <a:srcRect l="13786" t="3551"/>
          <a:stretch>
            <a:fillRect/>
          </a:stretch>
        </p:blipFill>
        <p:spPr>
          <a:xfrm>
            <a:off x="8496300" y="2444508"/>
            <a:ext cx="9791700" cy="7842491"/>
          </a:xfrm>
          <a:prstGeom prst="rect">
            <a:avLst/>
          </a:prstGeom>
        </p:spPr>
      </p:pic>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EA5595-DF9B-11C1-717F-C340960ECEC8}"/>
            </a:ext>
          </a:extLst>
        </p:cNvPr>
        <p:cNvGrpSpPr/>
        <p:nvPr/>
      </p:nvGrpSpPr>
      <p:grpSpPr>
        <a:xfrm>
          <a:off x="0" y="0"/>
          <a:ext cx="0" cy="0"/>
          <a:chOff x="0" y="0"/>
          <a:chExt cx="0" cy="0"/>
        </a:xfrm>
      </p:grpSpPr>
      <p:sp>
        <p:nvSpPr>
          <p:cNvPr id="6" name="object 6">
            <a:extLst>
              <a:ext uri="{FF2B5EF4-FFF2-40B4-BE49-F238E27FC236}">
                <a16:creationId xmlns:a16="http://schemas.microsoft.com/office/drawing/2014/main" id="{7C8A3B47-099E-E689-893F-BD770851E62E}"/>
              </a:ext>
            </a:extLst>
          </p:cNvPr>
          <p:cNvSpPr txBox="1"/>
          <p:nvPr/>
        </p:nvSpPr>
        <p:spPr>
          <a:xfrm>
            <a:off x="1590720" y="766329"/>
            <a:ext cx="13897610" cy="1675459"/>
          </a:xfrm>
          <a:prstGeom prst="rect">
            <a:avLst/>
          </a:prstGeom>
        </p:spPr>
        <p:txBody>
          <a:bodyPr vert="horz" wrap="square" lIns="0" tIns="13335" rIns="0" bIns="0" rtlCol="0">
            <a:spAutoFit/>
          </a:bodyPr>
          <a:lstStyle/>
          <a:p>
            <a:pPr marL="12700" algn="l">
              <a:lnSpc>
                <a:spcPct val="100000"/>
              </a:lnSpc>
              <a:spcBef>
                <a:spcPts val="105"/>
              </a:spcBef>
            </a:pPr>
            <a:r>
              <a:rPr lang="en-US" sz="5400" b="1" spc="-50">
                <a:solidFill>
                  <a:srgbClr val="FDBE0D"/>
                </a:solidFill>
                <a:latin typeface="Arial"/>
                <a:cs typeface="Arial"/>
              </a:rPr>
              <a:t>Lionel “Smut” Richards Smith Bay Ballpark Solicitation in Progress</a:t>
            </a:r>
            <a:endParaRPr lang="en-VI" sz="5400">
              <a:latin typeface="Arial"/>
              <a:cs typeface="Arial"/>
            </a:endParaRPr>
          </a:p>
        </p:txBody>
      </p:sp>
      <p:sp>
        <p:nvSpPr>
          <p:cNvPr id="7" name="object 7" descr="$PPTXTitle">
            <a:extLst>
              <a:ext uri="{FF2B5EF4-FFF2-40B4-BE49-F238E27FC236}">
                <a16:creationId xmlns:a16="http://schemas.microsoft.com/office/drawing/2014/main" id="{AAF06C98-FC22-FB55-8811-EEBA5449D882}"/>
              </a:ext>
            </a:extLst>
          </p:cNvPr>
          <p:cNvSpPr txBox="1">
            <a:spLocks noGrp="1"/>
          </p:cNvSpPr>
          <p:nvPr>
            <p:ph type="ctrTitle"/>
          </p:nvPr>
        </p:nvSpPr>
        <p:spPr>
          <a:xfrm>
            <a:off x="5867400" y="-148331"/>
            <a:ext cx="12268201" cy="914660"/>
          </a:xfrm>
          <a:prstGeom prst="rect">
            <a:avLst/>
          </a:prstGeom>
        </p:spPr>
        <p:txBody>
          <a:bodyPr vert="horz" wrap="square" lIns="0" tIns="265734" rIns="0" bIns="0" rtlCol="0">
            <a:spAutoFit/>
          </a:bodyPr>
          <a:lstStyle/>
          <a:p>
            <a:pPr marL="2886075">
              <a:lnSpc>
                <a:spcPct val="100000"/>
              </a:lnSpc>
              <a:spcBef>
                <a:spcPts val="100"/>
              </a:spcBef>
            </a:pPr>
            <a:r>
              <a:rPr lang="en-US" sz="4200" b="0" spc="-225">
                <a:solidFill>
                  <a:srgbClr val="F1F0F1"/>
                </a:solidFill>
                <a:latin typeface="Arial Black"/>
                <a:cs typeface="Arial Black"/>
              </a:rPr>
              <a:t>Target Construction Summer 2026</a:t>
            </a:r>
            <a:endParaRPr sz="4200">
              <a:latin typeface="Arial Black"/>
              <a:cs typeface="Arial Black"/>
            </a:endParaRPr>
          </a:p>
        </p:txBody>
      </p:sp>
      <p:pic>
        <p:nvPicPr>
          <p:cNvPr id="3" name="Picture 2">
            <a:extLst>
              <a:ext uri="{FF2B5EF4-FFF2-40B4-BE49-F238E27FC236}">
                <a16:creationId xmlns:a16="http://schemas.microsoft.com/office/drawing/2014/main" id="{25641168-4B51-4947-8237-8F1A324738B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49" y="2438602"/>
            <a:ext cx="18281151" cy="7848397"/>
          </a:xfrm>
          <a:prstGeom prst="rect">
            <a:avLst/>
          </a:prstGeom>
        </p:spPr>
      </p:pic>
    </p:spTree>
    <p:extLst>
      <p:ext uri="{BB962C8B-B14F-4D97-AF65-F5344CB8AC3E}">
        <p14:creationId xmlns:p14="http://schemas.microsoft.com/office/powerpoint/2010/main" val="314589760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0D743F39-F64F-A11B-5FD5-4EF398A65D91}"/>
            </a:ext>
          </a:extLst>
        </p:cNvPr>
        <p:cNvGrpSpPr/>
        <p:nvPr/>
      </p:nvGrpSpPr>
      <p:grpSpPr>
        <a:xfrm>
          <a:off x="0" y="0"/>
          <a:ext cx="0" cy="0"/>
          <a:chOff x="0" y="0"/>
          <a:chExt cx="0" cy="0"/>
        </a:xfrm>
      </p:grpSpPr>
      <p:grpSp>
        <p:nvGrpSpPr>
          <p:cNvPr id="2" name="object 2">
            <a:extLst>
              <a:ext uri="{FF2B5EF4-FFF2-40B4-BE49-F238E27FC236}">
                <a16:creationId xmlns:a16="http://schemas.microsoft.com/office/drawing/2014/main" id="{8EB292D3-6293-F7EF-1997-80707B27F3CA}"/>
              </a:ext>
            </a:extLst>
          </p:cNvPr>
          <p:cNvGrpSpPr/>
          <p:nvPr/>
        </p:nvGrpSpPr>
        <p:grpSpPr>
          <a:xfrm>
            <a:off x="0" y="38"/>
            <a:ext cx="18288000" cy="10287342"/>
            <a:chOff x="0" y="38"/>
            <a:chExt cx="18288000" cy="10287342"/>
          </a:xfrm>
        </p:grpSpPr>
        <p:sp>
          <p:nvSpPr>
            <p:cNvPr id="3" name="object 3">
              <a:extLst>
                <a:ext uri="{FF2B5EF4-FFF2-40B4-BE49-F238E27FC236}">
                  <a16:creationId xmlns:a16="http://schemas.microsoft.com/office/drawing/2014/main" id="{60D27B8A-FF2F-D2B2-7BC3-FF1635384160}"/>
                </a:ext>
              </a:extLst>
            </p:cNvPr>
            <p:cNvSpPr/>
            <p:nvPr/>
          </p:nvSpPr>
          <p:spPr>
            <a:xfrm>
              <a:off x="0" y="2477515"/>
              <a:ext cx="18288000" cy="7809865"/>
            </a:xfrm>
            <a:custGeom>
              <a:avLst/>
              <a:gdLst/>
              <a:ahLst/>
              <a:cxnLst/>
              <a:rect l="l" t="t" r="r" b="b"/>
              <a:pathLst>
                <a:path w="18288000" h="7809865">
                  <a:moveTo>
                    <a:pt x="0" y="7809483"/>
                  </a:moveTo>
                  <a:lnTo>
                    <a:pt x="18288000" y="7809483"/>
                  </a:lnTo>
                  <a:lnTo>
                    <a:pt x="18288000" y="0"/>
                  </a:lnTo>
                  <a:lnTo>
                    <a:pt x="0" y="0"/>
                  </a:lnTo>
                  <a:lnTo>
                    <a:pt x="0" y="7809483"/>
                  </a:lnTo>
                  <a:close/>
                </a:path>
              </a:pathLst>
            </a:custGeom>
            <a:solidFill>
              <a:srgbClr val="F1F0F1"/>
            </a:solidFill>
          </p:spPr>
          <p:txBody>
            <a:bodyPr wrap="square" lIns="0" tIns="0" rIns="0" bIns="0" rtlCol="0"/>
            <a:lstStyle/>
            <a:p>
              <a:endParaRPr/>
            </a:p>
          </p:txBody>
        </p:sp>
        <p:sp>
          <p:nvSpPr>
            <p:cNvPr id="4" name="object 4">
              <a:extLst>
                <a:ext uri="{FF2B5EF4-FFF2-40B4-BE49-F238E27FC236}">
                  <a16:creationId xmlns:a16="http://schemas.microsoft.com/office/drawing/2014/main" id="{28981D69-20F3-F065-FE4E-131DF2484CEA}"/>
                </a:ext>
              </a:extLst>
            </p:cNvPr>
            <p:cNvSpPr/>
            <p:nvPr/>
          </p:nvSpPr>
          <p:spPr>
            <a:xfrm>
              <a:off x="0" y="813434"/>
              <a:ext cx="18288000" cy="1664335"/>
            </a:xfrm>
            <a:custGeom>
              <a:avLst/>
              <a:gdLst/>
              <a:ahLst/>
              <a:cxnLst/>
              <a:rect l="l" t="t" r="r" b="b"/>
              <a:pathLst>
                <a:path w="18288000" h="1664335">
                  <a:moveTo>
                    <a:pt x="0" y="1664081"/>
                  </a:moveTo>
                  <a:lnTo>
                    <a:pt x="18288000" y="1664081"/>
                  </a:lnTo>
                  <a:lnTo>
                    <a:pt x="18288000" y="0"/>
                  </a:lnTo>
                  <a:lnTo>
                    <a:pt x="0" y="0"/>
                  </a:lnTo>
                  <a:lnTo>
                    <a:pt x="0" y="1664081"/>
                  </a:lnTo>
                  <a:close/>
                </a:path>
              </a:pathLst>
            </a:custGeom>
            <a:solidFill>
              <a:srgbClr val="1F3964"/>
            </a:solidFill>
          </p:spPr>
          <p:txBody>
            <a:bodyPr wrap="square" lIns="0" tIns="0" rIns="0" bIns="0" rtlCol="0"/>
            <a:lstStyle/>
            <a:p>
              <a:endParaRPr/>
            </a:p>
          </p:txBody>
        </p:sp>
        <p:sp>
          <p:nvSpPr>
            <p:cNvPr id="5" name="object 5">
              <a:extLst>
                <a:ext uri="{FF2B5EF4-FFF2-40B4-BE49-F238E27FC236}">
                  <a16:creationId xmlns:a16="http://schemas.microsoft.com/office/drawing/2014/main" id="{89D86228-A5B3-3A90-3C5D-301F5559872D}"/>
                </a:ext>
              </a:extLst>
            </p:cNvPr>
            <p:cNvSpPr/>
            <p:nvPr/>
          </p:nvSpPr>
          <p:spPr>
            <a:xfrm>
              <a:off x="0" y="38"/>
              <a:ext cx="18288000" cy="813435"/>
            </a:xfrm>
            <a:custGeom>
              <a:avLst/>
              <a:gdLst/>
              <a:ahLst/>
              <a:cxnLst/>
              <a:rect l="l" t="t" r="r" b="b"/>
              <a:pathLst>
                <a:path w="18288000" h="813435">
                  <a:moveTo>
                    <a:pt x="18288000" y="0"/>
                  </a:moveTo>
                  <a:lnTo>
                    <a:pt x="0" y="0"/>
                  </a:lnTo>
                  <a:lnTo>
                    <a:pt x="0" y="813396"/>
                  </a:lnTo>
                  <a:lnTo>
                    <a:pt x="18288000" y="813396"/>
                  </a:lnTo>
                  <a:lnTo>
                    <a:pt x="18288000" y="0"/>
                  </a:lnTo>
                  <a:close/>
                </a:path>
              </a:pathLst>
            </a:custGeom>
            <a:solidFill>
              <a:srgbClr val="FDBE0D"/>
            </a:solidFill>
          </p:spPr>
          <p:txBody>
            <a:bodyPr wrap="square" lIns="0" tIns="0" rIns="0" bIns="0" rtlCol="0"/>
            <a:lstStyle/>
            <a:p>
              <a:endParaRPr/>
            </a:p>
          </p:txBody>
        </p:sp>
        <p:pic>
          <p:nvPicPr>
            <p:cNvPr id="6" name="object 6">
              <a:extLst>
                <a:ext uri="{FF2B5EF4-FFF2-40B4-BE49-F238E27FC236}">
                  <a16:creationId xmlns:a16="http://schemas.microsoft.com/office/drawing/2014/main" id="{C38A5534-05F6-273E-E814-10D0101A4A6A}"/>
                </a:ext>
              </a:extLst>
            </p:cNvPr>
            <p:cNvPicPr/>
            <p:nvPr/>
          </p:nvPicPr>
          <p:blipFill>
            <a:blip r:embed="rId2" cstate="print"/>
            <a:stretch>
              <a:fillRect/>
            </a:stretch>
          </p:blipFill>
          <p:spPr>
            <a:xfrm>
              <a:off x="0" y="64134"/>
              <a:ext cx="1498472" cy="1498473"/>
            </a:xfrm>
            <a:prstGeom prst="rect">
              <a:avLst/>
            </a:prstGeom>
          </p:spPr>
        </p:pic>
      </p:grpSp>
      <p:sp>
        <p:nvSpPr>
          <p:cNvPr id="11" name="object 11" descr="$PPTXTitle">
            <a:extLst>
              <a:ext uri="{FF2B5EF4-FFF2-40B4-BE49-F238E27FC236}">
                <a16:creationId xmlns:a16="http://schemas.microsoft.com/office/drawing/2014/main" id="{F690BD2A-3481-EF6D-9B63-C139CC598306}"/>
              </a:ext>
            </a:extLst>
          </p:cNvPr>
          <p:cNvSpPr txBox="1">
            <a:spLocks noGrp="1"/>
          </p:cNvSpPr>
          <p:nvPr>
            <p:ph type="title"/>
          </p:nvPr>
        </p:nvSpPr>
        <p:spPr>
          <a:xfrm>
            <a:off x="568041" y="-222421"/>
            <a:ext cx="17697957" cy="2716974"/>
          </a:xfrm>
          <a:prstGeom prst="rect">
            <a:avLst/>
          </a:prstGeom>
        </p:spPr>
        <p:txBody>
          <a:bodyPr vert="horz" wrap="square" lIns="0" tIns="1044778" rIns="0" bIns="0" rtlCol="0">
            <a:spAutoFit/>
          </a:bodyPr>
          <a:lstStyle/>
          <a:p>
            <a:pPr marL="1209040">
              <a:lnSpc>
                <a:spcPct val="100000"/>
              </a:lnSpc>
              <a:spcBef>
                <a:spcPts val="105"/>
              </a:spcBef>
            </a:pPr>
            <a:r>
              <a:rPr lang="en-US" sz="5400" spc="-105"/>
              <a:t>Sion Farm Greathouse</a:t>
            </a:r>
            <a:br>
              <a:rPr lang="en-US" sz="5400" spc="-105"/>
            </a:br>
            <a:r>
              <a:rPr lang="en-US" sz="5400" spc="-105"/>
              <a:t>In Construction</a:t>
            </a:r>
            <a:endParaRPr sz="5400"/>
          </a:p>
        </p:txBody>
      </p:sp>
      <p:sp>
        <p:nvSpPr>
          <p:cNvPr id="12" name="object 7" descr="$PPTXTitle">
            <a:extLst>
              <a:ext uri="{FF2B5EF4-FFF2-40B4-BE49-F238E27FC236}">
                <a16:creationId xmlns:a16="http://schemas.microsoft.com/office/drawing/2014/main" id="{D5359FDC-6F52-7AD3-2E8E-919488FAF76E}"/>
              </a:ext>
            </a:extLst>
          </p:cNvPr>
          <p:cNvSpPr txBox="1">
            <a:spLocks/>
          </p:cNvSpPr>
          <p:nvPr/>
        </p:nvSpPr>
        <p:spPr>
          <a:xfrm>
            <a:off x="8205537" y="-183950"/>
            <a:ext cx="9982541" cy="914660"/>
          </a:xfrm>
          <a:prstGeom prst="rect">
            <a:avLst/>
          </a:prstGeom>
        </p:spPr>
        <p:txBody>
          <a:bodyPr vert="horz" wrap="square" lIns="0" tIns="265734" rIns="0" bIns="0" rtlCol="0">
            <a:spAutoFit/>
          </a:bodyPr>
          <a:lstStyle>
            <a:lvl1pPr>
              <a:defRPr sz="6200" b="1" i="0">
                <a:solidFill>
                  <a:srgbClr val="FDBE0D"/>
                </a:solidFill>
                <a:latin typeface="Arial"/>
                <a:ea typeface="+mj-ea"/>
                <a:cs typeface="Arial"/>
              </a:defRPr>
            </a:lvl1pPr>
          </a:lstStyle>
          <a:p>
            <a:pPr marL="2886075">
              <a:spcBef>
                <a:spcPts val="100"/>
              </a:spcBef>
            </a:pPr>
            <a:r>
              <a:rPr lang="en-US" sz="4200" b="0" spc="-225">
                <a:solidFill>
                  <a:srgbClr val="F1F0F1"/>
                </a:solidFill>
                <a:latin typeface="Arial Black"/>
                <a:cs typeface="Arial Black"/>
              </a:rPr>
              <a:t>Target End Date Fall 2026</a:t>
            </a:r>
            <a:endParaRPr lang="en-US" sz="4200">
              <a:latin typeface="Arial Black"/>
              <a:cs typeface="Arial Black"/>
            </a:endParaRPr>
          </a:p>
        </p:txBody>
      </p:sp>
      <p:pic>
        <p:nvPicPr>
          <p:cNvPr id="8" name="Picture 7">
            <a:extLst>
              <a:ext uri="{FF2B5EF4-FFF2-40B4-BE49-F238E27FC236}">
                <a16:creationId xmlns:a16="http://schemas.microsoft.com/office/drawing/2014/main" id="{6786B751-306C-3EC3-5DA4-685BC572BA9A}"/>
              </a:ext>
            </a:extLst>
          </p:cNvPr>
          <p:cNvPicPr>
            <a:picLocks noChangeAspect="1"/>
          </p:cNvPicPr>
          <p:nvPr/>
        </p:nvPicPr>
        <p:blipFill>
          <a:blip r:embed="rId3" cstate="print">
            <a:extLst>
              <a:ext uri="{28A0092B-C50C-407E-A947-70E740481C1C}">
                <a14:useLocalDpi xmlns:a14="http://schemas.microsoft.com/office/drawing/2010/main" val="0"/>
              </a:ext>
            </a:extLst>
          </a:blip>
          <a:srcRect r="8256"/>
          <a:stretch>
            <a:fillRect/>
          </a:stretch>
        </p:blipFill>
        <p:spPr>
          <a:xfrm>
            <a:off x="7502747" y="2445701"/>
            <a:ext cx="10763251" cy="7873493"/>
          </a:xfrm>
          <a:prstGeom prst="rect">
            <a:avLst/>
          </a:prstGeom>
        </p:spPr>
      </p:pic>
      <p:pic>
        <p:nvPicPr>
          <p:cNvPr id="10" name="Picture 9">
            <a:extLst>
              <a:ext uri="{FF2B5EF4-FFF2-40B4-BE49-F238E27FC236}">
                <a16:creationId xmlns:a16="http://schemas.microsoft.com/office/drawing/2014/main" id="{34241A00-0E40-3357-0CBD-6E0451FBCA1C}"/>
              </a:ext>
            </a:extLst>
          </p:cNvPr>
          <p:cNvPicPr>
            <a:picLocks noChangeAspect="1"/>
          </p:cNvPicPr>
          <p:nvPr/>
        </p:nvPicPr>
        <p:blipFill>
          <a:blip r:embed="rId4" cstate="print">
            <a:extLst>
              <a:ext uri="{28A0092B-C50C-407E-A947-70E740481C1C}">
                <a14:useLocalDpi xmlns:a14="http://schemas.microsoft.com/office/drawing/2010/main" val="0"/>
              </a:ext>
            </a:extLst>
          </a:blip>
          <a:srcRect l="24798"/>
          <a:stretch>
            <a:fillRect/>
          </a:stretch>
        </p:blipFill>
        <p:spPr>
          <a:xfrm>
            <a:off x="-22002" y="2445701"/>
            <a:ext cx="8896350" cy="7886700"/>
          </a:xfrm>
          <a:prstGeom prst="rect">
            <a:avLst/>
          </a:prstGeom>
        </p:spPr>
      </p:pic>
      <p:pic>
        <p:nvPicPr>
          <p:cNvPr id="15" name="Picture 14">
            <a:extLst>
              <a:ext uri="{FF2B5EF4-FFF2-40B4-BE49-F238E27FC236}">
                <a16:creationId xmlns:a16="http://schemas.microsoft.com/office/drawing/2014/main" id="{6A6066AC-1835-11E0-7266-C1C913D20D04}"/>
              </a:ext>
            </a:extLst>
          </p:cNvPr>
          <p:cNvPicPr>
            <a:picLocks noChangeAspect="1"/>
          </p:cNvPicPr>
          <p:nvPr/>
        </p:nvPicPr>
        <p:blipFill>
          <a:blip r:embed="rId5">
            <a:extLst>
              <a:ext uri="{28A0092B-C50C-407E-A947-70E740481C1C}">
                <a14:useLocalDpi xmlns:a14="http://schemas.microsoft.com/office/drawing/2010/main" val="0"/>
              </a:ext>
            </a:extLst>
          </a:blip>
          <a:srcRect l="-306" t="9813" r="306" b="13613"/>
          <a:stretch>
            <a:fillRect/>
          </a:stretch>
        </p:blipFill>
        <p:spPr>
          <a:xfrm>
            <a:off x="-120316" y="2400300"/>
            <a:ext cx="18408316" cy="7886662"/>
          </a:xfrm>
          <a:prstGeom prst="rect">
            <a:avLst/>
          </a:prstGeom>
        </p:spPr>
      </p:pic>
    </p:spTree>
    <p:extLst>
      <p:ext uri="{BB962C8B-B14F-4D97-AF65-F5344CB8AC3E}">
        <p14:creationId xmlns:p14="http://schemas.microsoft.com/office/powerpoint/2010/main" val="59120735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67BC6AC5-A0B0-1011-AD8D-F120969B73F6}"/>
            </a:ext>
          </a:extLst>
        </p:cNvPr>
        <p:cNvGrpSpPr/>
        <p:nvPr/>
      </p:nvGrpSpPr>
      <p:grpSpPr>
        <a:xfrm>
          <a:off x="0" y="0"/>
          <a:ext cx="0" cy="0"/>
          <a:chOff x="0" y="0"/>
          <a:chExt cx="0" cy="0"/>
        </a:xfrm>
      </p:grpSpPr>
      <p:grpSp>
        <p:nvGrpSpPr>
          <p:cNvPr id="2" name="object 2">
            <a:extLst>
              <a:ext uri="{FF2B5EF4-FFF2-40B4-BE49-F238E27FC236}">
                <a16:creationId xmlns:a16="http://schemas.microsoft.com/office/drawing/2014/main" id="{1A4A841E-744C-8265-9296-817FF2E5334B}"/>
              </a:ext>
            </a:extLst>
          </p:cNvPr>
          <p:cNvGrpSpPr/>
          <p:nvPr/>
        </p:nvGrpSpPr>
        <p:grpSpPr>
          <a:xfrm>
            <a:off x="0" y="38"/>
            <a:ext cx="18288000" cy="10287342"/>
            <a:chOff x="0" y="38"/>
            <a:chExt cx="18288000" cy="10287342"/>
          </a:xfrm>
        </p:grpSpPr>
        <p:sp>
          <p:nvSpPr>
            <p:cNvPr id="3" name="object 3">
              <a:extLst>
                <a:ext uri="{FF2B5EF4-FFF2-40B4-BE49-F238E27FC236}">
                  <a16:creationId xmlns:a16="http://schemas.microsoft.com/office/drawing/2014/main" id="{89DDE7B3-2ADC-0616-F6AF-B5C902014800}"/>
                </a:ext>
              </a:extLst>
            </p:cNvPr>
            <p:cNvSpPr/>
            <p:nvPr/>
          </p:nvSpPr>
          <p:spPr>
            <a:xfrm>
              <a:off x="0" y="2477515"/>
              <a:ext cx="18288000" cy="7809865"/>
            </a:xfrm>
            <a:custGeom>
              <a:avLst/>
              <a:gdLst/>
              <a:ahLst/>
              <a:cxnLst/>
              <a:rect l="l" t="t" r="r" b="b"/>
              <a:pathLst>
                <a:path w="18288000" h="7809865">
                  <a:moveTo>
                    <a:pt x="0" y="7809483"/>
                  </a:moveTo>
                  <a:lnTo>
                    <a:pt x="18288000" y="7809483"/>
                  </a:lnTo>
                  <a:lnTo>
                    <a:pt x="18288000" y="0"/>
                  </a:lnTo>
                  <a:lnTo>
                    <a:pt x="0" y="0"/>
                  </a:lnTo>
                  <a:lnTo>
                    <a:pt x="0" y="7809483"/>
                  </a:lnTo>
                  <a:close/>
                </a:path>
              </a:pathLst>
            </a:custGeom>
            <a:solidFill>
              <a:srgbClr val="F1F0F1"/>
            </a:solidFill>
          </p:spPr>
          <p:txBody>
            <a:bodyPr wrap="square" lIns="0" tIns="0" rIns="0" bIns="0" rtlCol="0"/>
            <a:lstStyle/>
            <a:p>
              <a:endParaRPr/>
            </a:p>
          </p:txBody>
        </p:sp>
        <p:sp>
          <p:nvSpPr>
            <p:cNvPr id="4" name="object 4">
              <a:extLst>
                <a:ext uri="{FF2B5EF4-FFF2-40B4-BE49-F238E27FC236}">
                  <a16:creationId xmlns:a16="http://schemas.microsoft.com/office/drawing/2014/main" id="{606D30A2-6530-1DA3-5497-ED0A2C527CDC}"/>
                </a:ext>
              </a:extLst>
            </p:cNvPr>
            <p:cNvSpPr/>
            <p:nvPr/>
          </p:nvSpPr>
          <p:spPr>
            <a:xfrm>
              <a:off x="0" y="813434"/>
              <a:ext cx="18288000" cy="1664335"/>
            </a:xfrm>
            <a:custGeom>
              <a:avLst/>
              <a:gdLst/>
              <a:ahLst/>
              <a:cxnLst/>
              <a:rect l="l" t="t" r="r" b="b"/>
              <a:pathLst>
                <a:path w="18288000" h="1664335">
                  <a:moveTo>
                    <a:pt x="0" y="1664081"/>
                  </a:moveTo>
                  <a:lnTo>
                    <a:pt x="18288000" y="1664081"/>
                  </a:lnTo>
                  <a:lnTo>
                    <a:pt x="18288000" y="0"/>
                  </a:lnTo>
                  <a:lnTo>
                    <a:pt x="0" y="0"/>
                  </a:lnTo>
                  <a:lnTo>
                    <a:pt x="0" y="1664081"/>
                  </a:lnTo>
                  <a:close/>
                </a:path>
              </a:pathLst>
            </a:custGeom>
            <a:solidFill>
              <a:srgbClr val="1F3964"/>
            </a:solidFill>
          </p:spPr>
          <p:txBody>
            <a:bodyPr wrap="square" lIns="0" tIns="0" rIns="0" bIns="0" rtlCol="0"/>
            <a:lstStyle/>
            <a:p>
              <a:endParaRPr/>
            </a:p>
          </p:txBody>
        </p:sp>
        <p:sp>
          <p:nvSpPr>
            <p:cNvPr id="5" name="object 5">
              <a:extLst>
                <a:ext uri="{FF2B5EF4-FFF2-40B4-BE49-F238E27FC236}">
                  <a16:creationId xmlns:a16="http://schemas.microsoft.com/office/drawing/2014/main" id="{BAF95776-C84E-11FA-4588-BB9CDEBEE5D7}"/>
                </a:ext>
              </a:extLst>
            </p:cNvPr>
            <p:cNvSpPr/>
            <p:nvPr/>
          </p:nvSpPr>
          <p:spPr>
            <a:xfrm>
              <a:off x="0" y="38"/>
              <a:ext cx="18288000" cy="813435"/>
            </a:xfrm>
            <a:custGeom>
              <a:avLst/>
              <a:gdLst/>
              <a:ahLst/>
              <a:cxnLst/>
              <a:rect l="l" t="t" r="r" b="b"/>
              <a:pathLst>
                <a:path w="18288000" h="813435">
                  <a:moveTo>
                    <a:pt x="18288000" y="0"/>
                  </a:moveTo>
                  <a:lnTo>
                    <a:pt x="0" y="0"/>
                  </a:lnTo>
                  <a:lnTo>
                    <a:pt x="0" y="813396"/>
                  </a:lnTo>
                  <a:lnTo>
                    <a:pt x="18288000" y="813396"/>
                  </a:lnTo>
                  <a:lnTo>
                    <a:pt x="18288000" y="0"/>
                  </a:lnTo>
                  <a:close/>
                </a:path>
              </a:pathLst>
            </a:custGeom>
            <a:solidFill>
              <a:srgbClr val="FDBE0D"/>
            </a:solidFill>
          </p:spPr>
          <p:txBody>
            <a:bodyPr wrap="square" lIns="0" tIns="0" rIns="0" bIns="0" rtlCol="0"/>
            <a:lstStyle/>
            <a:p>
              <a:endParaRPr/>
            </a:p>
          </p:txBody>
        </p:sp>
        <p:pic>
          <p:nvPicPr>
            <p:cNvPr id="6" name="object 6">
              <a:extLst>
                <a:ext uri="{FF2B5EF4-FFF2-40B4-BE49-F238E27FC236}">
                  <a16:creationId xmlns:a16="http://schemas.microsoft.com/office/drawing/2014/main" id="{576419C5-7FEE-AC76-D846-85905F36BD01}"/>
                </a:ext>
              </a:extLst>
            </p:cNvPr>
            <p:cNvPicPr/>
            <p:nvPr/>
          </p:nvPicPr>
          <p:blipFill>
            <a:blip r:embed="rId2" cstate="print"/>
            <a:stretch>
              <a:fillRect/>
            </a:stretch>
          </p:blipFill>
          <p:spPr>
            <a:xfrm>
              <a:off x="0" y="64134"/>
              <a:ext cx="1498472" cy="1498473"/>
            </a:xfrm>
            <a:prstGeom prst="rect">
              <a:avLst/>
            </a:prstGeom>
          </p:spPr>
        </p:pic>
      </p:grpSp>
      <p:sp>
        <p:nvSpPr>
          <p:cNvPr id="11" name="object 11" descr="$PPTXTitle">
            <a:extLst>
              <a:ext uri="{FF2B5EF4-FFF2-40B4-BE49-F238E27FC236}">
                <a16:creationId xmlns:a16="http://schemas.microsoft.com/office/drawing/2014/main" id="{0E0F6390-811F-135C-7CBF-FE4D7D1A886C}"/>
              </a:ext>
            </a:extLst>
          </p:cNvPr>
          <p:cNvSpPr txBox="1">
            <a:spLocks noGrp="1"/>
          </p:cNvSpPr>
          <p:nvPr>
            <p:ph type="title"/>
          </p:nvPr>
        </p:nvSpPr>
        <p:spPr>
          <a:xfrm>
            <a:off x="295021" y="-233623"/>
            <a:ext cx="17697957" cy="2716974"/>
          </a:xfrm>
          <a:prstGeom prst="rect">
            <a:avLst/>
          </a:prstGeom>
        </p:spPr>
        <p:txBody>
          <a:bodyPr vert="horz" wrap="square" lIns="0" tIns="1044778" rIns="0" bIns="0" rtlCol="0">
            <a:spAutoFit/>
          </a:bodyPr>
          <a:lstStyle/>
          <a:p>
            <a:pPr marL="1209040" algn="l">
              <a:lnSpc>
                <a:spcPct val="100000"/>
              </a:lnSpc>
              <a:spcBef>
                <a:spcPts val="105"/>
              </a:spcBef>
            </a:pPr>
            <a:r>
              <a:rPr lang="en-US" sz="5400" spc="-105"/>
              <a:t>Office of the Lieutenant Governor </a:t>
            </a:r>
            <a:br>
              <a:rPr lang="en-US" sz="5400" spc="-105"/>
            </a:br>
            <a:r>
              <a:rPr lang="en-US" sz="5400" spc="-105"/>
              <a:t>Street Addressing Initiative </a:t>
            </a:r>
            <a:endParaRPr sz="5400"/>
          </a:p>
        </p:txBody>
      </p:sp>
      <p:pic>
        <p:nvPicPr>
          <p:cNvPr id="8" name="Picture 7">
            <a:extLst>
              <a:ext uri="{FF2B5EF4-FFF2-40B4-BE49-F238E27FC236}">
                <a16:creationId xmlns:a16="http://schemas.microsoft.com/office/drawing/2014/main" id="{203F3350-483B-5751-A04E-78ABB241D5AD}"/>
              </a:ext>
            </a:extLst>
          </p:cNvPr>
          <p:cNvPicPr>
            <a:picLocks noChangeAspect="1"/>
          </p:cNvPicPr>
          <p:nvPr/>
        </p:nvPicPr>
        <p:blipFill>
          <a:blip r:embed="rId3">
            <a:extLst>
              <a:ext uri="{28A0092B-C50C-407E-A947-70E740481C1C}">
                <a14:useLocalDpi xmlns:a14="http://schemas.microsoft.com/office/drawing/2010/main" val="0"/>
              </a:ext>
            </a:extLst>
          </a:blip>
          <a:srcRect t="20833" b="15113"/>
          <a:stretch>
            <a:fillRect/>
          </a:stretch>
        </p:blipFill>
        <p:spPr>
          <a:xfrm>
            <a:off x="0" y="2477514"/>
            <a:ext cx="18288000" cy="7809448"/>
          </a:xfrm>
          <a:prstGeom prst="rect">
            <a:avLst/>
          </a:prstGeom>
        </p:spPr>
      </p:pic>
    </p:spTree>
    <p:extLst>
      <p:ext uri="{BB962C8B-B14F-4D97-AF65-F5344CB8AC3E}">
        <p14:creationId xmlns:p14="http://schemas.microsoft.com/office/powerpoint/2010/main" val="196369913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A92B55A0-A53A-50BD-F2D2-813053555776}"/>
            </a:ext>
          </a:extLst>
        </p:cNvPr>
        <p:cNvGrpSpPr/>
        <p:nvPr/>
      </p:nvGrpSpPr>
      <p:grpSpPr>
        <a:xfrm>
          <a:off x="0" y="0"/>
          <a:ext cx="0" cy="0"/>
          <a:chOff x="0" y="0"/>
          <a:chExt cx="0" cy="0"/>
        </a:xfrm>
      </p:grpSpPr>
      <p:grpSp>
        <p:nvGrpSpPr>
          <p:cNvPr id="2" name="object 2">
            <a:extLst>
              <a:ext uri="{FF2B5EF4-FFF2-40B4-BE49-F238E27FC236}">
                <a16:creationId xmlns:a16="http://schemas.microsoft.com/office/drawing/2014/main" id="{3152491C-8544-28EF-758A-EE5FDFA51E34}"/>
              </a:ext>
            </a:extLst>
          </p:cNvPr>
          <p:cNvGrpSpPr/>
          <p:nvPr/>
        </p:nvGrpSpPr>
        <p:grpSpPr>
          <a:xfrm>
            <a:off x="0" y="38"/>
            <a:ext cx="18288000" cy="10287342"/>
            <a:chOff x="0" y="38"/>
            <a:chExt cx="18288000" cy="10287342"/>
          </a:xfrm>
        </p:grpSpPr>
        <p:sp>
          <p:nvSpPr>
            <p:cNvPr id="3" name="object 3">
              <a:extLst>
                <a:ext uri="{FF2B5EF4-FFF2-40B4-BE49-F238E27FC236}">
                  <a16:creationId xmlns:a16="http://schemas.microsoft.com/office/drawing/2014/main" id="{E45E4512-FB4B-6C28-B48E-C45E3334C3E8}"/>
                </a:ext>
              </a:extLst>
            </p:cNvPr>
            <p:cNvSpPr/>
            <p:nvPr/>
          </p:nvSpPr>
          <p:spPr>
            <a:xfrm>
              <a:off x="0" y="2477515"/>
              <a:ext cx="18288000" cy="7809865"/>
            </a:xfrm>
            <a:custGeom>
              <a:avLst/>
              <a:gdLst/>
              <a:ahLst/>
              <a:cxnLst/>
              <a:rect l="l" t="t" r="r" b="b"/>
              <a:pathLst>
                <a:path w="18288000" h="7809865">
                  <a:moveTo>
                    <a:pt x="0" y="7809483"/>
                  </a:moveTo>
                  <a:lnTo>
                    <a:pt x="18288000" y="7809483"/>
                  </a:lnTo>
                  <a:lnTo>
                    <a:pt x="18288000" y="0"/>
                  </a:lnTo>
                  <a:lnTo>
                    <a:pt x="0" y="0"/>
                  </a:lnTo>
                  <a:lnTo>
                    <a:pt x="0" y="7809483"/>
                  </a:lnTo>
                  <a:close/>
                </a:path>
              </a:pathLst>
            </a:custGeom>
            <a:solidFill>
              <a:srgbClr val="F1F0F1"/>
            </a:solidFill>
          </p:spPr>
          <p:txBody>
            <a:bodyPr wrap="square" lIns="0" tIns="0" rIns="0" bIns="0" rtlCol="0"/>
            <a:lstStyle/>
            <a:p>
              <a:endParaRPr/>
            </a:p>
          </p:txBody>
        </p:sp>
        <p:sp>
          <p:nvSpPr>
            <p:cNvPr id="4" name="object 4">
              <a:extLst>
                <a:ext uri="{FF2B5EF4-FFF2-40B4-BE49-F238E27FC236}">
                  <a16:creationId xmlns:a16="http://schemas.microsoft.com/office/drawing/2014/main" id="{B732DB61-8199-2E6D-C191-AADB58AB8574}"/>
                </a:ext>
              </a:extLst>
            </p:cNvPr>
            <p:cNvSpPr/>
            <p:nvPr/>
          </p:nvSpPr>
          <p:spPr>
            <a:xfrm>
              <a:off x="0" y="813434"/>
              <a:ext cx="18288000" cy="1664335"/>
            </a:xfrm>
            <a:custGeom>
              <a:avLst/>
              <a:gdLst/>
              <a:ahLst/>
              <a:cxnLst/>
              <a:rect l="l" t="t" r="r" b="b"/>
              <a:pathLst>
                <a:path w="18288000" h="1664335">
                  <a:moveTo>
                    <a:pt x="0" y="1664081"/>
                  </a:moveTo>
                  <a:lnTo>
                    <a:pt x="18288000" y="1664081"/>
                  </a:lnTo>
                  <a:lnTo>
                    <a:pt x="18288000" y="0"/>
                  </a:lnTo>
                  <a:lnTo>
                    <a:pt x="0" y="0"/>
                  </a:lnTo>
                  <a:lnTo>
                    <a:pt x="0" y="1664081"/>
                  </a:lnTo>
                  <a:close/>
                </a:path>
              </a:pathLst>
            </a:custGeom>
            <a:solidFill>
              <a:srgbClr val="1F3964"/>
            </a:solidFill>
          </p:spPr>
          <p:txBody>
            <a:bodyPr wrap="square" lIns="0" tIns="0" rIns="0" bIns="0" rtlCol="0"/>
            <a:lstStyle/>
            <a:p>
              <a:endParaRPr/>
            </a:p>
          </p:txBody>
        </p:sp>
        <p:sp>
          <p:nvSpPr>
            <p:cNvPr id="5" name="object 5">
              <a:extLst>
                <a:ext uri="{FF2B5EF4-FFF2-40B4-BE49-F238E27FC236}">
                  <a16:creationId xmlns:a16="http://schemas.microsoft.com/office/drawing/2014/main" id="{A2A13F47-7C47-E762-F690-E32C43DF8812}"/>
                </a:ext>
              </a:extLst>
            </p:cNvPr>
            <p:cNvSpPr/>
            <p:nvPr/>
          </p:nvSpPr>
          <p:spPr>
            <a:xfrm>
              <a:off x="0" y="38"/>
              <a:ext cx="18288000" cy="813435"/>
            </a:xfrm>
            <a:custGeom>
              <a:avLst/>
              <a:gdLst/>
              <a:ahLst/>
              <a:cxnLst/>
              <a:rect l="l" t="t" r="r" b="b"/>
              <a:pathLst>
                <a:path w="18288000" h="813435">
                  <a:moveTo>
                    <a:pt x="18288000" y="0"/>
                  </a:moveTo>
                  <a:lnTo>
                    <a:pt x="0" y="0"/>
                  </a:lnTo>
                  <a:lnTo>
                    <a:pt x="0" y="813396"/>
                  </a:lnTo>
                  <a:lnTo>
                    <a:pt x="18288000" y="813396"/>
                  </a:lnTo>
                  <a:lnTo>
                    <a:pt x="18288000" y="0"/>
                  </a:lnTo>
                  <a:close/>
                </a:path>
              </a:pathLst>
            </a:custGeom>
            <a:solidFill>
              <a:srgbClr val="FDBE0D"/>
            </a:solidFill>
          </p:spPr>
          <p:txBody>
            <a:bodyPr wrap="square" lIns="0" tIns="0" rIns="0" bIns="0" rtlCol="0"/>
            <a:lstStyle/>
            <a:p>
              <a:endParaRPr/>
            </a:p>
          </p:txBody>
        </p:sp>
        <p:pic>
          <p:nvPicPr>
            <p:cNvPr id="6" name="object 6">
              <a:extLst>
                <a:ext uri="{FF2B5EF4-FFF2-40B4-BE49-F238E27FC236}">
                  <a16:creationId xmlns:a16="http://schemas.microsoft.com/office/drawing/2014/main" id="{1425A540-3C6A-3AFD-77F7-251DD5DA6DA0}"/>
                </a:ext>
              </a:extLst>
            </p:cNvPr>
            <p:cNvPicPr/>
            <p:nvPr/>
          </p:nvPicPr>
          <p:blipFill>
            <a:blip r:embed="rId2" cstate="print"/>
            <a:stretch>
              <a:fillRect/>
            </a:stretch>
          </p:blipFill>
          <p:spPr>
            <a:xfrm>
              <a:off x="0" y="64134"/>
              <a:ext cx="1498472" cy="1498473"/>
            </a:xfrm>
            <a:prstGeom prst="rect">
              <a:avLst/>
            </a:prstGeom>
          </p:spPr>
        </p:pic>
      </p:grpSp>
      <p:sp>
        <p:nvSpPr>
          <p:cNvPr id="11" name="object 11" descr="$PPTXTitle">
            <a:extLst>
              <a:ext uri="{FF2B5EF4-FFF2-40B4-BE49-F238E27FC236}">
                <a16:creationId xmlns:a16="http://schemas.microsoft.com/office/drawing/2014/main" id="{49CEFD3A-1435-377D-126A-EAD9D6259344}"/>
              </a:ext>
            </a:extLst>
          </p:cNvPr>
          <p:cNvSpPr txBox="1">
            <a:spLocks noGrp="1"/>
          </p:cNvSpPr>
          <p:nvPr>
            <p:ph type="title"/>
          </p:nvPr>
        </p:nvSpPr>
        <p:spPr>
          <a:xfrm>
            <a:off x="295021" y="-191312"/>
            <a:ext cx="17697957" cy="2809307"/>
          </a:xfrm>
          <a:prstGeom prst="rect">
            <a:avLst/>
          </a:prstGeom>
        </p:spPr>
        <p:txBody>
          <a:bodyPr vert="horz" wrap="square" lIns="0" tIns="1044778" rIns="0" bIns="0" rtlCol="0">
            <a:spAutoFit/>
          </a:bodyPr>
          <a:lstStyle/>
          <a:p>
            <a:pPr marL="1209040">
              <a:lnSpc>
                <a:spcPct val="100000"/>
              </a:lnSpc>
              <a:spcBef>
                <a:spcPts val="105"/>
              </a:spcBef>
            </a:pPr>
            <a:r>
              <a:rPr lang="en-US" sz="5400" spc="-105"/>
              <a:t>Athalie Petersen Public Library</a:t>
            </a:r>
            <a:br>
              <a:rPr lang="en-US" sz="5400" spc="-105"/>
            </a:br>
            <a:r>
              <a:rPr lang="en-US" sz="5400" spc="-105"/>
              <a:t>In Construction </a:t>
            </a:r>
            <a:endParaRPr sz="5400"/>
          </a:p>
        </p:txBody>
      </p:sp>
      <p:sp>
        <p:nvSpPr>
          <p:cNvPr id="12" name="object 7" descr="$PPTXTitle">
            <a:extLst>
              <a:ext uri="{FF2B5EF4-FFF2-40B4-BE49-F238E27FC236}">
                <a16:creationId xmlns:a16="http://schemas.microsoft.com/office/drawing/2014/main" id="{269430F6-95BE-2FC5-6435-D4528D18ACFB}"/>
              </a:ext>
            </a:extLst>
          </p:cNvPr>
          <p:cNvSpPr txBox="1">
            <a:spLocks/>
          </p:cNvSpPr>
          <p:nvPr/>
        </p:nvSpPr>
        <p:spPr>
          <a:xfrm>
            <a:off x="6906126" y="-196901"/>
            <a:ext cx="11380163" cy="914660"/>
          </a:xfrm>
          <a:prstGeom prst="rect">
            <a:avLst/>
          </a:prstGeom>
        </p:spPr>
        <p:txBody>
          <a:bodyPr vert="horz" wrap="square" lIns="0" tIns="265734" rIns="0" bIns="0" rtlCol="0">
            <a:spAutoFit/>
          </a:bodyPr>
          <a:lstStyle>
            <a:lvl1pPr>
              <a:defRPr sz="6200" b="1" i="0">
                <a:solidFill>
                  <a:srgbClr val="FDBE0D"/>
                </a:solidFill>
                <a:latin typeface="Arial"/>
                <a:ea typeface="+mj-ea"/>
                <a:cs typeface="Arial"/>
              </a:defRPr>
            </a:lvl1pPr>
          </a:lstStyle>
          <a:p>
            <a:pPr marL="2886075">
              <a:spcBef>
                <a:spcPts val="100"/>
              </a:spcBef>
            </a:pPr>
            <a:r>
              <a:rPr lang="en-US" sz="4200" b="0" spc="-225">
                <a:solidFill>
                  <a:srgbClr val="F1F0F1"/>
                </a:solidFill>
                <a:latin typeface="Arial Black"/>
                <a:cs typeface="Arial Black"/>
              </a:rPr>
              <a:t>Target End Date Aug. 2026</a:t>
            </a:r>
            <a:endParaRPr lang="en-US" sz="4200">
              <a:latin typeface="Arial Black"/>
              <a:cs typeface="Arial Black"/>
            </a:endParaRPr>
          </a:p>
        </p:txBody>
      </p:sp>
      <p:pic>
        <p:nvPicPr>
          <p:cNvPr id="20" name="Picture 19">
            <a:extLst>
              <a:ext uri="{FF2B5EF4-FFF2-40B4-BE49-F238E27FC236}">
                <a16:creationId xmlns:a16="http://schemas.microsoft.com/office/drawing/2014/main" id="{9E817FD6-EDD4-CF54-6A1E-6D236AA5422D}"/>
              </a:ext>
            </a:extLst>
          </p:cNvPr>
          <p:cNvPicPr>
            <a:picLocks noChangeAspect="1"/>
          </p:cNvPicPr>
          <p:nvPr/>
        </p:nvPicPr>
        <p:blipFill>
          <a:blip r:embed="rId3">
            <a:extLst>
              <a:ext uri="{28A0092B-C50C-407E-A947-70E740481C1C}">
                <a14:useLocalDpi xmlns:a14="http://schemas.microsoft.com/office/drawing/2010/main" val="0"/>
              </a:ext>
            </a:extLst>
          </a:blip>
          <a:srcRect t="8146" b="13857"/>
          <a:stretch>
            <a:fillRect/>
          </a:stretch>
        </p:blipFill>
        <p:spPr>
          <a:xfrm>
            <a:off x="-1" y="2477515"/>
            <a:ext cx="18286289" cy="9522034"/>
          </a:xfrm>
          <a:prstGeom prst="rect">
            <a:avLst/>
          </a:prstGeom>
        </p:spPr>
      </p:pic>
    </p:spTree>
    <p:extLst>
      <p:ext uri="{BB962C8B-B14F-4D97-AF65-F5344CB8AC3E}">
        <p14:creationId xmlns:p14="http://schemas.microsoft.com/office/powerpoint/2010/main" val="212672170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85BCF44F-3B38-3890-FCD8-5E5A9FA1B26D}"/>
            </a:ext>
          </a:extLst>
        </p:cNvPr>
        <p:cNvGrpSpPr/>
        <p:nvPr/>
      </p:nvGrpSpPr>
      <p:grpSpPr>
        <a:xfrm>
          <a:off x="0" y="0"/>
          <a:ext cx="0" cy="0"/>
          <a:chOff x="0" y="0"/>
          <a:chExt cx="0" cy="0"/>
        </a:xfrm>
      </p:grpSpPr>
      <p:grpSp>
        <p:nvGrpSpPr>
          <p:cNvPr id="2" name="object 2">
            <a:extLst>
              <a:ext uri="{FF2B5EF4-FFF2-40B4-BE49-F238E27FC236}">
                <a16:creationId xmlns:a16="http://schemas.microsoft.com/office/drawing/2014/main" id="{24017BF9-09B1-76E8-C3C1-4A6AFC84BBA4}"/>
              </a:ext>
            </a:extLst>
          </p:cNvPr>
          <p:cNvGrpSpPr/>
          <p:nvPr/>
        </p:nvGrpSpPr>
        <p:grpSpPr>
          <a:xfrm>
            <a:off x="0" y="0"/>
            <a:ext cx="18288000" cy="10287380"/>
            <a:chOff x="0" y="0"/>
            <a:chExt cx="18288000" cy="10287380"/>
          </a:xfrm>
        </p:grpSpPr>
        <p:sp>
          <p:nvSpPr>
            <p:cNvPr id="3" name="object 3">
              <a:extLst>
                <a:ext uri="{FF2B5EF4-FFF2-40B4-BE49-F238E27FC236}">
                  <a16:creationId xmlns:a16="http://schemas.microsoft.com/office/drawing/2014/main" id="{86F90165-BCF9-B364-2CAE-1EC5096F9491}"/>
                </a:ext>
              </a:extLst>
            </p:cNvPr>
            <p:cNvSpPr/>
            <p:nvPr/>
          </p:nvSpPr>
          <p:spPr>
            <a:xfrm>
              <a:off x="0" y="2477515"/>
              <a:ext cx="18288000" cy="7809865"/>
            </a:xfrm>
            <a:custGeom>
              <a:avLst/>
              <a:gdLst/>
              <a:ahLst/>
              <a:cxnLst/>
              <a:rect l="l" t="t" r="r" b="b"/>
              <a:pathLst>
                <a:path w="18288000" h="7809865">
                  <a:moveTo>
                    <a:pt x="0" y="7809483"/>
                  </a:moveTo>
                  <a:lnTo>
                    <a:pt x="18288000" y="7809483"/>
                  </a:lnTo>
                  <a:lnTo>
                    <a:pt x="18288000" y="0"/>
                  </a:lnTo>
                  <a:lnTo>
                    <a:pt x="0" y="0"/>
                  </a:lnTo>
                  <a:lnTo>
                    <a:pt x="0" y="7809483"/>
                  </a:lnTo>
                  <a:close/>
                </a:path>
              </a:pathLst>
            </a:custGeom>
            <a:solidFill>
              <a:srgbClr val="F1F0F1"/>
            </a:solidFill>
          </p:spPr>
          <p:txBody>
            <a:bodyPr wrap="square" lIns="0" tIns="0" rIns="0" bIns="0" rtlCol="0"/>
            <a:lstStyle/>
            <a:p>
              <a:endParaRPr/>
            </a:p>
          </p:txBody>
        </p:sp>
        <p:sp>
          <p:nvSpPr>
            <p:cNvPr id="4" name="object 4">
              <a:extLst>
                <a:ext uri="{FF2B5EF4-FFF2-40B4-BE49-F238E27FC236}">
                  <a16:creationId xmlns:a16="http://schemas.microsoft.com/office/drawing/2014/main" id="{D6781DF3-0B8D-79B3-BC9B-425FA1FDFD17}"/>
                </a:ext>
              </a:extLst>
            </p:cNvPr>
            <p:cNvSpPr/>
            <p:nvPr/>
          </p:nvSpPr>
          <p:spPr>
            <a:xfrm>
              <a:off x="0" y="709994"/>
              <a:ext cx="18288000" cy="1767776"/>
            </a:xfrm>
            <a:custGeom>
              <a:avLst/>
              <a:gdLst/>
              <a:ahLst/>
              <a:cxnLst/>
              <a:rect l="l" t="t" r="r" b="b"/>
              <a:pathLst>
                <a:path w="18288000" h="1664335">
                  <a:moveTo>
                    <a:pt x="0" y="1664081"/>
                  </a:moveTo>
                  <a:lnTo>
                    <a:pt x="18288000" y="1664081"/>
                  </a:lnTo>
                  <a:lnTo>
                    <a:pt x="18288000" y="0"/>
                  </a:lnTo>
                  <a:lnTo>
                    <a:pt x="0" y="0"/>
                  </a:lnTo>
                  <a:lnTo>
                    <a:pt x="0" y="1664081"/>
                  </a:lnTo>
                  <a:close/>
                </a:path>
              </a:pathLst>
            </a:custGeom>
            <a:solidFill>
              <a:srgbClr val="1F3964"/>
            </a:solidFill>
          </p:spPr>
          <p:txBody>
            <a:bodyPr wrap="square" lIns="0" tIns="0" rIns="0" bIns="0" rtlCol="0"/>
            <a:lstStyle/>
            <a:p>
              <a:endParaRPr/>
            </a:p>
          </p:txBody>
        </p:sp>
        <p:sp>
          <p:nvSpPr>
            <p:cNvPr id="5" name="object 5">
              <a:extLst>
                <a:ext uri="{FF2B5EF4-FFF2-40B4-BE49-F238E27FC236}">
                  <a16:creationId xmlns:a16="http://schemas.microsoft.com/office/drawing/2014/main" id="{DF9423D1-8443-0BF4-E99A-B7288E24512C}"/>
                </a:ext>
              </a:extLst>
            </p:cNvPr>
            <p:cNvSpPr/>
            <p:nvPr/>
          </p:nvSpPr>
          <p:spPr>
            <a:xfrm>
              <a:off x="0" y="0"/>
              <a:ext cx="18288000" cy="709993"/>
            </a:xfrm>
            <a:custGeom>
              <a:avLst/>
              <a:gdLst/>
              <a:ahLst/>
              <a:cxnLst/>
              <a:rect l="l" t="t" r="r" b="b"/>
              <a:pathLst>
                <a:path w="18288000" h="813435">
                  <a:moveTo>
                    <a:pt x="18288000" y="0"/>
                  </a:moveTo>
                  <a:lnTo>
                    <a:pt x="0" y="0"/>
                  </a:lnTo>
                  <a:lnTo>
                    <a:pt x="0" y="813396"/>
                  </a:lnTo>
                  <a:lnTo>
                    <a:pt x="18288000" y="813396"/>
                  </a:lnTo>
                  <a:lnTo>
                    <a:pt x="18288000" y="0"/>
                  </a:lnTo>
                  <a:close/>
                </a:path>
              </a:pathLst>
            </a:custGeom>
            <a:solidFill>
              <a:srgbClr val="FDBE0D"/>
            </a:solidFill>
          </p:spPr>
          <p:txBody>
            <a:bodyPr wrap="square" lIns="0" tIns="0" rIns="0" bIns="0" rtlCol="0"/>
            <a:lstStyle/>
            <a:p>
              <a:endParaRPr/>
            </a:p>
          </p:txBody>
        </p:sp>
        <p:pic>
          <p:nvPicPr>
            <p:cNvPr id="6" name="object 6">
              <a:extLst>
                <a:ext uri="{FF2B5EF4-FFF2-40B4-BE49-F238E27FC236}">
                  <a16:creationId xmlns:a16="http://schemas.microsoft.com/office/drawing/2014/main" id="{CB50ACEE-3DA7-5B79-CA3A-3D05A30BF1C4}"/>
                </a:ext>
              </a:extLst>
            </p:cNvPr>
            <p:cNvPicPr/>
            <p:nvPr/>
          </p:nvPicPr>
          <p:blipFill>
            <a:blip r:embed="rId2" cstate="print"/>
            <a:stretch>
              <a:fillRect/>
            </a:stretch>
          </p:blipFill>
          <p:spPr>
            <a:xfrm>
              <a:off x="0" y="64134"/>
              <a:ext cx="1498472" cy="1498473"/>
            </a:xfrm>
            <a:prstGeom prst="rect">
              <a:avLst/>
            </a:prstGeom>
          </p:spPr>
        </p:pic>
      </p:grpSp>
      <p:sp>
        <p:nvSpPr>
          <p:cNvPr id="11" name="object 11" descr="$PPTXTitle">
            <a:extLst>
              <a:ext uri="{FF2B5EF4-FFF2-40B4-BE49-F238E27FC236}">
                <a16:creationId xmlns:a16="http://schemas.microsoft.com/office/drawing/2014/main" id="{1C56C7AE-9AF7-B468-2978-5CF30A001FD2}"/>
              </a:ext>
            </a:extLst>
          </p:cNvPr>
          <p:cNvSpPr txBox="1">
            <a:spLocks noGrp="1"/>
          </p:cNvSpPr>
          <p:nvPr>
            <p:ph type="title"/>
          </p:nvPr>
        </p:nvSpPr>
        <p:spPr>
          <a:xfrm>
            <a:off x="491362" y="-376770"/>
            <a:ext cx="17697957" cy="2716974"/>
          </a:xfrm>
          <a:prstGeom prst="rect">
            <a:avLst/>
          </a:prstGeom>
        </p:spPr>
        <p:txBody>
          <a:bodyPr vert="horz" wrap="square" lIns="0" tIns="1044778" rIns="0" bIns="0" rtlCol="0">
            <a:spAutoFit/>
          </a:bodyPr>
          <a:lstStyle/>
          <a:p>
            <a:pPr marL="1209040">
              <a:lnSpc>
                <a:spcPct val="100000"/>
              </a:lnSpc>
              <a:spcBef>
                <a:spcPts val="105"/>
              </a:spcBef>
            </a:pPr>
            <a:r>
              <a:rPr lang="en-US" sz="5400" spc="-105"/>
              <a:t>Charles W. Turnbull Library</a:t>
            </a:r>
            <a:br>
              <a:rPr lang="en-US" sz="5400" spc="-105"/>
            </a:br>
            <a:r>
              <a:rPr lang="en-US" sz="5400" spc="-105"/>
              <a:t>In Construction</a:t>
            </a:r>
            <a:endParaRPr lang="en-US" sz="5400"/>
          </a:p>
        </p:txBody>
      </p:sp>
      <p:sp>
        <p:nvSpPr>
          <p:cNvPr id="12" name="object 7" descr="$PPTXTitle">
            <a:extLst>
              <a:ext uri="{FF2B5EF4-FFF2-40B4-BE49-F238E27FC236}">
                <a16:creationId xmlns:a16="http://schemas.microsoft.com/office/drawing/2014/main" id="{5E10D6D1-2766-F30D-0194-FFEBB8857552}"/>
              </a:ext>
            </a:extLst>
          </p:cNvPr>
          <p:cNvSpPr txBox="1">
            <a:spLocks/>
          </p:cNvSpPr>
          <p:nvPr/>
        </p:nvSpPr>
        <p:spPr>
          <a:xfrm>
            <a:off x="7747122" y="-204666"/>
            <a:ext cx="10491537" cy="914660"/>
          </a:xfrm>
          <a:prstGeom prst="rect">
            <a:avLst/>
          </a:prstGeom>
        </p:spPr>
        <p:txBody>
          <a:bodyPr vert="horz" wrap="square" lIns="0" tIns="265734" rIns="0" bIns="0" rtlCol="0">
            <a:spAutoFit/>
          </a:bodyPr>
          <a:lstStyle>
            <a:lvl1pPr>
              <a:defRPr sz="6200" b="1" i="0">
                <a:solidFill>
                  <a:srgbClr val="FDBE0D"/>
                </a:solidFill>
                <a:latin typeface="Arial"/>
                <a:ea typeface="+mj-ea"/>
                <a:cs typeface="Arial"/>
              </a:defRPr>
            </a:lvl1pPr>
          </a:lstStyle>
          <a:p>
            <a:pPr marL="2886075">
              <a:spcBef>
                <a:spcPts val="100"/>
              </a:spcBef>
            </a:pPr>
            <a:r>
              <a:rPr lang="en-US" sz="4200" b="0" spc="-225">
                <a:solidFill>
                  <a:srgbClr val="F1F0F1"/>
                </a:solidFill>
                <a:latin typeface="Arial Black"/>
                <a:cs typeface="Arial Black"/>
              </a:rPr>
              <a:t>Target End Date Sept. 2026</a:t>
            </a:r>
            <a:endParaRPr lang="en-US" sz="4200">
              <a:latin typeface="Arial Black"/>
              <a:cs typeface="Arial Black"/>
            </a:endParaRPr>
          </a:p>
        </p:txBody>
      </p:sp>
      <p:pic>
        <p:nvPicPr>
          <p:cNvPr id="9" name="Picture 8">
            <a:extLst>
              <a:ext uri="{FF2B5EF4-FFF2-40B4-BE49-F238E27FC236}">
                <a16:creationId xmlns:a16="http://schemas.microsoft.com/office/drawing/2014/main" id="{634906FE-6904-7099-CAE9-7F44B3B4929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2453150"/>
            <a:ext cx="10445133" cy="7833850"/>
          </a:xfrm>
          <a:prstGeom prst="rect">
            <a:avLst/>
          </a:prstGeom>
        </p:spPr>
      </p:pic>
      <p:pic>
        <p:nvPicPr>
          <p:cNvPr id="13" name="Picture 12">
            <a:extLst>
              <a:ext uri="{FF2B5EF4-FFF2-40B4-BE49-F238E27FC236}">
                <a16:creationId xmlns:a16="http://schemas.microsoft.com/office/drawing/2014/main" id="{F826DEA4-0946-F8E3-4AEB-1DEBB04980C8}"/>
              </a:ext>
            </a:extLst>
          </p:cNvPr>
          <p:cNvPicPr>
            <a:picLocks noChangeAspect="1"/>
          </p:cNvPicPr>
          <p:nvPr/>
        </p:nvPicPr>
        <p:blipFill>
          <a:blip r:embed="rId4" cstate="print">
            <a:extLst>
              <a:ext uri="{28A0092B-C50C-407E-A947-70E740481C1C}">
                <a14:useLocalDpi xmlns:a14="http://schemas.microsoft.com/office/drawing/2010/main" val="0"/>
              </a:ext>
            </a:extLst>
          </a:blip>
          <a:srcRect l="8681"/>
          <a:stretch>
            <a:fillRect/>
          </a:stretch>
        </p:blipFill>
        <p:spPr>
          <a:xfrm>
            <a:off x="8795084" y="2453150"/>
            <a:ext cx="9492916" cy="7833469"/>
          </a:xfrm>
          <a:prstGeom prst="rect">
            <a:avLst/>
          </a:prstGeom>
        </p:spPr>
      </p:pic>
    </p:spTree>
    <p:extLst>
      <p:ext uri="{BB962C8B-B14F-4D97-AF65-F5344CB8AC3E}">
        <p14:creationId xmlns:p14="http://schemas.microsoft.com/office/powerpoint/2010/main" val="416896655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D602D3D4-B1DB-238F-4990-092CA691318E}"/>
            </a:ext>
          </a:extLst>
        </p:cNvPr>
        <p:cNvGrpSpPr/>
        <p:nvPr/>
      </p:nvGrpSpPr>
      <p:grpSpPr>
        <a:xfrm>
          <a:off x="0" y="0"/>
          <a:ext cx="0" cy="0"/>
          <a:chOff x="0" y="0"/>
          <a:chExt cx="0" cy="0"/>
        </a:xfrm>
      </p:grpSpPr>
      <p:grpSp>
        <p:nvGrpSpPr>
          <p:cNvPr id="2" name="object 2">
            <a:extLst>
              <a:ext uri="{FF2B5EF4-FFF2-40B4-BE49-F238E27FC236}">
                <a16:creationId xmlns:a16="http://schemas.microsoft.com/office/drawing/2014/main" id="{155529AE-C593-41B4-9F46-66D1DB1BC1FC}"/>
              </a:ext>
            </a:extLst>
          </p:cNvPr>
          <p:cNvGrpSpPr/>
          <p:nvPr/>
        </p:nvGrpSpPr>
        <p:grpSpPr>
          <a:xfrm>
            <a:off x="0" y="38"/>
            <a:ext cx="18288000" cy="10287342"/>
            <a:chOff x="0" y="38"/>
            <a:chExt cx="18288000" cy="10287342"/>
          </a:xfrm>
        </p:grpSpPr>
        <p:sp>
          <p:nvSpPr>
            <p:cNvPr id="3" name="object 3">
              <a:extLst>
                <a:ext uri="{FF2B5EF4-FFF2-40B4-BE49-F238E27FC236}">
                  <a16:creationId xmlns:a16="http://schemas.microsoft.com/office/drawing/2014/main" id="{BAF5A62A-9CC9-E794-662A-63D6B2328C94}"/>
                </a:ext>
              </a:extLst>
            </p:cNvPr>
            <p:cNvSpPr/>
            <p:nvPr/>
          </p:nvSpPr>
          <p:spPr>
            <a:xfrm>
              <a:off x="0" y="2477515"/>
              <a:ext cx="18288000" cy="7809865"/>
            </a:xfrm>
            <a:custGeom>
              <a:avLst/>
              <a:gdLst/>
              <a:ahLst/>
              <a:cxnLst/>
              <a:rect l="l" t="t" r="r" b="b"/>
              <a:pathLst>
                <a:path w="18288000" h="7809865">
                  <a:moveTo>
                    <a:pt x="0" y="7809483"/>
                  </a:moveTo>
                  <a:lnTo>
                    <a:pt x="18288000" y="7809483"/>
                  </a:lnTo>
                  <a:lnTo>
                    <a:pt x="18288000" y="0"/>
                  </a:lnTo>
                  <a:lnTo>
                    <a:pt x="0" y="0"/>
                  </a:lnTo>
                  <a:lnTo>
                    <a:pt x="0" y="7809483"/>
                  </a:lnTo>
                  <a:close/>
                </a:path>
              </a:pathLst>
            </a:custGeom>
            <a:solidFill>
              <a:srgbClr val="F1F0F1"/>
            </a:solidFill>
          </p:spPr>
          <p:txBody>
            <a:bodyPr wrap="square" lIns="0" tIns="0" rIns="0" bIns="0" rtlCol="0"/>
            <a:lstStyle/>
            <a:p>
              <a:endParaRPr/>
            </a:p>
          </p:txBody>
        </p:sp>
        <p:sp>
          <p:nvSpPr>
            <p:cNvPr id="4" name="object 4">
              <a:extLst>
                <a:ext uri="{FF2B5EF4-FFF2-40B4-BE49-F238E27FC236}">
                  <a16:creationId xmlns:a16="http://schemas.microsoft.com/office/drawing/2014/main" id="{8EDFA005-F0FD-3AE8-45F3-819FE8989287}"/>
                </a:ext>
              </a:extLst>
            </p:cNvPr>
            <p:cNvSpPr/>
            <p:nvPr/>
          </p:nvSpPr>
          <p:spPr>
            <a:xfrm>
              <a:off x="0" y="813434"/>
              <a:ext cx="18288000" cy="1664335"/>
            </a:xfrm>
            <a:custGeom>
              <a:avLst/>
              <a:gdLst/>
              <a:ahLst/>
              <a:cxnLst/>
              <a:rect l="l" t="t" r="r" b="b"/>
              <a:pathLst>
                <a:path w="18288000" h="1664335">
                  <a:moveTo>
                    <a:pt x="0" y="1664081"/>
                  </a:moveTo>
                  <a:lnTo>
                    <a:pt x="18288000" y="1664081"/>
                  </a:lnTo>
                  <a:lnTo>
                    <a:pt x="18288000" y="0"/>
                  </a:lnTo>
                  <a:lnTo>
                    <a:pt x="0" y="0"/>
                  </a:lnTo>
                  <a:lnTo>
                    <a:pt x="0" y="1664081"/>
                  </a:lnTo>
                  <a:close/>
                </a:path>
              </a:pathLst>
            </a:custGeom>
            <a:solidFill>
              <a:srgbClr val="1F3964"/>
            </a:solidFill>
          </p:spPr>
          <p:txBody>
            <a:bodyPr wrap="square" lIns="0" tIns="0" rIns="0" bIns="0" rtlCol="0"/>
            <a:lstStyle/>
            <a:p>
              <a:endParaRPr/>
            </a:p>
          </p:txBody>
        </p:sp>
        <p:sp>
          <p:nvSpPr>
            <p:cNvPr id="5" name="object 5">
              <a:extLst>
                <a:ext uri="{FF2B5EF4-FFF2-40B4-BE49-F238E27FC236}">
                  <a16:creationId xmlns:a16="http://schemas.microsoft.com/office/drawing/2014/main" id="{93167599-CDBE-5236-3FD3-DCEF651C70A3}"/>
                </a:ext>
              </a:extLst>
            </p:cNvPr>
            <p:cNvSpPr/>
            <p:nvPr/>
          </p:nvSpPr>
          <p:spPr>
            <a:xfrm>
              <a:off x="0" y="38"/>
              <a:ext cx="18288000" cy="813435"/>
            </a:xfrm>
            <a:custGeom>
              <a:avLst/>
              <a:gdLst/>
              <a:ahLst/>
              <a:cxnLst/>
              <a:rect l="l" t="t" r="r" b="b"/>
              <a:pathLst>
                <a:path w="18288000" h="813435">
                  <a:moveTo>
                    <a:pt x="18288000" y="0"/>
                  </a:moveTo>
                  <a:lnTo>
                    <a:pt x="0" y="0"/>
                  </a:lnTo>
                  <a:lnTo>
                    <a:pt x="0" y="813396"/>
                  </a:lnTo>
                  <a:lnTo>
                    <a:pt x="18288000" y="813396"/>
                  </a:lnTo>
                  <a:lnTo>
                    <a:pt x="18288000" y="0"/>
                  </a:lnTo>
                  <a:close/>
                </a:path>
              </a:pathLst>
            </a:custGeom>
            <a:solidFill>
              <a:srgbClr val="FDBE0D"/>
            </a:solidFill>
          </p:spPr>
          <p:txBody>
            <a:bodyPr wrap="square" lIns="0" tIns="0" rIns="0" bIns="0" rtlCol="0"/>
            <a:lstStyle/>
            <a:p>
              <a:endParaRPr/>
            </a:p>
          </p:txBody>
        </p:sp>
        <p:pic>
          <p:nvPicPr>
            <p:cNvPr id="6" name="object 6">
              <a:extLst>
                <a:ext uri="{FF2B5EF4-FFF2-40B4-BE49-F238E27FC236}">
                  <a16:creationId xmlns:a16="http://schemas.microsoft.com/office/drawing/2014/main" id="{9510849C-8D58-82B2-1607-B42DE0B15302}"/>
                </a:ext>
              </a:extLst>
            </p:cNvPr>
            <p:cNvPicPr/>
            <p:nvPr/>
          </p:nvPicPr>
          <p:blipFill>
            <a:blip r:embed="rId2" cstate="print"/>
            <a:stretch>
              <a:fillRect/>
            </a:stretch>
          </p:blipFill>
          <p:spPr>
            <a:xfrm>
              <a:off x="0" y="64134"/>
              <a:ext cx="1498472" cy="1498473"/>
            </a:xfrm>
            <a:prstGeom prst="rect">
              <a:avLst/>
            </a:prstGeom>
          </p:spPr>
        </p:pic>
      </p:grpSp>
      <p:sp>
        <p:nvSpPr>
          <p:cNvPr id="11" name="object 11" descr="$PPTXTitle">
            <a:extLst>
              <a:ext uri="{FF2B5EF4-FFF2-40B4-BE49-F238E27FC236}">
                <a16:creationId xmlns:a16="http://schemas.microsoft.com/office/drawing/2014/main" id="{D42C531F-8C98-26D2-B501-89986462C569}"/>
              </a:ext>
            </a:extLst>
          </p:cNvPr>
          <p:cNvSpPr txBox="1">
            <a:spLocks noGrp="1"/>
          </p:cNvSpPr>
          <p:nvPr>
            <p:ph type="title"/>
          </p:nvPr>
        </p:nvSpPr>
        <p:spPr>
          <a:xfrm>
            <a:off x="295021" y="-191312"/>
            <a:ext cx="17697957" cy="2809307"/>
          </a:xfrm>
          <a:prstGeom prst="rect">
            <a:avLst/>
          </a:prstGeom>
        </p:spPr>
        <p:txBody>
          <a:bodyPr vert="horz" wrap="square" lIns="0" tIns="1044778" rIns="0" bIns="0" rtlCol="0">
            <a:spAutoFit/>
          </a:bodyPr>
          <a:lstStyle/>
          <a:p>
            <a:pPr marL="1209040">
              <a:lnSpc>
                <a:spcPct val="100000"/>
              </a:lnSpc>
              <a:spcBef>
                <a:spcPts val="105"/>
              </a:spcBef>
            </a:pPr>
            <a:r>
              <a:rPr lang="en-US" sz="5400" spc="-105"/>
              <a:t>Enid Baa Public Library</a:t>
            </a:r>
            <a:br>
              <a:rPr lang="en-US" sz="5400" spc="-105"/>
            </a:br>
            <a:r>
              <a:rPr lang="en-US" sz="5400" spc="-105"/>
              <a:t>In Construction </a:t>
            </a:r>
            <a:endParaRPr sz="5400"/>
          </a:p>
        </p:txBody>
      </p:sp>
      <p:sp>
        <p:nvSpPr>
          <p:cNvPr id="12" name="object 7" descr="$PPTXTitle">
            <a:extLst>
              <a:ext uri="{FF2B5EF4-FFF2-40B4-BE49-F238E27FC236}">
                <a16:creationId xmlns:a16="http://schemas.microsoft.com/office/drawing/2014/main" id="{8E93DCC8-C013-5A63-DA88-E0D005D0A521}"/>
              </a:ext>
            </a:extLst>
          </p:cNvPr>
          <p:cNvSpPr txBox="1">
            <a:spLocks/>
          </p:cNvSpPr>
          <p:nvPr/>
        </p:nvSpPr>
        <p:spPr>
          <a:xfrm>
            <a:off x="7688179" y="-196901"/>
            <a:ext cx="10598109" cy="914660"/>
          </a:xfrm>
          <a:prstGeom prst="rect">
            <a:avLst/>
          </a:prstGeom>
        </p:spPr>
        <p:txBody>
          <a:bodyPr vert="horz" wrap="square" lIns="0" tIns="265734" rIns="0" bIns="0" rtlCol="0">
            <a:spAutoFit/>
          </a:bodyPr>
          <a:lstStyle>
            <a:lvl1pPr>
              <a:defRPr sz="6200" b="1" i="0">
                <a:solidFill>
                  <a:srgbClr val="FDBE0D"/>
                </a:solidFill>
                <a:latin typeface="Arial"/>
                <a:ea typeface="+mj-ea"/>
                <a:cs typeface="Arial"/>
              </a:defRPr>
            </a:lvl1pPr>
          </a:lstStyle>
          <a:p>
            <a:pPr marL="2886075">
              <a:spcBef>
                <a:spcPts val="100"/>
              </a:spcBef>
            </a:pPr>
            <a:r>
              <a:rPr lang="en-US" sz="4200" b="0" spc="-225">
                <a:solidFill>
                  <a:srgbClr val="F1F0F1"/>
                </a:solidFill>
                <a:latin typeface="Arial Black"/>
                <a:cs typeface="Arial Black"/>
              </a:rPr>
              <a:t>Target End Date June 2026</a:t>
            </a:r>
            <a:endParaRPr lang="en-US" sz="4200">
              <a:latin typeface="Arial Black"/>
              <a:cs typeface="Arial Black"/>
            </a:endParaRPr>
          </a:p>
        </p:txBody>
      </p:sp>
      <p:pic>
        <p:nvPicPr>
          <p:cNvPr id="9" name="Picture 8">
            <a:extLst>
              <a:ext uri="{FF2B5EF4-FFF2-40B4-BE49-F238E27FC236}">
                <a16:creationId xmlns:a16="http://schemas.microsoft.com/office/drawing/2014/main" id="{058AF2EC-68C8-FCCE-1A1E-6259D0A39955}"/>
              </a:ext>
            </a:extLst>
          </p:cNvPr>
          <p:cNvPicPr>
            <a:picLocks noChangeAspect="1"/>
          </p:cNvPicPr>
          <p:nvPr/>
        </p:nvPicPr>
        <p:blipFill>
          <a:blip r:embed="rId3">
            <a:extLst>
              <a:ext uri="{28A0092B-C50C-407E-A947-70E740481C1C}">
                <a14:useLocalDpi xmlns:a14="http://schemas.microsoft.com/office/drawing/2010/main" val="0"/>
              </a:ext>
            </a:extLst>
          </a:blip>
          <a:srcRect t="-698" b="26625"/>
          <a:stretch>
            <a:fillRect/>
          </a:stretch>
        </p:blipFill>
        <p:spPr>
          <a:xfrm>
            <a:off x="5286375" y="2387391"/>
            <a:ext cx="7058025" cy="7899572"/>
          </a:xfrm>
          <a:prstGeom prst="rect">
            <a:avLst/>
          </a:prstGeom>
        </p:spPr>
      </p:pic>
      <p:pic>
        <p:nvPicPr>
          <p:cNvPr id="13" name="Picture 12">
            <a:extLst>
              <a:ext uri="{FF2B5EF4-FFF2-40B4-BE49-F238E27FC236}">
                <a16:creationId xmlns:a16="http://schemas.microsoft.com/office/drawing/2014/main" id="{440C501D-7B6D-DA0C-0C29-D986B8FF6A90}"/>
              </a:ext>
            </a:extLst>
          </p:cNvPr>
          <p:cNvPicPr>
            <a:picLocks noChangeAspect="1"/>
          </p:cNvPicPr>
          <p:nvPr/>
        </p:nvPicPr>
        <p:blipFill>
          <a:blip r:embed="rId4">
            <a:extLst>
              <a:ext uri="{28A0092B-C50C-407E-A947-70E740481C1C}">
                <a14:useLocalDpi xmlns:a14="http://schemas.microsoft.com/office/drawing/2010/main" val="0"/>
              </a:ext>
            </a:extLst>
          </a:blip>
          <a:srcRect t="24080" r="31482"/>
          <a:stretch>
            <a:fillRect/>
          </a:stretch>
        </p:blipFill>
        <p:spPr>
          <a:xfrm>
            <a:off x="0" y="2477134"/>
            <a:ext cx="5286375" cy="7809865"/>
          </a:xfrm>
          <a:prstGeom prst="rect">
            <a:avLst/>
          </a:prstGeom>
        </p:spPr>
      </p:pic>
      <p:pic>
        <p:nvPicPr>
          <p:cNvPr id="15" name="Picture 14">
            <a:extLst>
              <a:ext uri="{FF2B5EF4-FFF2-40B4-BE49-F238E27FC236}">
                <a16:creationId xmlns:a16="http://schemas.microsoft.com/office/drawing/2014/main" id="{45D85C2A-E02E-D3A0-58CD-F3499A186127}"/>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2344400" y="6362700"/>
            <a:ext cx="5943600" cy="3941852"/>
          </a:xfrm>
          <a:prstGeom prst="rect">
            <a:avLst/>
          </a:prstGeom>
        </p:spPr>
      </p:pic>
      <p:pic>
        <p:nvPicPr>
          <p:cNvPr id="17" name="Picture 16">
            <a:extLst>
              <a:ext uri="{FF2B5EF4-FFF2-40B4-BE49-F238E27FC236}">
                <a16:creationId xmlns:a16="http://schemas.microsoft.com/office/drawing/2014/main" id="{5BE46EF2-2F9E-F295-22E3-ACF3F30B8651}"/>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2342688" y="2460343"/>
            <a:ext cx="5943600" cy="3941852"/>
          </a:xfrm>
          <a:prstGeom prst="rect">
            <a:avLst/>
          </a:prstGeom>
        </p:spPr>
      </p:pic>
    </p:spTree>
    <p:extLst>
      <p:ext uri="{BB962C8B-B14F-4D97-AF65-F5344CB8AC3E}">
        <p14:creationId xmlns:p14="http://schemas.microsoft.com/office/powerpoint/2010/main" val="297552029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EA31D9-E9DE-0539-4383-E88E6AE451B5}"/>
            </a:ext>
          </a:extLst>
        </p:cNvPr>
        <p:cNvGrpSpPr/>
        <p:nvPr/>
      </p:nvGrpSpPr>
      <p:grpSpPr>
        <a:xfrm>
          <a:off x="0" y="0"/>
          <a:ext cx="0" cy="0"/>
          <a:chOff x="0" y="0"/>
          <a:chExt cx="0" cy="0"/>
        </a:xfrm>
      </p:grpSpPr>
      <p:sp>
        <p:nvSpPr>
          <p:cNvPr id="23" name="AutoShape 23">
            <a:extLst>
              <a:ext uri="{FF2B5EF4-FFF2-40B4-BE49-F238E27FC236}">
                <a16:creationId xmlns:a16="http://schemas.microsoft.com/office/drawing/2014/main" id="{2094DF6D-E26F-C68D-7BDB-F9F3499E16CA}"/>
              </a:ext>
            </a:extLst>
          </p:cNvPr>
          <p:cNvSpPr/>
          <p:nvPr/>
        </p:nvSpPr>
        <p:spPr>
          <a:xfrm>
            <a:off x="11724802" y="4451702"/>
            <a:ext cx="2016323" cy="0"/>
          </a:xfrm>
          <a:prstGeom prst="line">
            <a:avLst/>
          </a:prstGeom>
          <a:ln w="19050" cap="flat">
            <a:solidFill>
              <a:srgbClr val="FDFDFC"/>
            </a:solidFill>
            <a:prstDash val="solid"/>
            <a:headEnd type="none" w="sm" len="sm"/>
            <a:tailEnd type="none" w="sm" len="sm"/>
          </a:ln>
        </p:spPr>
        <p:txBody>
          <a:bodyPr/>
          <a:lstStyle/>
          <a:p>
            <a:endParaRPr lang="en-VI"/>
          </a:p>
        </p:txBody>
      </p:sp>
      <p:sp>
        <p:nvSpPr>
          <p:cNvPr id="24" name="AutoShape 24">
            <a:extLst>
              <a:ext uri="{FF2B5EF4-FFF2-40B4-BE49-F238E27FC236}">
                <a16:creationId xmlns:a16="http://schemas.microsoft.com/office/drawing/2014/main" id="{77C85B41-B06E-9C46-5365-97DF447EBAEA}"/>
              </a:ext>
            </a:extLst>
          </p:cNvPr>
          <p:cNvSpPr/>
          <p:nvPr/>
        </p:nvSpPr>
        <p:spPr>
          <a:xfrm>
            <a:off x="287287" y="4428077"/>
            <a:ext cx="2016323" cy="0"/>
          </a:xfrm>
          <a:prstGeom prst="line">
            <a:avLst/>
          </a:prstGeom>
          <a:ln w="19050" cap="flat">
            <a:solidFill>
              <a:srgbClr val="FDFDFC"/>
            </a:solidFill>
            <a:prstDash val="solid"/>
            <a:headEnd type="none" w="sm" len="sm"/>
            <a:tailEnd type="none" w="sm" len="sm"/>
          </a:ln>
        </p:spPr>
        <p:txBody>
          <a:bodyPr/>
          <a:lstStyle/>
          <a:p>
            <a:endParaRPr lang="en-VI"/>
          </a:p>
        </p:txBody>
      </p:sp>
      <p:sp>
        <p:nvSpPr>
          <p:cNvPr id="6" name="object 4">
            <a:extLst>
              <a:ext uri="{FF2B5EF4-FFF2-40B4-BE49-F238E27FC236}">
                <a16:creationId xmlns:a16="http://schemas.microsoft.com/office/drawing/2014/main" id="{4C48E236-6CBC-16C6-E5FB-8066AE641CE3}"/>
              </a:ext>
            </a:extLst>
          </p:cNvPr>
          <p:cNvSpPr/>
          <p:nvPr/>
        </p:nvSpPr>
        <p:spPr>
          <a:xfrm>
            <a:off x="-127602" y="706806"/>
            <a:ext cx="18415602" cy="1664335"/>
          </a:xfrm>
          <a:custGeom>
            <a:avLst/>
            <a:gdLst/>
            <a:ahLst/>
            <a:cxnLst/>
            <a:rect l="l" t="t" r="r" b="b"/>
            <a:pathLst>
              <a:path w="18288000" h="1664335">
                <a:moveTo>
                  <a:pt x="0" y="1664081"/>
                </a:moveTo>
                <a:lnTo>
                  <a:pt x="18288000" y="1664081"/>
                </a:lnTo>
                <a:lnTo>
                  <a:pt x="18288000" y="0"/>
                </a:lnTo>
                <a:lnTo>
                  <a:pt x="0" y="0"/>
                </a:lnTo>
                <a:lnTo>
                  <a:pt x="0" y="1664081"/>
                </a:lnTo>
                <a:close/>
              </a:path>
            </a:pathLst>
          </a:custGeom>
          <a:solidFill>
            <a:srgbClr val="1F3964"/>
          </a:solidFill>
        </p:spPr>
        <p:txBody>
          <a:bodyPr wrap="square" lIns="0" tIns="0" rIns="0" bIns="0" rtlCol="0"/>
          <a:lstStyle/>
          <a:p>
            <a:endParaRPr/>
          </a:p>
        </p:txBody>
      </p:sp>
      <p:sp>
        <p:nvSpPr>
          <p:cNvPr id="13" name="object 5">
            <a:extLst>
              <a:ext uri="{FF2B5EF4-FFF2-40B4-BE49-F238E27FC236}">
                <a16:creationId xmlns:a16="http://schemas.microsoft.com/office/drawing/2014/main" id="{B37B347D-160E-C3A8-86C9-71F9BB2A9C30}"/>
              </a:ext>
            </a:extLst>
          </p:cNvPr>
          <p:cNvSpPr/>
          <p:nvPr/>
        </p:nvSpPr>
        <p:spPr>
          <a:xfrm>
            <a:off x="0" y="38"/>
            <a:ext cx="18288000" cy="813435"/>
          </a:xfrm>
          <a:custGeom>
            <a:avLst/>
            <a:gdLst/>
            <a:ahLst/>
            <a:cxnLst/>
            <a:rect l="l" t="t" r="r" b="b"/>
            <a:pathLst>
              <a:path w="18288000" h="813435">
                <a:moveTo>
                  <a:pt x="18288000" y="0"/>
                </a:moveTo>
                <a:lnTo>
                  <a:pt x="0" y="0"/>
                </a:lnTo>
                <a:lnTo>
                  <a:pt x="0" y="813396"/>
                </a:lnTo>
                <a:lnTo>
                  <a:pt x="18288000" y="813396"/>
                </a:lnTo>
                <a:lnTo>
                  <a:pt x="18288000" y="0"/>
                </a:lnTo>
                <a:close/>
              </a:path>
            </a:pathLst>
          </a:custGeom>
          <a:solidFill>
            <a:srgbClr val="FDBE0D"/>
          </a:solidFill>
        </p:spPr>
        <p:txBody>
          <a:bodyPr wrap="square" lIns="0" tIns="0" rIns="0" bIns="0" rtlCol="0"/>
          <a:lstStyle/>
          <a:p>
            <a:endParaRPr/>
          </a:p>
        </p:txBody>
      </p:sp>
      <p:pic>
        <p:nvPicPr>
          <p:cNvPr id="14" name="object 6">
            <a:extLst>
              <a:ext uri="{FF2B5EF4-FFF2-40B4-BE49-F238E27FC236}">
                <a16:creationId xmlns:a16="http://schemas.microsoft.com/office/drawing/2014/main" id="{08269458-7FD6-AC57-823A-363A846088D6}"/>
              </a:ext>
            </a:extLst>
          </p:cNvPr>
          <p:cNvPicPr/>
          <p:nvPr/>
        </p:nvPicPr>
        <p:blipFill>
          <a:blip r:embed="rId2" cstate="print"/>
          <a:stretch>
            <a:fillRect/>
          </a:stretch>
        </p:blipFill>
        <p:spPr>
          <a:xfrm>
            <a:off x="0" y="64134"/>
            <a:ext cx="1498472" cy="1498473"/>
          </a:xfrm>
          <a:prstGeom prst="rect">
            <a:avLst/>
          </a:prstGeom>
        </p:spPr>
      </p:pic>
      <p:sp>
        <p:nvSpPr>
          <p:cNvPr id="9" name="TextBox 9">
            <a:extLst>
              <a:ext uri="{FF2B5EF4-FFF2-40B4-BE49-F238E27FC236}">
                <a16:creationId xmlns:a16="http://schemas.microsoft.com/office/drawing/2014/main" id="{091303F3-E167-19F8-F33B-9D8D2862CF3C}"/>
              </a:ext>
            </a:extLst>
          </p:cNvPr>
          <p:cNvSpPr txBox="1"/>
          <p:nvPr/>
        </p:nvSpPr>
        <p:spPr>
          <a:xfrm>
            <a:off x="1479138" y="1131170"/>
            <a:ext cx="17112497" cy="817596"/>
          </a:xfrm>
          <a:prstGeom prst="rect">
            <a:avLst/>
          </a:prstGeom>
        </p:spPr>
        <p:txBody>
          <a:bodyPr wrap="square" lIns="0" tIns="0" rIns="0" bIns="0" rtlCol="0" anchor="t">
            <a:spAutoFit/>
          </a:bodyPr>
          <a:lstStyle/>
          <a:p>
            <a:pPr algn="l">
              <a:lnSpc>
                <a:spcPts val="6630"/>
              </a:lnSpc>
            </a:pPr>
            <a:r>
              <a:rPr lang="en-US" sz="5400" b="1" dirty="0">
                <a:solidFill>
                  <a:srgbClr val="FDBE0D"/>
                </a:solidFill>
                <a:latin typeface="Open Sauce Bold"/>
                <a:ea typeface="Open Sauce Bold"/>
                <a:cs typeface="Open Sauce Bold"/>
                <a:sym typeface="Open Sauce Bold"/>
              </a:rPr>
              <a:t>Economic Impact: Critical Projects</a:t>
            </a:r>
          </a:p>
        </p:txBody>
      </p:sp>
      <p:sp>
        <p:nvSpPr>
          <p:cNvPr id="18" name="TextBox 29">
            <a:extLst>
              <a:ext uri="{FF2B5EF4-FFF2-40B4-BE49-F238E27FC236}">
                <a16:creationId xmlns:a16="http://schemas.microsoft.com/office/drawing/2014/main" id="{888F5382-EEDD-16CA-5877-D33A59C5370C}"/>
              </a:ext>
            </a:extLst>
          </p:cNvPr>
          <p:cNvSpPr txBox="1"/>
          <p:nvPr/>
        </p:nvSpPr>
        <p:spPr>
          <a:xfrm>
            <a:off x="404932" y="2558273"/>
            <a:ext cx="17826631" cy="1477328"/>
          </a:xfrm>
          <a:prstGeom prst="rect">
            <a:avLst/>
          </a:prstGeom>
        </p:spPr>
        <p:txBody>
          <a:bodyPr wrap="square" lIns="0" tIns="0" rIns="0" bIns="0" rtlCol="0" anchor="t">
            <a:spAutoFit/>
          </a:bodyPr>
          <a:lstStyle/>
          <a:p>
            <a:r>
              <a:rPr lang="en-US" sz="2400">
                <a:solidFill>
                  <a:srgbClr val="00324D"/>
                </a:solidFill>
                <a:latin typeface="Bierstadt Display" panose="020B0004020202020204" pitchFamily="34" charset="0"/>
              </a:rPr>
              <a:t>The U.S. Virgin Islands collects tax revenues from funded disaster projects based on the contractor’s gross receipts. Economic Impact is measured by revenue from gross receipts, withholding, and excise taxes. Recovery projects also impact other forms of revenue, such as licenses, permits, fees, housing, and spending within the community and economy.</a:t>
            </a:r>
          </a:p>
          <a:p>
            <a:endParaRPr lang="en-US" sz="2400">
              <a:solidFill>
                <a:srgbClr val="00324D"/>
              </a:solidFill>
              <a:latin typeface="Bierstadt Display" panose="020B0004020202020204" pitchFamily="34" charset="0"/>
            </a:endParaRPr>
          </a:p>
        </p:txBody>
      </p:sp>
      <p:graphicFrame>
        <p:nvGraphicFramePr>
          <p:cNvPr id="19" name="Table 18">
            <a:extLst>
              <a:ext uri="{FF2B5EF4-FFF2-40B4-BE49-F238E27FC236}">
                <a16:creationId xmlns:a16="http://schemas.microsoft.com/office/drawing/2014/main" id="{590E02A2-61D1-333B-4C5E-DA219901B386}"/>
              </a:ext>
            </a:extLst>
          </p:cNvPr>
          <p:cNvGraphicFramePr>
            <a:graphicFrameLocks noGrp="1"/>
          </p:cNvGraphicFramePr>
          <p:nvPr>
            <p:extLst>
              <p:ext uri="{D42A27DB-BD31-4B8C-83A1-F6EECF244321}">
                <p14:modId xmlns:p14="http://schemas.microsoft.com/office/powerpoint/2010/main" val="1548260111"/>
              </p:ext>
            </p:extLst>
          </p:nvPr>
        </p:nvGraphicFramePr>
        <p:xfrm>
          <a:off x="952023" y="3749582"/>
          <a:ext cx="4236350" cy="5830612"/>
        </p:xfrm>
        <a:graphic>
          <a:graphicData uri="http://schemas.openxmlformats.org/drawingml/2006/table">
            <a:tbl>
              <a:tblPr/>
              <a:tblGrid>
                <a:gridCol w="1502132">
                  <a:extLst>
                    <a:ext uri="{9D8B030D-6E8A-4147-A177-3AD203B41FA5}">
                      <a16:colId xmlns:a16="http://schemas.microsoft.com/office/drawing/2014/main" val="2220406265"/>
                    </a:ext>
                  </a:extLst>
                </a:gridCol>
                <a:gridCol w="964045">
                  <a:extLst>
                    <a:ext uri="{9D8B030D-6E8A-4147-A177-3AD203B41FA5}">
                      <a16:colId xmlns:a16="http://schemas.microsoft.com/office/drawing/2014/main" val="2179339733"/>
                    </a:ext>
                  </a:extLst>
                </a:gridCol>
                <a:gridCol w="1770173">
                  <a:extLst>
                    <a:ext uri="{9D8B030D-6E8A-4147-A177-3AD203B41FA5}">
                      <a16:colId xmlns:a16="http://schemas.microsoft.com/office/drawing/2014/main" val="3313386229"/>
                    </a:ext>
                  </a:extLst>
                </a:gridCol>
              </a:tblGrid>
              <a:tr h="977260">
                <a:tc>
                  <a:txBody>
                    <a:bodyPr/>
                    <a:lstStyle/>
                    <a:p>
                      <a:pPr algn="l">
                        <a:buNone/>
                      </a:pPr>
                      <a:r>
                        <a:rPr lang="en-US" sz="2000" b="1">
                          <a:solidFill>
                            <a:srgbClr val="00324D"/>
                          </a:solidFill>
                          <a:latin typeface="Bierstadt Display" panose="020B0004020202020204" pitchFamily="34" charset="0"/>
                        </a:rPr>
                        <a:t>Actuals/</a:t>
                      </a:r>
                    </a:p>
                    <a:p>
                      <a:pPr algn="l">
                        <a:buNone/>
                      </a:pPr>
                      <a:r>
                        <a:rPr lang="en-US" sz="2000" b="1">
                          <a:solidFill>
                            <a:srgbClr val="00324D"/>
                          </a:solidFill>
                          <a:latin typeface="Bierstadt Display" panose="020B0004020202020204" pitchFamily="34" charset="0"/>
                        </a:rPr>
                        <a:t>Projections</a:t>
                      </a:r>
                      <a:endParaRPr lang="en-VI" sz="2000" b="1">
                        <a:solidFill>
                          <a:srgbClr val="00324D"/>
                        </a:solidFill>
                        <a:latin typeface="Bierstadt Display" panose="020B00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9DB8D1"/>
                    </a:solidFill>
                  </a:tcPr>
                </a:tc>
                <a:tc>
                  <a:txBody>
                    <a:bodyPr/>
                    <a:lstStyle/>
                    <a:p>
                      <a:pPr algn="l">
                        <a:buNone/>
                      </a:pPr>
                      <a:r>
                        <a:rPr lang="en-VI" sz="2000" b="1">
                          <a:solidFill>
                            <a:srgbClr val="00324D"/>
                          </a:solidFill>
                          <a:latin typeface="Bierstadt Display" panose="020B0004020202020204" pitchFamily="34" charset="0"/>
                        </a:rPr>
                        <a:t> </a:t>
                      </a:r>
                      <a:r>
                        <a:rPr lang="en-US" sz="2000" b="1">
                          <a:solidFill>
                            <a:srgbClr val="00324D"/>
                          </a:solidFill>
                          <a:latin typeface="Bierstadt Display" panose="020B0004020202020204" pitchFamily="34" charset="0"/>
                        </a:rPr>
                        <a:t>FY</a:t>
                      </a:r>
                      <a:endParaRPr lang="en-VI" sz="2000" b="1">
                        <a:solidFill>
                          <a:srgbClr val="00324D"/>
                        </a:solidFill>
                        <a:latin typeface="Bierstadt Display" panose="020B0004020202020204" pitchFamily="34" charset="0"/>
                      </a:endParaRPr>
                    </a:p>
                  </a:txBody>
                  <a:tcPr>
                    <a:lnL w="12700" cap="flat" cmpd="sng" algn="ctr">
                      <a:solidFill>
                        <a:schemeClr val="tx1"/>
                      </a:solidFill>
                      <a:prstDash val="solid"/>
                      <a:round/>
                      <a:headEnd type="none" w="med" len="med"/>
                      <a:tailEnd type="none" w="med" len="med"/>
                    </a:lnL>
                    <a:solidFill>
                      <a:srgbClr val="9DB8D1"/>
                    </a:solidFill>
                  </a:tcPr>
                </a:tc>
                <a:tc>
                  <a:txBody>
                    <a:bodyPr/>
                    <a:lstStyle/>
                    <a:p>
                      <a:pPr algn="l">
                        <a:buNone/>
                      </a:pPr>
                      <a:r>
                        <a:rPr lang="en-US" sz="2000" b="1">
                          <a:solidFill>
                            <a:srgbClr val="00324D"/>
                          </a:solidFill>
                          <a:latin typeface="Bierstadt Display" panose="020B0004020202020204" pitchFamily="34" charset="0"/>
                        </a:rPr>
                        <a:t>Expenditures</a:t>
                      </a:r>
                    </a:p>
                  </a:txBody>
                  <a:tcPr>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9DB8D1"/>
                    </a:solidFill>
                  </a:tcPr>
                </a:tc>
                <a:extLst>
                  <a:ext uri="{0D108BD9-81ED-4DB2-BD59-A6C34878D82A}">
                    <a16:rowId xmlns:a16="http://schemas.microsoft.com/office/drawing/2014/main" val="850980492"/>
                  </a:ext>
                </a:extLst>
              </a:tr>
              <a:tr h="693336">
                <a:tc>
                  <a:txBody>
                    <a:bodyPr/>
                    <a:lstStyle/>
                    <a:p>
                      <a:pPr algn="l">
                        <a:buNone/>
                      </a:pPr>
                      <a:r>
                        <a:rPr lang="en-US" sz="1600" b="1">
                          <a:solidFill>
                            <a:srgbClr val="00324D"/>
                          </a:solidFill>
                          <a:latin typeface="Bierstadt Display" panose="020B0004020202020204" pitchFamily="34" charset="0"/>
                        </a:rPr>
                        <a:t>Actuals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5E3FF"/>
                    </a:solidFill>
                  </a:tcPr>
                </a:tc>
                <a:tc>
                  <a:txBody>
                    <a:bodyPr/>
                    <a:lstStyle/>
                    <a:p>
                      <a:pPr algn="l">
                        <a:buNone/>
                      </a:pPr>
                      <a:r>
                        <a:rPr lang="en-US" sz="1600" b="1">
                          <a:solidFill>
                            <a:srgbClr val="00324D"/>
                          </a:solidFill>
                          <a:latin typeface="Bierstadt Display" panose="020B0004020202020204" pitchFamily="34" charset="0"/>
                        </a:rPr>
                        <a:t>FY 2024</a:t>
                      </a:r>
                    </a:p>
                  </a:txBody>
                  <a:tcPr>
                    <a:lnL w="12700" cap="flat" cmpd="sng" algn="ctr">
                      <a:solidFill>
                        <a:schemeClr val="tx1"/>
                      </a:solidFill>
                      <a:prstDash val="solid"/>
                      <a:round/>
                      <a:headEnd type="none" w="med" len="med"/>
                      <a:tailEnd type="none" w="med" len="med"/>
                    </a:lnL>
                    <a:solidFill>
                      <a:srgbClr val="D5E3FF"/>
                    </a:solidFill>
                  </a:tcPr>
                </a:tc>
                <a:tc>
                  <a:txBody>
                    <a:bodyPr/>
                    <a:lstStyle/>
                    <a:p>
                      <a:pPr algn="l">
                        <a:buNone/>
                      </a:pPr>
                      <a:r>
                        <a:rPr lang="en-VI" sz="1600" b="1">
                          <a:solidFill>
                            <a:srgbClr val="00324D"/>
                          </a:solidFill>
                          <a:latin typeface="Bierstadt Display" panose="020B0004020202020204" pitchFamily="34" charset="0"/>
                        </a:rPr>
                        <a:t>$355,472,946  </a:t>
                      </a:r>
                    </a:p>
                  </a:txBody>
                  <a:tcPr>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5E3FF"/>
                    </a:solidFill>
                  </a:tcPr>
                </a:tc>
                <a:extLst>
                  <a:ext uri="{0D108BD9-81ED-4DB2-BD59-A6C34878D82A}">
                    <a16:rowId xmlns:a16="http://schemas.microsoft.com/office/drawing/2014/main" val="3244472557"/>
                  </a:ext>
                </a:extLst>
              </a:tr>
              <a:tr h="693336">
                <a:tc>
                  <a:txBody>
                    <a:bodyPr/>
                    <a:lstStyle/>
                    <a:p>
                      <a:pPr algn="l">
                        <a:buNone/>
                      </a:pPr>
                      <a:r>
                        <a:rPr lang="en-US" sz="1600" b="1">
                          <a:solidFill>
                            <a:srgbClr val="00324D"/>
                          </a:solidFill>
                          <a:latin typeface="Bierstadt Display" panose="020B0004020202020204" pitchFamily="34" charset="0"/>
                        </a:rPr>
                        <a:t>Actuals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5E3FF"/>
                    </a:solidFill>
                  </a:tcPr>
                </a:tc>
                <a:tc>
                  <a:txBody>
                    <a:bodyPr/>
                    <a:lstStyle/>
                    <a:p>
                      <a:pPr algn="l">
                        <a:buNone/>
                      </a:pPr>
                      <a:r>
                        <a:rPr lang="en-US" sz="1600" b="1">
                          <a:solidFill>
                            <a:srgbClr val="00324D"/>
                          </a:solidFill>
                          <a:latin typeface="Bierstadt Display" panose="020B0004020202020204" pitchFamily="34" charset="0"/>
                        </a:rPr>
                        <a:t>FY 2025</a:t>
                      </a:r>
                    </a:p>
                  </a:txBody>
                  <a:tcPr>
                    <a:lnL w="12700" cap="flat" cmpd="sng" algn="ctr">
                      <a:solidFill>
                        <a:schemeClr val="tx1"/>
                      </a:solidFill>
                      <a:prstDash val="solid"/>
                      <a:round/>
                      <a:headEnd type="none" w="med" len="med"/>
                      <a:tailEnd type="none" w="med" len="med"/>
                    </a:lnL>
                    <a:solidFill>
                      <a:srgbClr val="D5E3FF"/>
                    </a:solidFill>
                  </a:tcPr>
                </a:tc>
                <a:tc>
                  <a:txBody>
                    <a:bodyPr/>
                    <a:lstStyle/>
                    <a:p>
                      <a:pPr algn="l">
                        <a:buNone/>
                      </a:pPr>
                      <a:r>
                        <a:rPr lang="en-VI" sz="1600" b="1">
                          <a:solidFill>
                            <a:srgbClr val="00324D"/>
                          </a:solidFill>
                          <a:latin typeface="Bierstadt Display" panose="020B0004020202020204" pitchFamily="34" charset="0"/>
                        </a:rPr>
                        <a:t>$467,173,934</a:t>
                      </a:r>
                    </a:p>
                  </a:txBody>
                  <a:tcPr>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5E3FF"/>
                    </a:solidFill>
                  </a:tcPr>
                </a:tc>
                <a:extLst>
                  <a:ext uri="{0D108BD9-81ED-4DB2-BD59-A6C34878D82A}">
                    <a16:rowId xmlns:a16="http://schemas.microsoft.com/office/drawing/2014/main" val="3964023773"/>
                  </a:ext>
                </a:extLst>
              </a:tr>
              <a:tr h="693336">
                <a:tc>
                  <a:txBody>
                    <a:bodyPr/>
                    <a:lstStyle/>
                    <a:p>
                      <a:pPr algn="l">
                        <a:buNone/>
                      </a:pPr>
                      <a:r>
                        <a:rPr lang="en-US" sz="1600" b="1">
                          <a:solidFill>
                            <a:srgbClr val="00324D"/>
                          </a:solidFill>
                          <a:latin typeface="Bierstadt Display" panose="020B0004020202020204" pitchFamily="34" charset="0"/>
                        </a:rPr>
                        <a:t>Projections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90C1DE"/>
                    </a:solidFill>
                  </a:tcPr>
                </a:tc>
                <a:tc>
                  <a:txBody>
                    <a:bodyPr/>
                    <a:lstStyle/>
                    <a:p>
                      <a:pPr algn="l">
                        <a:buNone/>
                      </a:pPr>
                      <a:r>
                        <a:rPr lang="en-US" sz="1600" b="1">
                          <a:solidFill>
                            <a:srgbClr val="00324D"/>
                          </a:solidFill>
                          <a:latin typeface="Bierstadt Display" panose="020B0004020202020204" pitchFamily="34" charset="0"/>
                        </a:rPr>
                        <a:t>FY 2026</a:t>
                      </a:r>
                    </a:p>
                  </a:txBody>
                  <a:tcPr>
                    <a:lnL w="12700" cap="flat" cmpd="sng" algn="ctr">
                      <a:solidFill>
                        <a:schemeClr val="tx1"/>
                      </a:solidFill>
                      <a:prstDash val="solid"/>
                      <a:round/>
                      <a:headEnd type="none" w="med" len="med"/>
                      <a:tailEnd type="none" w="med" len="med"/>
                    </a:lnL>
                    <a:solidFill>
                      <a:srgbClr val="90C1DE"/>
                    </a:solidFill>
                  </a:tcPr>
                </a:tc>
                <a:tc>
                  <a:txBody>
                    <a:bodyPr/>
                    <a:lstStyle/>
                    <a:p>
                      <a:pPr algn="l">
                        <a:buNone/>
                      </a:pPr>
                      <a:r>
                        <a:rPr lang="en-VI" sz="1600" b="1" dirty="0">
                          <a:solidFill>
                            <a:srgbClr val="00324D"/>
                          </a:solidFill>
                          <a:latin typeface="Bierstadt Display" panose="020B0004020202020204" pitchFamily="34" charset="0"/>
                        </a:rPr>
                        <a:t>$643,586,070  </a:t>
                      </a:r>
                    </a:p>
                  </a:txBody>
                  <a:tcPr>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90C1DE"/>
                    </a:solidFill>
                  </a:tcPr>
                </a:tc>
                <a:extLst>
                  <a:ext uri="{0D108BD9-81ED-4DB2-BD59-A6C34878D82A}">
                    <a16:rowId xmlns:a16="http://schemas.microsoft.com/office/drawing/2014/main" val="631656683"/>
                  </a:ext>
                </a:extLst>
              </a:tr>
              <a:tr h="693336">
                <a:tc>
                  <a:txBody>
                    <a:bodyPr/>
                    <a:lstStyle/>
                    <a:p>
                      <a:pPr algn="l">
                        <a:buNone/>
                      </a:pPr>
                      <a:r>
                        <a:rPr lang="en-US" sz="1600" b="1">
                          <a:solidFill>
                            <a:srgbClr val="00324D"/>
                          </a:solidFill>
                          <a:latin typeface="Bierstadt Display" panose="020B0004020202020204" pitchFamily="34" charset="0"/>
                        </a:rPr>
                        <a:t>Projections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90C1DE"/>
                    </a:solidFill>
                  </a:tcPr>
                </a:tc>
                <a:tc>
                  <a:txBody>
                    <a:bodyPr/>
                    <a:lstStyle/>
                    <a:p>
                      <a:pPr algn="l">
                        <a:buNone/>
                      </a:pPr>
                      <a:r>
                        <a:rPr lang="en-US" sz="1600" b="1">
                          <a:solidFill>
                            <a:srgbClr val="00324D"/>
                          </a:solidFill>
                          <a:latin typeface="Bierstadt Display" panose="020B0004020202020204" pitchFamily="34" charset="0"/>
                        </a:rPr>
                        <a:t>FY 2027</a:t>
                      </a:r>
                    </a:p>
                  </a:txBody>
                  <a:tcPr>
                    <a:lnL w="12700" cap="flat" cmpd="sng" algn="ctr">
                      <a:solidFill>
                        <a:schemeClr val="tx1"/>
                      </a:solidFill>
                      <a:prstDash val="solid"/>
                      <a:round/>
                      <a:headEnd type="none" w="med" len="med"/>
                      <a:tailEnd type="none" w="med" len="med"/>
                    </a:lnL>
                    <a:solidFill>
                      <a:srgbClr val="90C1DE"/>
                    </a:solidFill>
                  </a:tcPr>
                </a:tc>
                <a:tc>
                  <a:txBody>
                    <a:bodyPr/>
                    <a:lstStyle/>
                    <a:p>
                      <a:pPr algn="l">
                        <a:buNone/>
                      </a:pPr>
                      <a:r>
                        <a:rPr lang="en-VI" sz="1600" b="1" dirty="0">
                          <a:solidFill>
                            <a:srgbClr val="00324D"/>
                          </a:solidFill>
                          <a:latin typeface="Bierstadt Display" panose="020B0004020202020204" pitchFamily="34" charset="0"/>
                        </a:rPr>
                        <a:t>$7</a:t>
                      </a:r>
                      <a:r>
                        <a:rPr lang="en-US" sz="1600" b="1" dirty="0">
                          <a:solidFill>
                            <a:srgbClr val="00324D"/>
                          </a:solidFill>
                          <a:latin typeface="Bierstadt Display" panose="020B0004020202020204" pitchFamily="34" charset="0"/>
                        </a:rPr>
                        <a:t>33,978,187</a:t>
                      </a:r>
                      <a:r>
                        <a:rPr lang="en-VI" sz="1600" b="1" dirty="0">
                          <a:solidFill>
                            <a:srgbClr val="00324D"/>
                          </a:solidFill>
                          <a:latin typeface="Bierstadt Display" panose="020B0004020202020204" pitchFamily="34" charset="0"/>
                        </a:rPr>
                        <a:t>  </a:t>
                      </a:r>
                    </a:p>
                  </a:txBody>
                  <a:tcPr>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90C1DE"/>
                    </a:solidFill>
                  </a:tcPr>
                </a:tc>
                <a:extLst>
                  <a:ext uri="{0D108BD9-81ED-4DB2-BD59-A6C34878D82A}">
                    <a16:rowId xmlns:a16="http://schemas.microsoft.com/office/drawing/2014/main" val="1973226102"/>
                  </a:ext>
                </a:extLst>
              </a:tr>
              <a:tr h="693336">
                <a:tc>
                  <a:txBody>
                    <a:bodyPr/>
                    <a:lstStyle/>
                    <a:p>
                      <a:pPr algn="l">
                        <a:buNone/>
                      </a:pPr>
                      <a:r>
                        <a:rPr lang="en-US" sz="1600" b="1">
                          <a:solidFill>
                            <a:srgbClr val="00324D"/>
                          </a:solidFill>
                          <a:latin typeface="Bierstadt Display" panose="020B0004020202020204" pitchFamily="34" charset="0"/>
                        </a:rPr>
                        <a:t>Projections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90C1DE"/>
                    </a:solidFill>
                  </a:tcPr>
                </a:tc>
                <a:tc>
                  <a:txBody>
                    <a:bodyPr/>
                    <a:lstStyle/>
                    <a:p>
                      <a:pPr algn="l">
                        <a:buNone/>
                      </a:pPr>
                      <a:r>
                        <a:rPr lang="en-US" sz="1600" b="1">
                          <a:solidFill>
                            <a:srgbClr val="00324D"/>
                          </a:solidFill>
                          <a:latin typeface="Bierstadt Display" panose="020B0004020202020204" pitchFamily="34" charset="0"/>
                        </a:rPr>
                        <a:t>FY 2028</a:t>
                      </a:r>
                    </a:p>
                  </a:txBody>
                  <a:tcPr>
                    <a:lnL w="12700" cap="flat" cmpd="sng" algn="ctr">
                      <a:solidFill>
                        <a:schemeClr val="tx1"/>
                      </a:solidFill>
                      <a:prstDash val="solid"/>
                      <a:round/>
                      <a:headEnd type="none" w="med" len="med"/>
                      <a:tailEnd type="none" w="med" len="med"/>
                    </a:lnL>
                    <a:solidFill>
                      <a:srgbClr val="90C1DE"/>
                    </a:solidFill>
                  </a:tcPr>
                </a:tc>
                <a:tc>
                  <a:txBody>
                    <a:bodyPr/>
                    <a:lstStyle/>
                    <a:p>
                      <a:pPr algn="l">
                        <a:buNone/>
                      </a:pPr>
                      <a:r>
                        <a:rPr lang="en-VI" sz="1600" b="1" dirty="0">
                          <a:solidFill>
                            <a:srgbClr val="00324D"/>
                          </a:solidFill>
                          <a:latin typeface="Bierstadt Display" panose="020B0004020202020204" pitchFamily="34" charset="0"/>
                        </a:rPr>
                        <a:t>$1,500,000,000  </a:t>
                      </a:r>
                    </a:p>
                  </a:txBody>
                  <a:tcPr>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90C1DE"/>
                    </a:solidFill>
                  </a:tcPr>
                </a:tc>
                <a:extLst>
                  <a:ext uri="{0D108BD9-81ED-4DB2-BD59-A6C34878D82A}">
                    <a16:rowId xmlns:a16="http://schemas.microsoft.com/office/drawing/2014/main" val="3202565641"/>
                  </a:ext>
                </a:extLst>
              </a:tr>
              <a:tr h="693336">
                <a:tc>
                  <a:txBody>
                    <a:bodyPr/>
                    <a:lstStyle/>
                    <a:p>
                      <a:pPr algn="l">
                        <a:buNone/>
                      </a:pPr>
                      <a:r>
                        <a:rPr lang="en-US" sz="1600" b="1">
                          <a:solidFill>
                            <a:srgbClr val="00324D"/>
                          </a:solidFill>
                          <a:latin typeface="Bierstadt Display" panose="020B0004020202020204" pitchFamily="34" charset="0"/>
                        </a:rPr>
                        <a:t>Projections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90C1DE"/>
                    </a:solidFill>
                  </a:tcPr>
                </a:tc>
                <a:tc>
                  <a:txBody>
                    <a:bodyPr/>
                    <a:lstStyle/>
                    <a:p>
                      <a:pPr algn="l">
                        <a:buNone/>
                      </a:pPr>
                      <a:r>
                        <a:rPr lang="en-US" sz="1600" b="1">
                          <a:solidFill>
                            <a:srgbClr val="00324D"/>
                          </a:solidFill>
                          <a:latin typeface="Bierstadt Display" panose="020B0004020202020204" pitchFamily="34" charset="0"/>
                        </a:rPr>
                        <a:t>FY 2029</a:t>
                      </a:r>
                    </a:p>
                  </a:txBody>
                  <a:tcPr>
                    <a:lnL w="12700" cap="flat" cmpd="sng" algn="ctr">
                      <a:solidFill>
                        <a:schemeClr val="tx1"/>
                      </a:solidFill>
                      <a:prstDash val="solid"/>
                      <a:round/>
                      <a:headEnd type="none" w="med" len="med"/>
                      <a:tailEnd type="none" w="med" len="med"/>
                    </a:lnL>
                    <a:solidFill>
                      <a:srgbClr val="90C1DE"/>
                    </a:solidFill>
                  </a:tcPr>
                </a:tc>
                <a:tc>
                  <a:txBody>
                    <a:bodyPr/>
                    <a:lstStyle/>
                    <a:p>
                      <a:pPr algn="l">
                        <a:buNone/>
                      </a:pPr>
                      <a:r>
                        <a:rPr lang="en-VI" sz="1600" b="1">
                          <a:solidFill>
                            <a:srgbClr val="00324D"/>
                          </a:solidFill>
                          <a:latin typeface="Bierstadt Display" panose="020B0004020202020204" pitchFamily="34" charset="0"/>
                        </a:rPr>
                        <a:t>$2,500,000,000  </a:t>
                      </a:r>
                    </a:p>
                  </a:txBody>
                  <a:tcPr>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90C1DE"/>
                    </a:solidFill>
                  </a:tcPr>
                </a:tc>
                <a:extLst>
                  <a:ext uri="{0D108BD9-81ED-4DB2-BD59-A6C34878D82A}">
                    <a16:rowId xmlns:a16="http://schemas.microsoft.com/office/drawing/2014/main" val="727523245"/>
                  </a:ext>
                </a:extLst>
              </a:tr>
              <a:tr h="693336">
                <a:tc>
                  <a:txBody>
                    <a:bodyPr/>
                    <a:lstStyle/>
                    <a:p>
                      <a:pPr algn="l">
                        <a:buNone/>
                      </a:pPr>
                      <a:r>
                        <a:rPr lang="en-US" sz="1600" b="1">
                          <a:solidFill>
                            <a:srgbClr val="00324D"/>
                          </a:solidFill>
                          <a:latin typeface="Bierstadt Display" panose="020B0004020202020204" pitchFamily="34" charset="0"/>
                        </a:rPr>
                        <a:t>Projections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90C1DE"/>
                    </a:solidFill>
                  </a:tcPr>
                </a:tc>
                <a:tc>
                  <a:txBody>
                    <a:bodyPr/>
                    <a:lstStyle/>
                    <a:p>
                      <a:pPr algn="l">
                        <a:buNone/>
                      </a:pPr>
                      <a:r>
                        <a:rPr lang="en-US" sz="1600" b="1">
                          <a:solidFill>
                            <a:srgbClr val="00324D"/>
                          </a:solidFill>
                          <a:latin typeface="Bierstadt Display" panose="020B0004020202020204" pitchFamily="34" charset="0"/>
                        </a:rPr>
                        <a:t>FY 2030</a:t>
                      </a:r>
                    </a:p>
                  </a:txBody>
                  <a:tcPr>
                    <a:lnL w="12700" cap="flat" cmpd="sng" algn="ctr">
                      <a:solidFill>
                        <a:schemeClr val="tx1"/>
                      </a:solidFill>
                      <a:prstDash val="solid"/>
                      <a:round/>
                      <a:headEnd type="none" w="med" len="med"/>
                      <a:tailEnd type="none" w="med" len="med"/>
                    </a:lnL>
                    <a:solidFill>
                      <a:srgbClr val="90C1DE"/>
                    </a:solidFill>
                  </a:tcPr>
                </a:tc>
                <a:tc>
                  <a:txBody>
                    <a:bodyPr/>
                    <a:lstStyle/>
                    <a:p>
                      <a:pPr algn="l">
                        <a:buNone/>
                      </a:pPr>
                      <a:r>
                        <a:rPr lang="en-VI" sz="1600" b="1" dirty="0">
                          <a:solidFill>
                            <a:srgbClr val="00324D"/>
                          </a:solidFill>
                          <a:latin typeface="Bierstadt Display" panose="020B0004020202020204" pitchFamily="34" charset="0"/>
                        </a:rPr>
                        <a:t>$2</a:t>
                      </a:r>
                      <a:r>
                        <a:rPr lang="en-US" sz="1600" b="1" dirty="0">
                          <a:solidFill>
                            <a:srgbClr val="00324D"/>
                          </a:solidFill>
                          <a:latin typeface="Bierstadt Display" panose="020B0004020202020204" pitchFamily="34" charset="0"/>
                        </a:rPr>
                        <a:t>,</a:t>
                      </a:r>
                      <a:r>
                        <a:rPr lang="en-VI" sz="1600" b="1" dirty="0">
                          <a:solidFill>
                            <a:srgbClr val="00324D"/>
                          </a:solidFill>
                          <a:latin typeface="Bierstadt Display" panose="020B0004020202020204" pitchFamily="34" charset="0"/>
                        </a:rPr>
                        <a:t>750</a:t>
                      </a:r>
                      <a:r>
                        <a:rPr lang="en-US" sz="1600" b="1" dirty="0">
                          <a:solidFill>
                            <a:srgbClr val="00324D"/>
                          </a:solidFill>
                          <a:latin typeface="Bierstadt Display" panose="020B0004020202020204" pitchFamily="34" charset="0"/>
                        </a:rPr>
                        <a:t>,</a:t>
                      </a:r>
                      <a:r>
                        <a:rPr lang="en-VI" sz="1600" b="1" dirty="0">
                          <a:solidFill>
                            <a:srgbClr val="00324D"/>
                          </a:solidFill>
                          <a:latin typeface="Bierstadt Display" panose="020B0004020202020204" pitchFamily="34" charset="0"/>
                        </a:rPr>
                        <a:t>000</a:t>
                      </a:r>
                      <a:r>
                        <a:rPr lang="en-US" sz="1600" b="1" dirty="0">
                          <a:solidFill>
                            <a:srgbClr val="00324D"/>
                          </a:solidFill>
                          <a:latin typeface="Bierstadt Display" panose="020B0004020202020204" pitchFamily="34" charset="0"/>
                        </a:rPr>
                        <a:t>,</a:t>
                      </a:r>
                      <a:r>
                        <a:rPr lang="en-VI" sz="1600" b="1" dirty="0">
                          <a:solidFill>
                            <a:srgbClr val="00324D"/>
                          </a:solidFill>
                          <a:latin typeface="Bierstadt Display" panose="020B0004020202020204" pitchFamily="34" charset="0"/>
                        </a:rPr>
                        <a:t>000  </a:t>
                      </a:r>
                    </a:p>
                  </a:txBody>
                  <a:tcPr>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90C1DE"/>
                    </a:solidFill>
                  </a:tcPr>
                </a:tc>
                <a:extLst>
                  <a:ext uri="{0D108BD9-81ED-4DB2-BD59-A6C34878D82A}">
                    <a16:rowId xmlns:a16="http://schemas.microsoft.com/office/drawing/2014/main" val="880549496"/>
                  </a:ext>
                </a:extLst>
              </a:tr>
            </a:tbl>
          </a:graphicData>
        </a:graphic>
      </p:graphicFrame>
      <p:pic>
        <p:nvPicPr>
          <p:cNvPr id="20" name="Picture 3">
            <a:extLst>
              <a:ext uri="{FF2B5EF4-FFF2-40B4-BE49-F238E27FC236}">
                <a16:creationId xmlns:a16="http://schemas.microsoft.com/office/drawing/2014/main" id="{06838032-ABFC-E101-0CAC-873E2A609256}"/>
              </a:ext>
            </a:extLst>
          </p:cNvPr>
          <p:cNvPicPr>
            <a:picLocks noChangeAspect="1"/>
          </p:cNvPicPr>
          <p:nvPr/>
        </p:nvPicPr>
        <p:blipFill>
          <a:blip r:embed="rId3"/>
          <a:srcRect l="8508" t="11344" r="7291"/>
          <a:stretch>
            <a:fillRect/>
          </a:stretch>
        </p:blipFill>
        <p:spPr>
          <a:xfrm>
            <a:off x="6445406" y="3619500"/>
            <a:ext cx="11716422" cy="7585919"/>
          </a:xfrm>
          <a:prstGeom prst="rect">
            <a:avLst/>
          </a:prstGeom>
        </p:spPr>
      </p:pic>
    </p:spTree>
    <p:extLst>
      <p:ext uri="{BB962C8B-B14F-4D97-AF65-F5344CB8AC3E}">
        <p14:creationId xmlns:p14="http://schemas.microsoft.com/office/powerpoint/2010/main" val="3523326506"/>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B13563-83D2-2333-03A9-CC61BAF0EB81}"/>
            </a:ext>
          </a:extLst>
        </p:cNvPr>
        <p:cNvGrpSpPr/>
        <p:nvPr/>
      </p:nvGrpSpPr>
      <p:grpSpPr>
        <a:xfrm>
          <a:off x="0" y="0"/>
          <a:ext cx="0" cy="0"/>
          <a:chOff x="0" y="0"/>
          <a:chExt cx="0" cy="0"/>
        </a:xfrm>
      </p:grpSpPr>
      <p:sp>
        <p:nvSpPr>
          <p:cNvPr id="23" name="AutoShape 23">
            <a:extLst>
              <a:ext uri="{FF2B5EF4-FFF2-40B4-BE49-F238E27FC236}">
                <a16:creationId xmlns:a16="http://schemas.microsoft.com/office/drawing/2014/main" id="{A03A85E1-A510-DEAB-E947-EE7F2DD6BF5C}"/>
              </a:ext>
            </a:extLst>
          </p:cNvPr>
          <p:cNvSpPr/>
          <p:nvPr/>
        </p:nvSpPr>
        <p:spPr>
          <a:xfrm>
            <a:off x="11724802" y="4451702"/>
            <a:ext cx="2016323" cy="0"/>
          </a:xfrm>
          <a:prstGeom prst="line">
            <a:avLst/>
          </a:prstGeom>
          <a:ln w="19050" cap="flat">
            <a:solidFill>
              <a:srgbClr val="FDFDFC"/>
            </a:solidFill>
            <a:prstDash val="solid"/>
            <a:headEnd type="none" w="sm" len="sm"/>
            <a:tailEnd type="none" w="sm" len="sm"/>
          </a:ln>
        </p:spPr>
        <p:txBody>
          <a:bodyPr/>
          <a:lstStyle/>
          <a:p>
            <a:endParaRPr lang="en-VI"/>
          </a:p>
        </p:txBody>
      </p:sp>
      <p:sp>
        <p:nvSpPr>
          <p:cNvPr id="24" name="AutoShape 24">
            <a:extLst>
              <a:ext uri="{FF2B5EF4-FFF2-40B4-BE49-F238E27FC236}">
                <a16:creationId xmlns:a16="http://schemas.microsoft.com/office/drawing/2014/main" id="{85CB260C-CAC3-F3C8-20C8-78847968EC9D}"/>
              </a:ext>
            </a:extLst>
          </p:cNvPr>
          <p:cNvSpPr/>
          <p:nvPr/>
        </p:nvSpPr>
        <p:spPr>
          <a:xfrm>
            <a:off x="287287" y="4428077"/>
            <a:ext cx="2016323" cy="0"/>
          </a:xfrm>
          <a:prstGeom prst="line">
            <a:avLst/>
          </a:prstGeom>
          <a:ln w="19050" cap="flat">
            <a:solidFill>
              <a:srgbClr val="FDFDFC"/>
            </a:solidFill>
            <a:prstDash val="solid"/>
            <a:headEnd type="none" w="sm" len="sm"/>
            <a:tailEnd type="none" w="sm" len="sm"/>
          </a:ln>
        </p:spPr>
        <p:txBody>
          <a:bodyPr/>
          <a:lstStyle/>
          <a:p>
            <a:endParaRPr lang="en-VI"/>
          </a:p>
        </p:txBody>
      </p:sp>
      <p:sp>
        <p:nvSpPr>
          <p:cNvPr id="34" name="TextBox 13">
            <a:extLst>
              <a:ext uri="{FF2B5EF4-FFF2-40B4-BE49-F238E27FC236}">
                <a16:creationId xmlns:a16="http://schemas.microsoft.com/office/drawing/2014/main" id="{1BB146F1-C30C-C248-AD2A-7B11CF606743}"/>
              </a:ext>
            </a:extLst>
          </p:cNvPr>
          <p:cNvSpPr txBox="1"/>
          <p:nvPr/>
        </p:nvSpPr>
        <p:spPr>
          <a:xfrm>
            <a:off x="115570" y="3277128"/>
            <a:ext cx="5437737" cy="5355312"/>
          </a:xfrm>
          <a:prstGeom prst="rect">
            <a:avLst/>
          </a:prstGeom>
        </p:spPr>
        <p:txBody>
          <a:bodyPr wrap="square" lIns="0" tIns="0" rIns="0" bIns="0" rtlCol="0" anchor="t">
            <a:spAutoFit/>
          </a:bodyPr>
          <a:lstStyle>
            <a:defPPr>
              <a:defRPr lang="en-US"/>
            </a:defPPr>
            <a:lvl1pPr>
              <a:defRPr sz="3600" b="1">
                <a:solidFill>
                  <a:srgbClr val="00324D"/>
                </a:solidFill>
                <a:latin typeface="Abadi ExtraLight" panose="020B0204020104020204" pitchFamily="34" charset="0"/>
              </a:defRPr>
            </a:lvl1pPr>
          </a:lstStyle>
          <a:p>
            <a:endParaRPr lang="en-US" dirty="0"/>
          </a:p>
          <a:p>
            <a:pPr marL="571500" indent="-571500">
              <a:buFont typeface="Wingdings" panose="05000000000000000000" pitchFamily="2" charset="2"/>
              <a:buChar char="v"/>
            </a:pPr>
            <a:r>
              <a:rPr lang="en-US" dirty="0"/>
              <a:t>Recovery job creation requires the in-migration of construction labor</a:t>
            </a:r>
          </a:p>
          <a:p>
            <a:endParaRPr lang="en-US" sz="800" dirty="0"/>
          </a:p>
          <a:p>
            <a:pPr marL="571500" indent="-571500">
              <a:buFont typeface="Wingdings" panose="05000000000000000000" pitchFamily="2" charset="2"/>
              <a:buChar char="v"/>
            </a:pPr>
            <a:r>
              <a:rPr lang="en-US" dirty="0"/>
              <a:t>Peak labor reaches ~5,500 in Q2 2028</a:t>
            </a:r>
          </a:p>
          <a:p>
            <a:endParaRPr lang="en-US" sz="800" dirty="0"/>
          </a:p>
          <a:p>
            <a:pPr marL="571500" indent="-571500">
              <a:buFont typeface="Wingdings" panose="05000000000000000000" pitchFamily="2" charset="2"/>
              <a:buChar char="v"/>
            </a:pPr>
            <a:r>
              <a:rPr lang="en-US" dirty="0"/>
              <a:t>Peak concurrent construction overlap occurs 2027-2029</a:t>
            </a:r>
          </a:p>
          <a:p>
            <a:endParaRPr lang="en-US" sz="800" dirty="0"/>
          </a:p>
        </p:txBody>
      </p:sp>
      <p:pic>
        <p:nvPicPr>
          <p:cNvPr id="15" name="object 2">
            <a:extLst>
              <a:ext uri="{FF2B5EF4-FFF2-40B4-BE49-F238E27FC236}">
                <a16:creationId xmlns:a16="http://schemas.microsoft.com/office/drawing/2014/main" id="{C7BEB6B3-036A-D7FF-015B-3FA1C6A7A64C}"/>
              </a:ext>
            </a:extLst>
          </p:cNvPr>
          <p:cNvPicPr/>
          <p:nvPr/>
        </p:nvPicPr>
        <p:blipFill>
          <a:blip r:embed="rId2" cstate="print"/>
          <a:stretch>
            <a:fillRect/>
          </a:stretch>
        </p:blipFill>
        <p:spPr>
          <a:xfrm>
            <a:off x="6735338" y="2458870"/>
            <a:ext cx="11139160" cy="7732955"/>
          </a:xfrm>
          <a:prstGeom prst="rect">
            <a:avLst/>
          </a:prstGeom>
        </p:spPr>
      </p:pic>
      <p:sp>
        <p:nvSpPr>
          <p:cNvPr id="6" name="object 4">
            <a:extLst>
              <a:ext uri="{FF2B5EF4-FFF2-40B4-BE49-F238E27FC236}">
                <a16:creationId xmlns:a16="http://schemas.microsoft.com/office/drawing/2014/main" id="{8089DE25-771D-3495-718C-37181AA0D3E5}"/>
              </a:ext>
            </a:extLst>
          </p:cNvPr>
          <p:cNvSpPr/>
          <p:nvPr/>
        </p:nvSpPr>
        <p:spPr>
          <a:xfrm>
            <a:off x="-12032" y="794535"/>
            <a:ext cx="18415602" cy="1664335"/>
          </a:xfrm>
          <a:custGeom>
            <a:avLst/>
            <a:gdLst/>
            <a:ahLst/>
            <a:cxnLst/>
            <a:rect l="l" t="t" r="r" b="b"/>
            <a:pathLst>
              <a:path w="18288000" h="1664335">
                <a:moveTo>
                  <a:pt x="0" y="1664081"/>
                </a:moveTo>
                <a:lnTo>
                  <a:pt x="18288000" y="1664081"/>
                </a:lnTo>
                <a:lnTo>
                  <a:pt x="18288000" y="0"/>
                </a:lnTo>
                <a:lnTo>
                  <a:pt x="0" y="0"/>
                </a:lnTo>
                <a:lnTo>
                  <a:pt x="0" y="1664081"/>
                </a:lnTo>
                <a:close/>
              </a:path>
            </a:pathLst>
          </a:custGeom>
          <a:solidFill>
            <a:srgbClr val="1F3964"/>
          </a:solidFill>
        </p:spPr>
        <p:txBody>
          <a:bodyPr wrap="square" lIns="0" tIns="0" rIns="0" bIns="0" rtlCol="0"/>
          <a:lstStyle/>
          <a:p>
            <a:endParaRPr/>
          </a:p>
        </p:txBody>
      </p:sp>
      <p:sp>
        <p:nvSpPr>
          <p:cNvPr id="13" name="object 5">
            <a:extLst>
              <a:ext uri="{FF2B5EF4-FFF2-40B4-BE49-F238E27FC236}">
                <a16:creationId xmlns:a16="http://schemas.microsoft.com/office/drawing/2014/main" id="{8102AA06-E891-F376-E6B1-978F02727916}"/>
              </a:ext>
            </a:extLst>
          </p:cNvPr>
          <p:cNvSpPr/>
          <p:nvPr/>
        </p:nvSpPr>
        <p:spPr>
          <a:xfrm>
            <a:off x="0" y="38"/>
            <a:ext cx="18288000" cy="813435"/>
          </a:xfrm>
          <a:custGeom>
            <a:avLst/>
            <a:gdLst/>
            <a:ahLst/>
            <a:cxnLst/>
            <a:rect l="l" t="t" r="r" b="b"/>
            <a:pathLst>
              <a:path w="18288000" h="813435">
                <a:moveTo>
                  <a:pt x="18288000" y="0"/>
                </a:moveTo>
                <a:lnTo>
                  <a:pt x="0" y="0"/>
                </a:lnTo>
                <a:lnTo>
                  <a:pt x="0" y="813396"/>
                </a:lnTo>
                <a:lnTo>
                  <a:pt x="18288000" y="813396"/>
                </a:lnTo>
                <a:lnTo>
                  <a:pt x="18288000" y="0"/>
                </a:lnTo>
                <a:close/>
              </a:path>
            </a:pathLst>
          </a:custGeom>
          <a:solidFill>
            <a:srgbClr val="FDBE0D"/>
          </a:solidFill>
        </p:spPr>
        <p:txBody>
          <a:bodyPr wrap="square" lIns="0" tIns="0" rIns="0" bIns="0" rtlCol="0"/>
          <a:lstStyle/>
          <a:p>
            <a:endParaRPr/>
          </a:p>
        </p:txBody>
      </p:sp>
      <p:pic>
        <p:nvPicPr>
          <p:cNvPr id="14" name="object 6">
            <a:extLst>
              <a:ext uri="{FF2B5EF4-FFF2-40B4-BE49-F238E27FC236}">
                <a16:creationId xmlns:a16="http://schemas.microsoft.com/office/drawing/2014/main" id="{CD3C85F5-DFE5-56D3-D39C-CFB071773D8A}"/>
              </a:ext>
            </a:extLst>
          </p:cNvPr>
          <p:cNvPicPr/>
          <p:nvPr/>
        </p:nvPicPr>
        <p:blipFill>
          <a:blip r:embed="rId3" cstate="print"/>
          <a:stretch>
            <a:fillRect/>
          </a:stretch>
        </p:blipFill>
        <p:spPr>
          <a:xfrm>
            <a:off x="0" y="64134"/>
            <a:ext cx="1498472" cy="1498473"/>
          </a:xfrm>
          <a:prstGeom prst="rect">
            <a:avLst/>
          </a:prstGeom>
        </p:spPr>
      </p:pic>
      <p:sp>
        <p:nvSpPr>
          <p:cNvPr id="9" name="TextBox 9">
            <a:extLst>
              <a:ext uri="{FF2B5EF4-FFF2-40B4-BE49-F238E27FC236}">
                <a16:creationId xmlns:a16="http://schemas.microsoft.com/office/drawing/2014/main" id="{76612CE4-3823-26EA-98CE-139BD565046A}"/>
              </a:ext>
            </a:extLst>
          </p:cNvPr>
          <p:cNvSpPr txBox="1"/>
          <p:nvPr/>
        </p:nvSpPr>
        <p:spPr>
          <a:xfrm>
            <a:off x="1510504" y="1438286"/>
            <a:ext cx="15043233" cy="817596"/>
          </a:xfrm>
          <a:prstGeom prst="rect">
            <a:avLst/>
          </a:prstGeom>
        </p:spPr>
        <p:txBody>
          <a:bodyPr wrap="square" lIns="0" tIns="0" rIns="0" bIns="0" rtlCol="0" anchor="t">
            <a:spAutoFit/>
          </a:bodyPr>
          <a:lstStyle/>
          <a:p>
            <a:pPr algn="l">
              <a:lnSpc>
                <a:spcPts val="6630"/>
              </a:lnSpc>
            </a:pPr>
            <a:r>
              <a:rPr lang="en-US" sz="5400" b="1" dirty="0">
                <a:solidFill>
                  <a:srgbClr val="FDBE0D"/>
                </a:solidFill>
                <a:latin typeface="Open Sauce Bold"/>
                <a:ea typeface="Open Sauce Bold"/>
                <a:cs typeface="Open Sauce Bold"/>
                <a:sym typeface="Open Sauce Bold"/>
              </a:rPr>
              <a:t>Workforce Summary</a:t>
            </a:r>
          </a:p>
        </p:txBody>
      </p:sp>
    </p:spTree>
    <p:extLst>
      <p:ext uri="{BB962C8B-B14F-4D97-AF65-F5344CB8AC3E}">
        <p14:creationId xmlns:p14="http://schemas.microsoft.com/office/powerpoint/2010/main" val="148372163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2" name="object 2"/>
          <p:cNvGrpSpPr/>
          <p:nvPr/>
        </p:nvGrpSpPr>
        <p:grpSpPr>
          <a:xfrm>
            <a:off x="0" y="0"/>
            <a:ext cx="18288000" cy="10287000"/>
            <a:chOff x="0" y="0"/>
            <a:chExt cx="18288000" cy="10287000"/>
          </a:xfrm>
        </p:grpSpPr>
        <p:sp>
          <p:nvSpPr>
            <p:cNvPr id="3" name="object 3"/>
            <p:cNvSpPr/>
            <p:nvPr/>
          </p:nvSpPr>
          <p:spPr>
            <a:xfrm>
              <a:off x="0" y="2081402"/>
              <a:ext cx="18288000" cy="7512050"/>
            </a:xfrm>
            <a:custGeom>
              <a:avLst/>
              <a:gdLst/>
              <a:ahLst/>
              <a:cxnLst/>
              <a:rect l="l" t="t" r="r" b="b"/>
              <a:pathLst>
                <a:path w="18288000" h="7512050">
                  <a:moveTo>
                    <a:pt x="0" y="7511757"/>
                  </a:moveTo>
                  <a:lnTo>
                    <a:pt x="18288000" y="7511757"/>
                  </a:lnTo>
                  <a:lnTo>
                    <a:pt x="18288000" y="0"/>
                  </a:lnTo>
                  <a:lnTo>
                    <a:pt x="0" y="0"/>
                  </a:lnTo>
                  <a:lnTo>
                    <a:pt x="0" y="7511757"/>
                  </a:lnTo>
                  <a:close/>
                </a:path>
              </a:pathLst>
            </a:custGeom>
            <a:solidFill>
              <a:srgbClr val="F1F0F1"/>
            </a:solidFill>
          </p:spPr>
          <p:txBody>
            <a:bodyPr wrap="square" lIns="0" tIns="0" rIns="0" bIns="0" rtlCol="0"/>
            <a:lstStyle/>
            <a:p>
              <a:endParaRPr/>
            </a:p>
          </p:txBody>
        </p:sp>
        <p:sp>
          <p:nvSpPr>
            <p:cNvPr id="4" name="object 4"/>
            <p:cNvSpPr/>
            <p:nvPr/>
          </p:nvSpPr>
          <p:spPr>
            <a:xfrm>
              <a:off x="0" y="0"/>
              <a:ext cx="18288000" cy="2081530"/>
            </a:xfrm>
            <a:custGeom>
              <a:avLst/>
              <a:gdLst/>
              <a:ahLst/>
              <a:cxnLst/>
              <a:rect l="l" t="t" r="r" b="b"/>
              <a:pathLst>
                <a:path w="18288000" h="2081530">
                  <a:moveTo>
                    <a:pt x="18288000" y="0"/>
                  </a:moveTo>
                  <a:lnTo>
                    <a:pt x="0" y="0"/>
                  </a:lnTo>
                  <a:lnTo>
                    <a:pt x="0" y="2081402"/>
                  </a:lnTo>
                  <a:lnTo>
                    <a:pt x="18288000" y="2081402"/>
                  </a:lnTo>
                  <a:lnTo>
                    <a:pt x="18288000" y="0"/>
                  </a:lnTo>
                  <a:close/>
                </a:path>
              </a:pathLst>
            </a:custGeom>
            <a:solidFill>
              <a:srgbClr val="1F3964">
                <a:alpha val="89802"/>
              </a:srgbClr>
            </a:solidFill>
          </p:spPr>
          <p:txBody>
            <a:bodyPr wrap="square" lIns="0" tIns="0" rIns="0" bIns="0" rtlCol="0"/>
            <a:lstStyle/>
            <a:p>
              <a:endParaRPr/>
            </a:p>
          </p:txBody>
        </p:sp>
        <p:sp>
          <p:nvSpPr>
            <p:cNvPr id="5" name="object 5"/>
            <p:cNvSpPr/>
            <p:nvPr/>
          </p:nvSpPr>
          <p:spPr>
            <a:xfrm>
              <a:off x="0" y="9593160"/>
              <a:ext cx="18288000" cy="694055"/>
            </a:xfrm>
            <a:custGeom>
              <a:avLst/>
              <a:gdLst/>
              <a:ahLst/>
              <a:cxnLst/>
              <a:rect l="l" t="t" r="r" b="b"/>
              <a:pathLst>
                <a:path w="18288000" h="694054">
                  <a:moveTo>
                    <a:pt x="18288000" y="0"/>
                  </a:moveTo>
                  <a:lnTo>
                    <a:pt x="0" y="0"/>
                  </a:lnTo>
                  <a:lnTo>
                    <a:pt x="0" y="693839"/>
                  </a:lnTo>
                  <a:lnTo>
                    <a:pt x="18288000" y="693839"/>
                  </a:lnTo>
                  <a:lnTo>
                    <a:pt x="18288000" y="0"/>
                  </a:lnTo>
                  <a:close/>
                </a:path>
              </a:pathLst>
            </a:custGeom>
            <a:solidFill>
              <a:srgbClr val="FDBE0D"/>
            </a:solidFill>
          </p:spPr>
          <p:txBody>
            <a:bodyPr wrap="square" lIns="0" tIns="0" rIns="0" bIns="0" rtlCol="0"/>
            <a:lstStyle/>
            <a:p>
              <a:endParaRPr/>
            </a:p>
          </p:txBody>
        </p:sp>
        <p:pic>
          <p:nvPicPr>
            <p:cNvPr id="6" name="object 6"/>
            <p:cNvPicPr/>
            <p:nvPr/>
          </p:nvPicPr>
          <p:blipFill>
            <a:blip r:embed="rId2" cstate="print"/>
            <a:stretch>
              <a:fillRect/>
            </a:stretch>
          </p:blipFill>
          <p:spPr>
            <a:xfrm>
              <a:off x="0" y="0"/>
              <a:ext cx="1679955" cy="1679955"/>
            </a:xfrm>
            <a:prstGeom prst="rect">
              <a:avLst/>
            </a:prstGeom>
          </p:spPr>
        </p:pic>
        <p:sp>
          <p:nvSpPr>
            <p:cNvPr id="7" name="object 7"/>
            <p:cNvSpPr/>
            <p:nvPr/>
          </p:nvSpPr>
          <p:spPr>
            <a:xfrm>
              <a:off x="1114822" y="6613957"/>
              <a:ext cx="1068070" cy="967740"/>
            </a:xfrm>
            <a:custGeom>
              <a:avLst/>
              <a:gdLst/>
              <a:ahLst/>
              <a:cxnLst/>
              <a:rect l="l" t="t" r="r" b="b"/>
              <a:pathLst>
                <a:path w="1068070" h="967740">
                  <a:moveTo>
                    <a:pt x="459760" y="967468"/>
                  </a:moveTo>
                  <a:lnTo>
                    <a:pt x="1067909" y="85685"/>
                  </a:lnTo>
                  <a:lnTo>
                    <a:pt x="0" y="0"/>
                  </a:lnTo>
                  <a:lnTo>
                    <a:pt x="459760" y="967468"/>
                  </a:lnTo>
                  <a:close/>
                </a:path>
              </a:pathLst>
            </a:custGeom>
            <a:solidFill>
              <a:srgbClr val="FDBE0D"/>
            </a:solidFill>
          </p:spPr>
          <p:txBody>
            <a:bodyPr wrap="square" lIns="0" tIns="0" rIns="0" bIns="0" rtlCol="0"/>
            <a:lstStyle/>
            <a:p>
              <a:endParaRPr/>
            </a:p>
          </p:txBody>
        </p:sp>
        <p:sp>
          <p:nvSpPr>
            <p:cNvPr id="8" name="object 8"/>
            <p:cNvSpPr/>
            <p:nvPr/>
          </p:nvSpPr>
          <p:spPr>
            <a:xfrm>
              <a:off x="80474" y="4771771"/>
              <a:ext cx="6286500" cy="2235200"/>
            </a:xfrm>
            <a:custGeom>
              <a:avLst/>
              <a:gdLst/>
              <a:ahLst/>
              <a:cxnLst/>
              <a:rect l="l" t="t" r="r" b="b"/>
              <a:pathLst>
                <a:path w="6286500" h="2235200">
                  <a:moveTo>
                    <a:pt x="6286035" y="0"/>
                  </a:moveTo>
                  <a:lnTo>
                    <a:pt x="467657" y="365759"/>
                  </a:lnTo>
                  <a:lnTo>
                    <a:pt x="0" y="2234691"/>
                  </a:lnTo>
                  <a:lnTo>
                    <a:pt x="5818421" y="1869058"/>
                  </a:lnTo>
                  <a:lnTo>
                    <a:pt x="6286035" y="0"/>
                  </a:lnTo>
                  <a:close/>
                </a:path>
              </a:pathLst>
            </a:custGeom>
            <a:solidFill>
              <a:srgbClr val="1F3964"/>
            </a:solidFill>
          </p:spPr>
          <p:txBody>
            <a:bodyPr wrap="square" lIns="0" tIns="0" rIns="0" bIns="0" rtlCol="0"/>
            <a:lstStyle/>
            <a:p>
              <a:endParaRPr/>
            </a:p>
          </p:txBody>
        </p:sp>
        <p:sp>
          <p:nvSpPr>
            <p:cNvPr id="9" name="object 9"/>
            <p:cNvSpPr/>
            <p:nvPr/>
          </p:nvSpPr>
          <p:spPr>
            <a:xfrm>
              <a:off x="542467" y="5274564"/>
              <a:ext cx="5487670" cy="1343025"/>
            </a:xfrm>
            <a:custGeom>
              <a:avLst/>
              <a:gdLst/>
              <a:ahLst/>
              <a:cxnLst/>
              <a:rect l="l" t="t" r="r" b="b"/>
              <a:pathLst>
                <a:path w="5487670" h="1343025">
                  <a:moveTo>
                    <a:pt x="1033729" y="185165"/>
                  </a:moveTo>
                  <a:lnTo>
                    <a:pt x="149225" y="240791"/>
                  </a:lnTo>
                  <a:lnTo>
                    <a:pt x="0" y="1342644"/>
                  </a:lnTo>
                  <a:lnTo>
                    <a:pt x="366852" y="1319530"/>
                  </a:lnTo>
                  <a:lnTo>
                    <a:pt x="414921" y="966977"/>
                  </a:lnTo>
                  <a:lnTo>
                    <a:pt x="867232" y="938530"/>
                  </a:lnTo>
                  <a:lnTo>
                    <a:pt x="901919" y="686815"/>
                  </a:lnTo>
                  <a:lnTo>
                    <a:pt x="451929" y="686815"/>
                  </a:lnTo>
                  <a:lnTo>
                    <a:pt x="477507" y="497966"/>
                  </a:lnTo>
                  <a:lnTo>
                    <a:pt x="995121" y="465455"/>
                  </a:lnTo>
                  <a:lnTo>
                    <a:pt x="1033729" y="185165"/>
                  </a:lnTo>
                  <a:close/>
                </a:path>
                <a:path w="5487670" h="1343025">
                  <a:moveTo>
                    <a:pt x="1518004" y="379918"/>
                  </a:moveTo>
                  <a:lnTo>
                    <a:pt x="1463370" y="381381"/>
                  </a:lnTo>
                  <a:lnTo>
                    <a:pt x="1413574" y="386279"/>
                  </a:lnTo>
                  <a:lnTo>
                    <a:pt x="1365782" y="394621"/>
                  </a:lnTo>
                  <a:lnTo>
                    <a:pt x="1319987" y="406400"/>
                  </a:lnTo>
                  <a:lnTo>
                    <a:pt x="1276181" y="421607"/>
                  </a:lnTo>
                  <a:lnTo>
                    <a:pt x="1234358" y="440236"/>
                  </a:lnTo>
                  <a:lnTo>
                    <a:pt x="1194511" y="462280"/>
                  </a:lnTo>
                  <a:lnTo>
                    <a:pt x="1150148" y="492546"/>
                  </a:lnTo>
                  <a:lnTo>
                    <a:pt x="1110181" y="526348"/>
                  </a:lnTo>
                  <a:lnTo>
                    <a:pt x="1074615" y="563686"/>
                  </a:lnTo>
                  <a:lnTo>
                    <a:pt x="1043456" y="604560"/>
                  </a:lnTo>
                  <a:lnTo>
                    <a:pt x="1016711" y="648970"/>
                  </a:lnTo>
                  <a:lnTo>
                    <a:pt x="994916" y="696062"/>
                  </a:lnTo>
                  <a:lnTo>
                    <a:pt x="978755" y="744990"/>
                  </a:lnTo>
                  <a:lnTo>
                    <a:pt x="968220" y="795758"/>
                  </a:lnTo>
                  <a:lnTo>
                    <a:pt x="963306" y="848374"/>
                  </a:lnTo>
                  <a:lnTo>
                    <a:pt x="963867" y="892012"/>
                  </a:lnTo>
                  <a:lnTo>
                    <a:pt x="963961" y="899396"/>
                  </a:lnTo>
                  <a:lnTo>
                    <a:pt x="971149" y="959826"/>
                  </a:lnTo>
                  <a:lnTo>
                    <a:pt x="985151" y="1012666"/>
                  </a:lnTo>
                  <a:lnTo>
                    <a:pt x="1006011" y="1061362"/>
                  </a:lnTo>
                  <a:lnTo>
                    <a:pt x="1033729" y="1105915"/>
                  </a:lnTo>
                  <a:lnTo>
                    <a:pt x="1067685" y="1145805"/>
                  </a:lnTo>
                  <a:lnTo>
                    <a:pt x="1107262" y="1180338"/>
                  </a:lnTo>
                  <a:lnTo>
                    <a:pt x="1152458" y="1209536"/>
                  </a:lnTo>
                  <a:lnTo>
                    <a:pt x="1203274" y="1233424"/>
                  </a:lnTo>
                  <a:lnTo>
                    <a:pt x="1247422" y="1248360"/>
                  </a:lnTo>
                  <a:lnTo>
                    <a:pt x="1294210" y="1259187"/>
                  </a:lnTo>
                  <a:lnTo>
                    <a:pt x="1343625" y="1265912"/>
                  </a:lnTo>
                  <a:lnTo>
                    <a:pt x="1395655" y="1268541"/>
                  </a:lnTo>
                  <a:lnTo>
                    <a:pt x="1450289" y="1267078"/>
                  </a:lnTo>
                  <a:lnTo>
                    <a:pt x="1500093" y="1262180"/>
                  </a:lnTo>
                  <a:lnTo>
                    <a:pt x="1547905" y="1253838"/>
                  </a:lnTo>
                  <a:lnTo>
                    <a:pt x="1593719" y="1242060"/>
                  </a:lnTo>
                  <a:lnTo>
                    <a:pt x="1637534" y="1226852"/>
                  </a:lnTo>
                  <a:lnTo>
                    <a:pt x="1679344" y="1208223"/>
                  </a:lnTo>
                  <a:lnTo>
                    <a:pt x="1719148" y="1186180"/>
                  </a:lnTo>
                  <a:lnTo>
                    <a:pt x="1763511" y="1155913"/>
                  </a:lnTo>
                  <a:lnTo>
                    <a:pt x="1803486" y="1122111"/>
                  </a:lnTo>
                  <a:lnTo>
                    <a:pt x="1839071" y="1084773"/>
                  </a:lnTo>
                  <a:lnTo>
                    <a:pt x="1870268" y="1043899"/>
                  </a:lnTo>
                  <a:lnTo>
                    <a:pt x="1897075" y="999489"/>
                  </a:lnTo>
                  <a:lnTo>
                    <a:pt x="1901880" y="989076"/>
                  </a:lnTo>
                  <a:lnTo>
                    <a:pt x="1453210" y="989076"/>
                  </a:lnTo>
                  <a:lnTo>
                    <a:pt x="1425135" y="988577"/>
                  </a:lnTo>
                  <a:lnTo>
                    <a:pt x="1377700" y="973199"/>
                  </a:lnTo>
                  <a:lnTo>
                    <a:pt x="1342507" y="939534"/>
                  </a:lnTo>
                  <a:lnTo>
                    <a:pt x="1322747" y="892012"/>
                  </a:lnTo>
                  <a:lnTo>
                    <a:pt x="1318844" y="863346"/>
                  </a:lnTo>
                  <a:lnTo>
                    <a:pt x="1318891" y="821106"/>
                  </a:lnTo>
                  <a:lnTo>
                    <a:pt x="1324559" y="782986"/>
                  </a:lnTo>
                  <a:lnTo>
                    <a:pt x="1352753" y="719201"/>
                  </a:lnTo>
                  <a:lnTo>
                    <a:pt x="1399425" y="676433"/>
                  </a:lnTo>
                  <a:lnTo>
                    <a:pt x="1460576" y="659384"/>
                  </a:lnTo>
                  <a:lnTo>
                    <a:pt x="1934888" y="659384"/>
                  </a:lnTo>
                  <a:lnTo>
                    <a:pt x="1928634" y="635777"/>
                  </a:lnTo>
                  <a:lnTo>
                    <a:pt x="1907774" y="587043"/>
                  </a:lnTo>
                  <a:lnTo>
                    <a:pt x="1880057" y="542416"/>
                  </a:lnTo>
                  <a:lnTo>
                    <a:pt x="1846100" y="502582"/>
                  </a:lnTo>
                  <a:lnTo>
                    <a:pt x="1806524" y="468058"/>
                  </a:lnTo>
                  <a:lnTo>
                    <a:pt x="1761328" y="438868"/>
                  </a:lnTo>
                  <a:lnTo>
                    <a:pt x="1710512" y="415036"/>
                  </a:lnTo>
                  <a:lnTo>
                    <a:pt x="1666301" y="400099"/>
                  </a:lnTo>
                  <a:lnTo>
                    <a:pt x="1619476" y="389272"/>
                  </a:lnTo>
                  <a:lnTo>
                    <a:pt x="1570042" y="382547"/>
                  </a:lnTo>
                  <a:lnTo>
                    <a:pt x="1518004" y="379918"/>
                  </a:lnTo>
                  <a:close/>
                </a:path>
                <a:path w="5487670" h="1343025">
                  <a:moveTo>
                    <a:pt x="1934888" y="659384"/>
                  </a:moveTo>
                  <a:lnTo>
                    <a:pt x="1460576" y="659384"/>
                  </a:lnTo>
                  <a:lnTo>
                    <a:pt x="1488631" y="659882"/>
                  </a:lnTo>
                  <a:lnTo>
                    <a:pt x="1513757" y="665178"/>
                  </a:lnTo>
                  <a:lnTo>
                    <a:pt x="1555318" y="690118"/>
                  </a:lnTo>
                  <a:lnTo>
                    <a:pt x="1583020" y="731043"/>
                  </a:lnTo>
                  <a:lnTo>
                    <a:pt x="1594815" y="785113"/>
                  </a:lnTo>
                  <a:lnTo>
                    <a:pt x="1594787" y="827335"/>
                  </a:lnTo>
                  <a:lnTo>
                    <a:pt x="1589163" y="865425"/>
                  </a:lnTo>
                  <a:lnTo>
                    <a:pt x="1561033" y="929259"/>
                  </a:lnTo>
                  <a:lnTo>
                    <a:pt x="1514360" y="972026"/>
                  </a:lnTo>
                  <a:lnTo>
                    <a:pt x="1453210" y="989076"/>
                  </a:lnTo>
                  <a:lnTo>
                    <a:pt x="1901880" y="989076"/>
                  </a:lnTo>
                  <a:lnTo>
                    <a:pt x="1918808" y="952385"/>
                  </a:lnTo>
                  <a:lnTo>
                    <a:pt x="1934939" y="903433"/>
                  </a:lnTo>
                  <a:lnTo>
                    <a:pt x="1945474" y="852646"/>
                  </a:lnTo>
                  <a:lnTo>
                    <a:pt x="1950419" y="800037"/>
                  </a:lnTo>
                  <a:lnTo>
                    <a:pt x="1949907" y="756447"/>
                  </a:lnTo>
                  <a:lnTo>
                    <a:pt x="1949820" y="749010"/>
                  </a:lnTo>
                  <a:lnTo>
                    <a:pt x="1949701" y="744990"/>
                  </a:lnTo>
                  <a:lnTo>
                    <a:pt x="1942636" y="688631"/>
                  </a:lnTo>
                  <a:lnTo>
                    <a:pt x="1934888" y="659384"/>
                  </a:lnTo>
                  <a:close/>
                </a:path>
                <a:path w="5487670" h="1343025">
                  <a:moveTo>
                    <a:pt x="905840" y="658368"/>
                  </a:moveTo>
                  <a:lnTo>
                    <a:pt x="451929" y="686815"/>
                  </a:lnTo>
                  <a:lnTo>
                    <a:pt x="901919" y="686815"/>
                  </a:lnTo>
                  <a:lnTo>
                    <a:pt x="905840" y="658368"/>
                  </a:lnTo>
                  <a:close/>
                </a:path>
                <a:path w="5487670" h="1343025">
                  <a:moveTo>
                    <a:pt x="2470734" y="29337"/>
                  </a:moveTo>
                  <a:lnTo>
                    <a:pt x="2119452" y="51435"/>
                  </a:lnTo>
                  <a:lnTo>
                    <a:pt x="1961845" y="1219327"/>
                  </a:lnTo>
                  <a:lnTo>
                    <a:pt x="2313127" y="1197228"/>
                  </a:lnTo>
                  <a:lnTo>
                    <a:pt x="2470734" y="29337"/>
                  </a:lnTo>
                  <a:close/>
                </a:path>
                <a:path w="5487670" h="1343025">
                  <a:moveTo>
                    <a:pt x="2937713" y="0"/>
                  </a:moveTo>
                  <a:lnTo>
                    <a:pt x="2586304" y="22098"/>
                  </a:lnTo>
                  <a:lnTo>
                    <a:pt x="2428824" y="1189989"/>
                  </a:lnTo>
                  <a:lnTo>
                    <a:pt x="2780106" y="1167891"/>
                  </a:lnTo>
                  <a:lnTo>
                    <a:pt x="2937713" y="0"/>
                  </a:lnTo>
                  <a:close/>
                </a:path>
                <a:path w="5487670" h="1343025">
                  <a:moveTo>
                    <a:pt x="3463389" y="257617"/>
                  </a:moveTo>
                  <a:lnTo>
                    <a:pt x="3408756" y="259080"/>
                  </a:lnTo>
                  <a:lnTo>
                    <a:pt x="3358951" y="263978"/>
                  </a:lnTo>
                  <a:lnTo>
                    <a:pt x="3311140" y="272320"/>
                  </a:lnTo>
                  <a:lnTo>
                    <a:pt x="3265325" y="284099"/>
                  </a:lnTo>
                  <a:lnTo>
                    <a:pt x="3221511" y="299306"/>
                  </a:lnTo>
                  <a:lnTo>
                    <a:pt x="3179700" y="317935"/>
                  </a:lnTo>
                  <a:lnTo>
                    <a:pt x="3139897" y="339978"/>
                  </a:lnTo>
                  <a:lnTo>
                    <a:pt x="3095533" y="370245"/>
                  </a:lnTo>
                  <a:lnTo>
                    <a:pt x="3055559" y="404047"/>
                  </a:lnTo>
                  <a:lnTo>
                    <a:pt x="3019973" y="441385"/>
                  </a:lnTo>
                  <a:lnTo>
                    <a:pt x="2988777" y="482259"/>
                  </a:lnTo>
                  <a:lnTo>
                    <a:pt x="2961970" y="526669"/>
                  </a:lnTo>
                  <a:lnTo>
                    <a:pt x="2940236" y="573773"/>
                  </a:lnTo>
                  <a:lnTo>
                    <a:pt x="2924105" y="622725"/>
                  </a:lnTo>
                  <a:lnTo>
                    <a:pt x="2913571" y="673512"/>
                  </a:lnTo>
                  <a:lnTo>
                    <a:pt x="2908626" y="726121"/>
                  </a:lnTo>
                  <a:lnTo>
                    <a:pt x="2909138" y="769711"/>
                  </a:lnTo>
                  <a:lnTo>
                    <a:pt x="2916408" y="837527"/>
                  </a:lnTo>
                  <a:lnTo>
                    <a:pt x="2930410" y="890381"/>
                  </a:lnTo>
                  <a:lnTo>
                    <a:pt x="2951270" y="939115"/>
                  </a:lnTo>
                  <a:lnTo>
                    <a:pt x="2978988" y="983741"/>
                  </a:lnTo>
                  <a:lnTo>
                    <a:pt x="3012944" y="1023576"/>
                  </a:lnTo>
                  <a:lnTo>
                    <a:pt x="3052521" y="1058100"/>
                  </a:lnTo>
                  <a:lnTo>
                    <a:pt x="3097717" y="1087290"/>
                  </a:lnTo>
                  <a:lnTo>
                    <a:pt x="3148533" y="1111123"/>
                  </a:lnTo>
                  <a:lnTo>
                    <a:pt x="3192743" y="1126059"/>
                  </a:lnTo>
                  <a:lnTo>
                    <a:pt x="3239568" y="1136886"/>
                  </a:lnTo>
                  <a:lnTo>
                    <a:pt x="3289003" y="1143611"/>
                  </a:lnTo>
                  <a:lnTo>
                    <a:pt x="3341040" y="1146240"/>
                  </a:lnTo>
                  <a:lnTo>
                    <a:pt x="3395675" y="1144777"/>
                  </a:lnTo>
                  <a:lnTo>
                    <a:pt x="3445470" y="1139879"/>
                  </a:lnTo>
                  <a:lnTo>
                    <a:pt x="3493262" y="1131537"/>
                  </a:lnTo>
                  <a:lnTo>
                    <a:pt x="3539058" y="1119759"/>
                  </a:lnTo>
                  <a:lnTo>
                    <a:pt x="3582863" y="1104551"/>
                  </a:lnTo>
                  <a:lnTo>
                    <a:pt x="3624686" y="1085922"/>
                  </a:lnTo>
                  <a:lnTo>
                    <a:pt x="3664534" y="1063878"/>
                  </a:lnTo>
                  <a:lnTo>
                    <a:pt x="3708896" y="1033612"/>
                  </a:lnTo>
                  <a:lnTo>
                    <a:pt x="3748864" y="999810"/>
                  </a:lnTo>
                  <a:lnTo>
                    <a:pt x="3784430" y="962472"/>
                  </a:lnTo>
                  <a:lnTo>
                    <a:pt x="3815589" y="921598"/>
                  </a:lnTo>
                  <a:lnTo>
                    <a:pt x="3842334" y="877188"/>
                  </a:lnTo>
                  <a:lnTo>
                    <a:pt x="3847153" y="866775"/>
                  </a:lnTo>
                  <a:lnTo>
                    <a:pt x="3398469" y="866775"/>
                  </a:lnTo>
                  <a:lnTo>
                    <a:pt x="3370414" y="866276"/>
                  </a:lnTo>
                  <a:lnTo>
                    <a:pt x="3323066" y="850898"/>
                  </a:lnTo>
                  <a:lnTo>
                    <a:pt x="3287893" y="817233"/>
                  </a:lnTo>
                  <a:lnTo>
                    <a:pt x="3268133" y="769711"/>
                  </a:lnTo>
                  <a:lnTo>
                    <a:pt x="3264230" y="741045"/>
                  </a:lnTo>
                  <a:lnTo>
                    <a:pt x="3264257" y="698823"/>
                  </a:lnTo>
                  <a:lnTo>
                    <a:pt x="3269881" y="660733"/>
                  </a:lnTo>
                  <a:lnTo>
                    <a:pt x="3298012" y="596900"/>
                  </a:lnTo>
                  <a:lnTo>
                    <a:pt x="3344684" y="554132"/>
                  </a:lnTo>
                  <a:lnTo>
                    <a:pt x="3405835" y="537083"/>
                  </a:lnTo>
                  <a:lnTo>
                    <a:pt x="3880147" y="537083"/>
                  </a:lnTo>
                  <a:lnTo>
                    <a:pt x="3873893" y="513476"/>
                  </a:lnTo>
                  <a:lnTo>
                    <a:pt x="3853033" y="464742"/>
                  </a:lnTo>
                  <a:lnTo>
                    <a:pt x="3825316" y="420115"/>
                  </a:lnTo>
                  <a:lnTo>
                    <a:pt x="3791359" y="380299"/>
                  </a:lnTo>
                  <a:lnTo>
                    <a:pt x="3751783" y="345805"/>
                  </a:lnTo>
                  <a:lnTo>
                    <a:pt x="3706587" y="316620"/>
                  </a:lnTo>
                  <a:lnTo>
                    <a:pt x="3655771" y="292735"/>
                  </a:lnTo>
                  <a:lnTo>
                    <a:pt x="3611622" y="277798"/>
                  </a:lnTo>
                  <a:lnTo>
                    <a:pt x="3564835" y="266971"/>
                  </a:lnTo>
                  <a:lnTo>
                    <a:pt x="3515419" y="260246"/>
                  </a:lnTo>
                  <a:lnTo>
                    <a:pt x="3463389" y="257617"/>
                  </a:lnTo>
                  <a:close/>
                </a:path>
                <a:path w="5487670" h="1343025">
                  <a:moveTo>
                    <a:pt x="3880147" y="537083"/>
                  </a:moveTo>
                  <a:lnTo>
                    <a:pt x="3405835" y="537083"/>
                  </a:lnTo>
                  <a:lnTo>
                    <a:pt x="3433910" y="537581"/>
                  </a:lnTo>
                  <a:lnTo>
                    <a:pt x="3459079" y="542877"/>
                  </a:lnTo>
                  <a:lnTo>
                    <a:pt x="3500704" y="567816"/>
                  </a:lnTo>
                  <a:lnTo>
                    <a:pt x="3528406" y="608742"/>
                  </a:lnTo>
                  <a:lnTo>
                    <a:pt x="3540201" y="662813"/>
                  </a:lnTo>
                  <a:lnTo>
                    <a:pt x="3540153" y="705052"/>
                  </a:lnTo>
                  <a:lnTo>
                    <a:pt x="3534486" y="743172"/>
                  </a:lnTo>
                  <a:lnTo>
                    <a:pt x="3506292" y="806958"/>
                  </a:lnTo>
                  <a:lnTo>
                    <a:pt x="3459619" y="849725"/>
                  </a:lnTo>
                  <a:lnTo>
                    <a:pt x="3398469" y="866775"/>
                  </a:lnTo>
                  <a:lnTo>
                    <a:pt x="3847153" y="866775"/>
                  </a:lnTo>
                  <a:lnTo>
                    <a:pt x="3864128" y="830096"/>
                  </a:lnTo>
                  <a:lnTo>
                    <a:pt x="3880289" y="781168"/>
                  </a:lnTo>
                  <a:lnTo>
                    <a:pt x="3890824" y="730400"/>
                  </a:lnTo>
                  <a:lnTo>
                    <a:pt x="3895739" y="677784"/>
                  </a:lnTo>
                  <a:lnTo>
                    <a:pt x="3895178" y="634146"/>
                  </a:lnTo>
                  <a:lnTo>
                    <a:pt x="3895083" y="626762"/>
                  </a:lnTo>
                  <a:lnTo>
                    <a:pt x="3894965" y="622725"/>
                  </a:lnTo>
                  <a:lnTo>
                    <a:pt x="3887895" y="566330"/>
                  </a:lnTo>
                  <a:lnTo>
                    <a:pt x="3880147" y="537083"/>
                  </a:lnTo>
                  <a:close/>
                </a:path>
                <a:path w="5487670" h="1343025">
                  <a:moveTo>
                    <a:pt x="4254830" y="221487"/>
                  </a:moveTo>
                  <a:lnTo>
                    <a:pt x="3934536" y="241681"/>
                  </a:lnTo>
                  <a:lnTo>
                    <a:pt x="4124782" y="1083310"/>
                  </a:lnTo>
                  <a:lnTo>
                    <a:pt x="4469968" y="1061593"/>
                  </a:lnTo>
                  <a:lnTo>
                    <a:pt x="4645819" y="662305"/>
                  </a:lnTo>
                  <a:lnTo>
                    <a:pt x="4343349" y="662305"/>
                  </a:lnTo>
                  <a:lnTo>
                    <a:pt x="4254830" y="221487"/>
                  </a:lnTo>
                  <a:close/>
                </a:path>
                <a:path w="5487670" h="1343025">
                  <a:moveTo>
                    <a:pt x="5251741" y="655574"/>
                  </a:moveTo>
                  <a:lnTo>
                    <a:pt x="4648784" y="655574"/>
                  </a:lnTo>
                  <a:lnTo>
                    <a:pt x="4735779" y="1044956"/>
                  </a:lnTo>
                  <a:lnTo>
                    <a:pt x="5082362" y="1023112"/>
                  </a:lnTo>
                  <a:lnTo>
                    <a:pt x="5251741" y="655574"/>
                  </a:lnTo>
                  <a:close/>
                </a:path>
                <a:path w="5487670" h="1343025">
                  <a:moveTo>
                    <a:pt x="4857953" y="183641"/>
                  </a:moveTo>
                  <a:lnTo>
                    <a:pt x="4556328" y="202564"/>
                  </a:lnTo>
                  <a:lnTo>
                    <a:pt x="4343349" y="662305"/>
                  </a:lnTo>
                  <a:lnTo>
                    <a:pt x="4645819" y="662305"/>
                  </a:lnTo>
                  <a:lnTo>
                    <a:pt x="4648784" y="655574"/>
                  </a:lnTo>
                  <a:lnTo>
                    <a:pt x="5251741" y="655574"/>
                  </a:lnTo>
                  <a:lnTo>
                    <a:pt x="5264735" y="627380"/>
                  </a:lnTo>
                  <a:lnTo>
                    <a:pt x="4948250" y="627380"/>
                  </a:lnTo>
                  <a:lnTo>
                    <a:pt x="4857953" y="183641"/>
                  </a:lnTo>
                  <a:close/>
                </a:path>
                <a:path w="5487670" h="1343025">
                  <a:moveTo>
                    <a:pt x="5487492" y="144018"/>
                  </a:moveTo>
                  <a:lnTo>
                    <a:pt x="5161102" y="164591"/>
                  </a:lnTo>
                  <a:lnTo>
                    <a:pt x="4948250" y="627380"/>
                  </a:lnTo>
                  <a:lnTo>
                    <a:pt x="5264735" y="627380"/>
                  </a:lnTo>
                  <a:lnTo>
                    <a:pt x="5487492" y="144018"/>
                  </a:lnTo>
                  <a:close/>
                </a:path>
              </a:pathLst>
            </a:custGeom>
            <a:solidFill>
              <a:srgbClr val="FFFFFF"/>
            </a:solidFill>
          </p:spPr>
          <p:txBody>
            <a:bodyPr wrap="square" lIns="0" tIns="0" rIns="0" bIns="0" rtlCol="0"/>
            <a:lstStyle/>
            <a:p>
              <a:endParaRPr/>
            </a:p>
          </p:txBody>
        </p:sp>
        <p:sp>
          <p:nvSpPr>
            <p:cNvPr id="10" name="object 10"/>
            <p:cNvSpPr/>
            <p:nvPr/>
          </p:nvSpPr>
          <p:spPr>
            <a:xfrm>
              <a:off x="1576958" y="6705981"/>
              <a:ext cx="3618229" cy="901065"/>
            </a:xfrm>
            <a:custGeom>
              <a:avLst/>
              <a:gdLst/>
              <a:ahLst/>
              <a:cxnLst/>
              <a:rect l="l" t="t" r="r" b="b"/>
              <a:pathLst>
                <a:path w="3618229" h="901065">
                  <a:moveTo>
                    <a:pt x="3618229" y="0"/>
                  </a:moveTo>
                  <a:lnTo>
                    <a:pt x="174116" y="210439"/>
                  </a:lnTo>
                  <a:lnTo>
                    <a:pt x="0" y="900938"/>
                  </a:lnTo>
                  <a:lnTo>
                    <a:pt x="3444113" y="690626"/>
                  </a:lnTo>
                  <a:lnTo>
                    <a:pt x="3618229" y="0"/>
                  </a:lnTo>
                  <a:close/>
                </a:path>
              </a:pathLst>
            </a:custGeom>
            <a:solidFill>
              <a:srgbClr val="F5DC85"/>
            </a:solidFill>
          </p:spPr>
          <p:txBody>
            <a:bodyPr wrap="square" lIns="0" tIns="0" rIns="0" bIns="0" rtlCol="0"/>
            <a:lstStyle/>
            <a:p>
              <a:endParaRPr/>
            </a:p>
          </p:txBody>
        </p:sp>
        <p:pic>
          <p:nvPicPr>
            <p:cNvPr id="11" name="object 11"/>
            <p:cNvPicPr/>
            <p:nvPr/>
          </p:nvPicPr>
          <p:blipFill>
            <a:blip r:embed="rId3" cstate="print"/>
            <a:stretch>
              <a:fillRect/>
            </a:stretch>
          </p:blipFill>
          <p:spPr>
            <a:xfrm>
              <a:off x="500926" y="4103751"/>
              <a:ext cx="5491949" cy="842645"/>
            </a:xfrm>
            <a:prstGeom prst="rect">
              <a:avLst/>
            </a:prstGeom>
          </p:spPr>
        </p:pic>
        <p:sp>
          <p:nvSpPr>
            <p:cNvPr id="12" name="object 12"/>
            <p:cNvSpPr/>
            <p:nvPr/>
          </p:nvSpPr>
          <p:spPr>
            <a:xfrm>
              <a:off x="2163988" y="6948043"/>
              <a:ext cx="2493645" cy="501015"/>
            </a:xfrm>
            <a:custGeom>
              <a:avLst/>
              <a:gdLst/>
              <a:ahLst/>
              <a:cxnLst/>
              <a:rect l="l" t="t" r="r" b="b"/>
              <a:pathLst>
                <a:path w="2493645" h="501015">
                  <a:moveTo>
                    <a:pt x="134838" y="128905"/>
                  </a:moveTo>
                  <a:lnTo>
                    <a:pt x="31841" y="134493"/>
                  </a:lnTo>
                  <a:lnTo>
                    <a:pt x="2250" y="338582"/>
                  </a:lnTo>
                  <a:lnTo>
                    <a:pt x="0" y="368675"/>
                  </a:lnTo>
                  <a:lnTo>
                    <a:pt x="181" y="375845"/>
                  </a:lnTo>
                  <a:lnTo>
                    <a:pt x="218" y="377317"/>
                  </a:lnTo>
                  <a:lnTo>
                    <a:pt x="13398" y="431073"/>
                  </a:lnTo>
                  <a:lnTo>
                    <a:pt x="45938" y="471106"/>
                  </a:lnTo>
                  <a:lnTo>
                    <a:pt x="95688" y="494750"/>
                  </a:lnTo>
                  <a:lnTo>
                    <a:pt x="136975" y="500413"/>
                  </a:lnTo>
                  <a:lnTo>
                    <a:pt x="159857" y="500126"/>
                  </a:lnTo>
                  <a:lnTo>
                    <a:pt x="209366" y="492866"/>
                  </a:lnTo>
                  <a:lnTo>
                    <a:pt x="251339" y="476805"/>
                  </a:lnTo>
                  <a:lnTo>
                    <a:pt x="285777" y="451945"/>
                  </a:lnTo>
                  <a:lnTo>
                    <a:pt x="312680" y="418290"/>
                  </a:lnTo>
                  <a:lnTo>
                    <a:pt x="314571" y="414147"/>
                  </a:lnTo>
                  <a:lnTo>
                    <a:pt x="167731" y="414147"/>
                  </a:lnTo>
                  <a:lnTo>
                    <a:pt x="142045" y="412075"/>
                  </a:lnTo>
                  <a:lnTo>
                    <a:pt x="141262" y="412075"/>
                  </a:lnTo>
                  <a:lnTo>
                    <a:pt x="121646" y="402304"/>
                  </a:lnTo>
                  <a:lnTo>
                    <a:pt x="109348" y="385036"/>
                  </a:lnTo>
                  <a:lnTo>
                    <a:pt x="104231" y="360172"/>
                  </a:lnTo>
                  <a:lnTo>
                    <a:pt x="104313" y="345424"/>
                  </a:lnTo>
                  <a:lnTo>
                    <a:pt x="104802" y="339133"/>
                  </a:lnTo>
                  <a:lnTo>
                    <a:pt x="105755" y="331470"/>
                  </a:lnTo>
                  <a:lnTo>
                    <a:pt x="134838" y="128905"/>
                  </a:lnTo>
                  <a:close/>
                </a:path>
                <a:path w="2493645" h="501015">
                  <a:moveTo>
                    <a:pt x="373725" y="115824"/>
                  </a:moveTo>
                  <a:lnTo>
                    <a:pt x="272252" y="121285"/>
                  </a:lnTo>
                  <a:lnTo>
                    <a:pt x="243169" y="323850"/>
                  </a:lnTo>
                  <a:lnTo>
                    <a:pt x="239049" y="345424"/>
                  </a:lnTo>
                  <a:lnTo>
                    <a:pt x="218404" y="391287"/>
                  </a:lnTo>
                  <a:lnTo>
                    <a:pt x="183185" y="412075"/>
                  </a:lnTo>
                  <a:lnTo>
                    <a:pt x="167731" y="414147"/>
                  </a:lnTo>
                  <a:lnTo>
                    <a:pt x="314571" y="414147"/>
                  </a:lnTo>
                  <a:lnTo>
                    <a:pt x="332048" y="375845"/>
                  </a:lnTo>
                  <a:lnTo>
                    <a:pt x="343880" y="324612"/>
                  </a:lnTo>
                  <a:lnTo>
                    <a:pt x="373725" y="115824"/>
                  </a:lnTo>
                  <a:close/>
                </a:path>
                <a:path w="2493645" h="501015">
                  <a:moveTo>
                    <a:pt x="435701" y="368681"/>
                  </a:moveTo>
                  <a:lnTo>
                    <a:pt x="399379" y="447929"/>
                  </a:lnTo>
                  <a:lnTo>
                    <a:pt x="413525" y="455384"/>
                  </a:lnTo>
                  <a:lnTo>
                    <a:pt x="429494" y="461946"/>
                  </a:lnTo>
                  <a:lnTo>
                    <a:pt x="466943" y="472440"/>
                  </a:lnTo>
                  <a:lnTo>
                    <a:pt x="509234" y="478361"/>
                  </a:lnTo>
                  <a:lnTo>
                    <a:pt x="531094" y="479208"/>
                  </a:lnTo>
                  <a:lnTo>
                    <a:pt x="553430" y="478663"/>
                  </a:lnTo>
                  <a:lnTo>
                    <a:pt x="602595" y="471916"/>
                  </a:lnTo>
                  <a:lnTo>
                    <a:pt x="644997" y="457454"/>
                  </a:lnTo>
                  <a:lnTo>
                    <a:pt x="679176" y="436102"/>
                  </a:lnTo>
                  <a:lnTo>
                    <a:pt x="709521" y="398303"/>
                  </a:lnTo>
                  <a:lnTo>
                    <a:pt x="543353" y="398303"/>
                  </a:lnTo>
                  <a:lnTo>
                    <a:pt x="527617" y="397446"/>
                  </a:lnTo>
                  <a:lnTo>
                    <a:pt x="480331" y="388040"/>
                  </a:lnTo>
                  <a:lnTo>
                    <a:pt x="450181" y="376229"/>
                  </a:lnTo>
                  <a:lnTo>
                    <a:pt x="435701" y="368681"/>
                  </a:lnTo>
                  <a:close/>
                </a:path>
                <a:path w="2493645" h="501015">
                  <a:moveTo>
                    <a:pt x="622198" y="95414"/>
                  </a:moveTo>
                  <a:lnTo>
                    <a:pt x="577363" y="98395"/>
                  </a:lnTo>
                  <a:lnTo>
                    <a:pt x="531504" y="108924"/>
                  </a:lnTo>
                  <a:lnTo>
                    <a:pt x="493119" y="127073"/>
                  </a:lnTo>
                  <a:lnTo>
                    <a:pt x="452846" y="165989"/>
                  </a:lnTo>
                  <a:lnTo>
                    <a:pt x="435504" y="216602"/>
                  </a:lnTo>
                  <a:lnTo>
                    <a:pt x="435331" y="227187"/>
                  </a:lnTo>
                  <a:lnTo>
                    <a:pt x="435255" y="231769"/>
                  </a:lnTo>
                  <a:lnTo>
                    <a:pt x="447051" y="276500"/>
                  </a:lnTo>
                  <a:lnTo>
                    <a:pt x="474531" y="302974"/>
                  </a:lnTo>
                  <a:lnTo>
                    <a:pt x="509656" y="318065"/>
                  </a:lnTo>
                  <a:lnTo>
                    <a:pt x="571646" y="333003"/>
                  </a:lnTo>
                  <a:lnTo>
                    <a:pt x="584386" y="336280"/>
                  </a:lnTo>
                  <a:lnTo>
                    <a:pt x="619216" y="353695"/>
                  </a:lnTo>
                  <a:lnTo>
                    <a:pt x="619597" y="362331"/>
                  </a:lnTo>
                  <a:lnTo>
                    <a:pt x="619074" y="368681"/>
                  </a:lnTo>
                  <a:lnTo>
                    <a:pt x="585196" y="394382"/>
                  </a:lnTo>
                  <a:lnTo>
                    <a:pt x="543353" y="398303"/>
                  </a:lnTo>
                  <a:lnTo>
                    <a:pt x="709521" y="398303"/>
                  </a:lnTo>
                  <a:lnTo>
                    <a:pt x="721391" y="358231"/>
                  </a:lnTo>
                  <a:lnTo>
                    <a:pt x="721467" y="353695"/>
                  </a:lnTo>
                  <a:lnTo>
                    <a:pt x="721577" y="347091"/>
                  </a:lnTo>
                  <a:lnTo>
                    <a:pt x="710239" y="299894"/>
                  </a:lnTo>
                  <a:lnTo>
                    <a:pt x="672451" y="268188"/>
                  </a:lnTo>
                  <a:lnTo>
                    <a:pt x="634218" y="255682"/>
                  </a:lnTo>
                  <a:lnTo>
                    <a:pt x="586384" y="245173"/>
                  </a:lnTo>
                  <a:lnTo>
                    <a:pt x="573416" y="241935"/>
                  </a:lnTo>
                  <a:lnTo>
                    <a:pt x="538789" y="221724"/>
                  </a:lnTo>
                  <a:lnTo>
                    <a:pt x="537555" y="215392"/>
                  </a:lnTo>
                  <a:lnTo>
                    <a:pt x="538198" y="207889"/>
                  </a:lnTo>
                  <a:lnTo>
                    <a:pt x="573893" y="180403"/>
                  </a:lnTo>
                  <a:lnTo>
                    <a:pt x="614640" y="176147"/>
                  </a:lnTo>
                  <a:lnTo>
                    <a:pt x="712043" y="176147"/>
                  </a:lnTo>
                  <a:lnTo>
                    <a:pt x="735802" y="120015"/>
                  </a:lnTo>
                  <a:lnTo>
                    <a:pt x="692886" y="103620"/>
                  </a:lnTo>
                  <a:lnTo>
                    <a:pt x="642142" y="96012"/>
                  </a:lnTo>
                  <a:lnTo>
                    <a:pt x="645117" y="96012"/>
                  </a:lnTo>
                  <a:lnTo>
                    <a:pt x="622198" y="95414"/>
                  </a:lnTo>
                  <a:close/>
                </a:path>
                <a:path w="2493645" h="501015">
                  <a:moveTo>
                    <a:pt x="712043" y="176147"/>
                  </a:moveTo>
                  <a:lnTo>
                    <a:pt x="614640" y="176147"/>
                  </a:lnTo>
                  <a:lnTo>
                    <a:pt x="627979" y="176736"/>
                  </a:lnTo>
                  <a:lnTo>
                    <a:pt x="641223" y="178206"/>
                  </a:lnTo>
                  <a:lnTo>
                    <a:pt x="679461" y="187896"/>
                  </a:lnTo>
                  <a:lnTo>
                    <a:pt x="702652" y="198691"/>
                  </a:lnTo>
                  <a:lnTo>
                    <a:pt x="702501" y="198691"/>
                  </a:lnTo>
                  <a:lnTo>
                    <a:pt x="711935" y="176403"/>
                  </a:lnTo>
                  <a:lnTo>
                    <a:pt x="712043" y="176147"/>
                  </a:lnTo>
                  <a:close/>
                </a:path>
                <a:path w="2493645" h="501015">
                  <a:moveTo>
                    <a:pt x="1095212" y="76327"/>
                  </a:moveTo>
                  <a:lnTo>
                    <a:pt x="1010376" y="81026"/>
                  </a:lnTo>
                  <a:lnTo>
                    <a:pt x="957417" y="449326"/>
                  </a:lnTo>
                  <a:lnTo>
                    <a:pt x="1058382" y="443738"/>
                  </a:lnTo>
                  <a:lnTo>
                    <a:pt x="1087592" y="241681"/>
                  </a:lnTo>
                  <a:lnTo>
                    <a:pt x="1208171" y="241681"/>
                  </a:lnTo>
                  <a:lnTo>
                    <a:pt x="1095212" y="76327"/>
                  </a:lnTo>
                  <a:close/>
                </a:path>
                <a:path w="2493645" h="501015">
                  <a:moveTo>
                    <a:pt x="1208171" y="241681"/>
                  </a:moveTo>
                  <a:lnTo>
                    <a:pt x="1087592" y="241681"/>
                  </a:lnTo>
                  <a:lnTo>
                    <a:pt x="1218656" y="434975"/>
                  </a:lnTo>
                  <a:lnTo>
                    <a:pt x="1303492" y="430403"/>
                  </a:lnTo>
                  <a:lnTo>
                    <a:pt x="1326684" y="269113"/>
                  </a:lnTo>
                  <a:lnTo>
                    <a:pt x="1226911" y="269113"/>
                  </a:lnTo>
                  <a:lnTo>
                    <a:pt x="1208171" y="241681"/>
                  </a:lnTo>
                  <a:close/>
                </a:path>
                <a:path w="2493645" h="501015">
                  <a:moveTo>
                    <a:pt x="1356451" y="62103"/>
                  </a:moveTo>
                  <a:lnTo>
                    <a:pt x="1255486" y="67564"/>
                  </a:lnTo>
                  <a:lnTo>
                    <a:pt x="1226911" y="269113"/>
                  </a:lnTo>
                  <a:lnTo>
                    <a:pt x="1326684" y="269113"/>
                  </a:lnTo>
                  <a:lnTo>
                    <a:pt x="1356451" y="62103"/>
                  </a:lnTo>
                  <a:close/>
                </a:path>
                <a:path w="2493645" h="501015">
                  <a:moveTo>
                    <a:pt x="1652789" y="39812"/>
                  </a:moveTo>
                  <a:lnTo>
                    <a:pt x="1594000" y="43527"/>
                  </a:lnTo>
                  <a:lnTo>
                    <a:pt x="1535811" y="60811"/>
                  </a:lnTo>
                  <a:lnTo>
                    <a:pt x="1486096" y="91340"/>
                  </a:lnTo>
                  <a:lnTo>
                    <a:pt x="1447857" y="132591"/>
                  </a:lnTo>
                  <a:lnTo>
                    <a:pt x="1422072" y="183507"/>
                  </a:lnTo>
                  <a:lnTo>
                    <a:pt x="1410694" y="240466"/>
                  </a:lnTo>
                  <a:lnTo>
                    <a:pt x="1410553" y="271018"/>
                  </a:lnTo>
                  <a:lnTo>
                    <a:pt x="1413161" y="293782"/>
                  </a:lnTo>
                  <a:lnTo>
                    <a:pt x="1426483" y="334775"/>
                  </a:lnTo>
                  <a:lnTo>
                    <a:pt x="1450417" y="369609"/>
                  </a:lnTo>
                  <a:lnTo>
                    <a:pt x="1483425" y="396279"/>
                  </a:lnTo>
                  <a:lnTo>
                    <a:pt x="1525105" y="414119"/>
                  </a:lnTo>
                  <a:lnTo>
                    <a:pt x="1573647" y="421651"/>
                  </a:lnTo>
                  <a:lnTo>
                    <a:pt x="1600418" y="421513"/>
                  </a:lnTo>
                  <a:lnTo>
                    <a:pt x="1662537" y="411035"/>
                  </a:lnTo>
                  <a:lnTo>
                    <a:pt x="1716750" y="386842"/>
                  </a:lnTo>
                  <a:lnTo>
                    <a:pt x="1760978" y="350821"/>
                  </a:lnTo>
                  <a:lnTo>
                    <a:pt x="1773164" y="335661"/>
                  </a:lnTo>
                  <a:lnTo>
                    <a:pt x="1604609" y="335661"/>
                  </a:lnTo>
                  <a:lnTo>
                    <a:pt x="1585368" y="335280"/>
                  </a:lnTo>
                  <a:lnTo>
                    <a:pt x="1540220" y="316992"/>
                  </a:lnTo>
                  <a:lnTo>
                    <a:pt x="1516699" y="276558"/>
                  </a:lnTo>
                  <a:lnTo>
                    <a:pt x="1514262" y="241980"/>
                  </a:lnTo>
                  <a:lnTo>
                    <a:pt x="1516010" y="225536"/>
                  </a:lnTo>
                  <a:lnTo>
                    <a:pt x="1531905" y="180468"/>
                  </a:lnTo>
                  <a:lnTo>
                    <a:pt x="1562445" y="146304"/>
                  </a:lnTo>
                  <a:lnTo>
                    <a:pt x="1605236" y="127855"/>
                  </a:lnTo>
                  <a:lnTo>
                    <a:pt x="1621881" y="125857"/>
                  </a:lnTo>
                  <a:lnTo>
                    <a:pt x="1799452" y="125857"/>
                  </a:lnTo>
                  <a:lnTo>
                    <a:pt x="1789267" y="108331"/>
                  </a:lnTo>
                  <a:lnTo>
                    <a:pt x="1760676" y="77438"/>
                  </a:lnTo>
                  <a:lnTo>
                    <a:pt x="1723227" y="55118"/>
                  </a:lnTo>
                  <a:lnTo>
                    <a:pt x="1677888" y="42275"/>
                  </a:lnTo>
                  <a:lnTo>
                    <a:pt x="1652789" y="39812"/>
                  </a:lnTo>
                  <a:close/>
                </a:path>
                <a:path w="2493645" h="501015">
                  <a:moveTo>
                    <a:pt x="1799452" y="125857"/>
                  </a:moveTo>
                  <a:lnTo>
                    <a:pt x="1621881" y="125857"/>
                  </a:lnTo>
                  <a:lnTo>
                    <a:pt x="1641121" y="126238"/>
                  </a:lnTo>
                  <a:lnTo>
                    <a:pt x="1658266" y="129476"/>
                  </a:lnTo>
                  <a:lnTo>
                    <a:pt x="1696819" y="156001"/>
                  </a:lnTo>
                  <a:lnTo>
                    <a:pt x="1712178" y="202311"/>
                  </a:lnTo>
                  <a:lnTo>
                    <a:pt x="1712227" y="219483"/>
                  </a:lnTo>
                  <a:lnTo>
                    <a:pt x="1710479" y="235966"/>
                  </a:lnTo>
                  <a:lnTo>
                    <a:pt x="1694584" y="281047"/>
                  </a:lnTo>
                  <a:lnTo>
                    <a:pt x="1664045" y="315087"/>
                  </a:lnTo>
                  <a:lnTo>
                    <a:pt x="1621182" y="333660"/>
                  </a:lnTo>
                  <a:lnTo>
                    <a:pt x="1604609" y="335661"/>
                  </a:lnTo>
                  <a:lnTo>
                    <a:pt x="1773164" y="335661"/>
                  </a:lnTo>
                  <a:lnTo>
                    <a:pt x="1804417" y="277993"/>
                  </a:lnTo>
                  <a:lnTo>
                    <a:pt x="1815796" y="220997"/>
                  </a:lnTo>
                  <a:lnTo>
                    <a:pt x="1815937" y="190500"/>
                  </a:lnTo>
                  <a:lnTo>
                    <a:pt x="1813270" y="167784"/>
                  </a:lnTo>
                  <a:lnTo>
                    <a:pt x="1807936" y="146510"/>
                  </a:lnTo>
                  <a:lnTo>
                    <a:pt x="1799935" y="126688"/>
                  </a:lnTo>
                  <a:lnTo>
                    <a:pt x="1799452" y="125857"/>
                  </a:lnTo>
                  <a:close/>
                </a:path>
                <a:path w="2493645" h="501015">
                  <a:moveTo>
                    <a:pt x="1995261" y="27178"/>
                  </a:moveTo>
                  <a:lnTo>
                    <a:pt x="1893788" y="32766"/>
                  </a:lnTo>
                  <a:lnTo>
                    <a:pt x="1958431" y="394589"/>
                  </a:lnTo>
                  <a:lnTo>
                    <a:pt x="2069302" y="388493"/>
                  </a:lnTo>
                  <a:lnTo>
                    <a:pt x="2129231" y="258318"/>
                  </a:lnTo>
                  <a:lnTo>
                    <a:pt x="2036155" y="258318"/>
                  </a:lnTo>
                  <a:lnTo>
                    <a:pt x="1995261" y="27178"/>
                  </a:lnTo>
                  <a:close/>
                </a:path>
                <a:path w="2493645" h="501015">
                  <a:moveTo>
                    <a:pt x="2266154" y="162560"/>
                  </a:moveTo>
                  <a:lnTo>
                    <a:pt x="2173315" y="162560"/>
                  </a:lnTo>
                  <a:lnTo>
                    <a:pt x="2211923" y="380746"/>
                  </a:lnTo>
                  <a:lnTo>
                    <a:pt x="2322286" y="374650"/>
                  </a:lnTo>
                  <a:lnTo>
                    <a:pt x="2380101" y="248031"/>
                  </a:lnTo>
                  <a:lnTo>
                    <a:pt x="2280376" y="248031"/>
                  </a:lnTo>
                  <a:lnTo>
                    <a:pt x="2266154" y="162560"/>
                  </a:lnTo>
                  <a:close/>
                </a:path>
                <a:path w="2493645" h="501015">
                  <a:moveTo>
                    <a:pt x="2241387" y="13716"/>
                  </a:moveTo>
                  <a:lnTo>
                    <a:pt x="2146264" y="18923"/>
                  </a:lnTo>
                  <a:lnTo>
                    <a:pt x="2036155" y="258318"/>
                  </a:lnTo>
                  <a:lnTo>
                    <a:pt x="2129231" y="258318"/>
                  </a:lnTo>
                  <a:lnTo>
                    <a:pt x="2173315" y="162560"/>
                  </a:lnTo>
                  <a:lnTo>
                    <a:pt x="2266154" y="162560"/>
                  </a:lnTo>
                  <a:lnTo>
                    <a:pt x="2241387" y="13716"/>
                  </a:lnTo>
                  <a:close/>
                </a:path>
                <a:path w="2493645" h="501015">
                  <a:moveTo>
                    <a:pt x="2493355" y="0"/>
                  </a:moveTo>
                  <a:lnTo>
                    <a:pt x="2391374" y="5588"/>
                  </a:lnTo>
                  <a:lnTo>
                    <a:pt x="2280376" y="248031"/>
                  </a:lnTo>
                  <a:lnTo>
                    <a:pt x="2380101" y="248031"/>
                  </a:lnTo>
                  <a:lnTo>
                    <a:pt x="2493355" y="0"/>
                  </a:lnTo>
                  <a:close/>
                </a:path>
              </a:pathLst>
            </a:custGeom>
            <a:solidFill>
              <a:srgbClr val="3B6CA8"/>
            </a:solidFill>
          </p:spPr>
          <p:txBody>
            <a:bodyPr wrap="square" lIns="0" tIns="0" rIns="0" bIns="0" rtlCol="0"/>
            <a:lstStyle/>
            <a:p>
              <a:endParaRPr/>
            </a:p>
          </p:txBody>
        </p:sp>
      </p:grpSp>
      <p:sp>
        <p:nvSpPr>
          <p:cNvPr id="13" name="object 13" descr="$PPTXTitle"/>
          <p:cNvSpPr txBox="1">
            <a:spLocks noGrp="1"/>
          </p:cNvSpPr>
          <p:nvPr>
            <p:ph type="title"/>
          </p:nvPr>
        </p:nvSpPr>
        <p:spPr>
          <a:xfrm>
            <a:off x="693673" y="260058"/>
            <a:ext cx="17697957" cy="1222975"/>
          </a:xfrm>
          <a:prstGeom prst="rect">
            <a:avLst/>
          </a:prstGeom>
        </p:spPr>
        <p:txBody>
          <a:bodyPr vert="horz" wrap="square" lIns="0" tIns="479627" rIns="0" bIns="0" rtlCol="0">
            <a:spAutoFit/>
          </a:bodyPr>
          <a:lstStyle/>
          <a:p>
            <a:pPr marL="1893570">
              <a:lnSpc>
                <a:spcPct val="100000"/>
              </a:lnSpc>
              <a:spcBef>
                <a:spcPts val="105"/>
              </a:spcBef>
            </a:pPr>
            <a:r>
              <a:rPr sz="4800" spc="-30"/>
              <a:t>Office</a:t>
            </a:r>
            <a:r>
              <a:rPr sz="4800" spc="-335"/>
              <a:t> </a:t>
            </a:r>
            <a:r>
              <a:rPr sz="4800"/>
              <a:t>of</a:t>
            </a:r>
            <a:r>
              <a:rPr sz="4800" spc="-240"/>
              <a:t> </a:t>
            </a:r>
            <a:r>
              <a:rPr sz="4800" spc="-90"/>
              <a:t>Disaster</a:t>
            </a:r>
            <a:r>
              <a:rPr sz="4800" spc="-240"/>
              <a:t> </a:t>
            </a:r>
            <a:r>
              <a:rPr sz="4800" spc="-215"/>
              <a:t>Recovery</a:t>
            </a:r>
            <a:r>
              <a:rPr sz="4800" spc="-940"/>
              <a:t> </a:t>
            </a:r>
            <a:r>
              <a:rPr sz="4800" spc="-140">
                <a:solidFill>
                  <a:srgbClr val="FFFFFF"/>
                </a:solidFill>
              </a:rPr>
              <a:t>Communications</a:t>
            </a:r>
            <a:endParaRPr sz="4800"/>
          </a:p>
        </p:txBody>
      </p:sp>
      <p:grpSp>
        <p:nvGrpSpPr>
          <p:cNvPr id="14" name="object 14"/>
          <p:cNvGrpSpPr/>
          <p:nvPr/>
        </p:nvGrpSpPr>
        <p:grpSpPr>
          <a:xfrm>
            <a:off x="9078848" y="2574987"/>
            <a:ext cx="7271384" cy="6378575"/>
            <a:chOff x="9078848" y="2574987"/>
            <a:chExt cx="7271384" cy="6378575"/>
          </a:xfrm>
        </p:grpSpPr>
        <p:sp>
          <p:nvSpPr>
            <p:cNvPr id="15" name="object 15"/>
            <p:cNvSpPr/>
            <p:nvPr/>
          </p:nvSpPr>
          <p:spPr>
            <a:xfrm>
              <a:off x="9520266" y="2574987"/>
              <a:ext cx="6380480" cy="6378575"/>
            </a:xfrm>
            <a:custGeom>
              <a:avLst/>
              <a:gdLst/>
              <a:ahLst/>
              <a:cxnLst/>
              <a:rect l="l" t="t" r="r" b="b"/>
              <a:pathLst>
                <a:path w="6380480" h="6378575">
                  <a:moveTo>
                    <a:pt x="296414" y="1844843"/>
                  </a:moveTo>
                  <a:lnTo>
                    <a:pt x="273391" y="1895502"/>
                  </a:lnTo>
                  <a:lnTo>
                    <a:pt x="251205" y="1946690"/>
                  </a:lnTo>
                  <a:lnTo>
                    <a:pt x="229899" y="1998274"/>
                  </a:lnTo>
                  <a:lnTo>
                    <a:pt x="209517" y="2050123"/>
                  </a:lnTo>
                  <a:lnTo>
                    <a:pt x="190103" y="2102103"/>
                  </a:lnTo>
                  <a:lnTo>
                    <a:pt x="288895" y="2137997"/>
                  </a:lnTo>
                  <a:lnTo>
                    <a:pt x="307668" y="2087680"/>
                  </a:lnTo>
                  <a:lnTo>
                    <a:pt x="327377" y="2037514"/>
                  </a:lnTo>
                  <a:lnTo>
                    <a:pt x="347985" y="1987618"/>
                  </a:lnTo>
                  <a:lnTo>
                    <a:pt x="369456" y="1938112"/>
                  </a:lnTo>
                  <a:lnTo>
                    <a:pt x="391754" y="1889116"/>
                  </a:lnTo>
                  <a:lnTo>
                    <a:pt x="296414" y="1844843"/>
                  </a:lnTo>
                  <a:close/>
                </a:path>
                <a:path w="6380480" h="6378575">
                  <a:moveTo>
                    <a:pt x="11711" y="2915280"/>
                  </a:moveTo>
                  <a:lnTo>
                    <a:pt x="7495" y="2969723"/>
                  </a:lnTo>
                  <a:lnTo>
                    <a:pt x="4216" y="3024467"/>
                  </a:lnTo>
                  <a:lnTo>
                    <a:pt x="1874" y="3079391"/>
                  </a:lnTo>
                  <a:lnTo>
                    <a:pt x="468" y="3134375"/>
                  </a:lnTo>
                  <a:lnTo>
                    <a:pt x="0" y="3189298"/>
                  </a:lnTo>
                  <a:lnTo>
                    <a:pt x="0" y="3193050"/>
                  </a:lnTo>
                  <a:lnTo>
                    <a:pt x="105109" y="3193050"/>
                  </a:lnTo>
                  <a:lnTo>
                    <a:pt x="105109" y="3189298"/>
                  </a:lnTo>
                  <a:lnTo>
                    <a:pt x="105560" y="3136175"/>
                  </a:lnTo>
                  <a:lnTo>
                    <a:pt x="106911" y="3082985"/>
                  </a:lnTo>
                  <a:lnTo>
                    <a:pt x="109163" y="3029843"/>
                  </a:lnTo>
                  <a:lnTo>
                    <a:pt x="112315" y="2976863"/>
                  </a:lnTo>
                  <a:lnTo>
                    <a:pt x="116369" y="2924159"/>
                  </a:lnTo>
                  <a:lnTo>
                    <a:pt x="11711" y="2915280"/>
                  </a:lnTo>
                  <a:close/>
                </a:path>
                <a:path w="6380480" h="6378575">
                  <a:moveTo>
                    <a:pt x="210520" y="3990844"/>
                  </a:moveTo>
                  <a:lnTo>
                    <a:pt x="108863" y="4018108"/>
                  </a:lnTo>
                  <a:lnTo>
                    <a:pt x="123702" y="4071557"/>
                  </a:lnTo>
                  <a:lnTo>
                    <a:pt x="139553" y="4124945"/>
                  </a:lnTo>
                  <a:lnTo>
                    <a:pt x="156378" y="4178122"/>
                  </a:lnTo>
                  <a:lnTo>
                    <a:pt x="174141" y="4230940"/>
                  </a:lnTo>
                  <a:lnTo>
                    <a:pt x="192806" y="4283248"/>
                  </a:lnTo>
                  <a:lnTo>
                    <a:pt x="291598" y="4247229"/>
                  </a:lnTo>
                  <a:lnTo>
                    <a:pt x="273625" y="4196612"/>
                  </a:lnTo>
                  <a:lnTo>
                    <a:pt x="256487" y="4145545"/>
                  </a:lnTo>
                  <a:lnTo>
                    <a:pt x="240227" y="4094148"/>
                  </a:lnTo>
                  <a:lnTo>
                    <a:pt x="224890" y="4042541"/>
                  </a:lnTo>
                  <a:lnTo>
                    <a:pt x="210520" y="3990844"/>
                  </a:lnTo>
                  <a:close/>
                </a:path>
                <a:path w="6380480" h="6378575">
                  <a:moveTo>
                    <a:pt x="106911" y="2367742"/>
                  </a:moveTo>
                  <a:lnTo>
                    <a:pt x="93115" y="2421554"/>
                  </a:lnTo>
                  <a:lnTo>
                    <a:pt x="80219" y="2475751"/>
                  </a:lnTo>
                  <a:lnTo>
                    <a:pt x="68261" y="2530206"/>
                  </a:lnTo>
                  <a:lnTo>
                    <a:pt x="57275" y="2584792"/>
                  </a:lnTo>
                  <a:lnTo>
                    <a:pt x="47299" y="2639385"/>
                  </a:lnTo>
                  <a:lnTo>
                    <a:pt x="150909" y="2657394"/>
                  </a:lnTo>
                  <a:lnTo>
                    <a:pt x="160506" y="2604543"/>
                  </a:lnTo>
                  <a:lnTo>
                    <a:pt x="171084" y="2551727"/>
                  </a:lnTo>
                  <a:lnTo>
                    <a:pt x="182614" y="2499073"/>
                  </a:lnTo>
                  <a:lnTo>
                    <a:pt x="195068" y="2446708"/>
                  </a:lnTo>
                  <a:lnTo>
                    <a:pt x="208418" y="2394756"/>
                  </a:lnTo>
                  <a:lnTo>
                    <a:pt x="106911" y="2367742"/>
                  </a:lnTo>
                  <a:close/>
                </a:path>
                <a:path w="6380480" h="6378575">
                  <a:moveTo>
                    <a:pt x="116969" y="3461566"/>
                  </a:moveTo>
                  <a:lnTo>
                    <a:pt x="12312" y="3470696"/>
                  </a:lnTo>
                  <a:lnTo>
                    <a:pt x="17663" y="3526054"/>
                  </a:lnTo>
                  <a:lnTo>
                    <a:pt x="23979" y="3581436"/>
                  </a:lnTo>
                  <a:lnTo>
                    <a:pt x="31254" y="3636716"/>
                  </a:lnTo>
                  <a:lnTo>
                    <a:pt x="39480" y="3691768"/>
                  </a:lnTo>
                  <a:lnTo>
                    <a:pt x="48650" y="3746466"/>
                  </a:lnTo>
                  <a:lnTo>
                    <a:pt x="152110" y="3728331"/>
                  </a:lnTo>
                  <a:lnTo>
                    <a:pt x="143267" y="3675435"/>
                  </a:lnTo>
                  <a:lnTo>
                    <a:pt x="135309" y="3622184"/>
                  </a:lnTo>
                  <a:lnTo>
                    <a:pt x="128258" y="3568705"/>
                  </a:lnTo>
                  <a:lnTo>
                    <a:pt x="122137" y="3515123"/>
                  </a:lnTo>
                  <a:lnTo>
                    <a:pt x="116969" y="3461566"/>
                  </a:lnTo>
                  <a:close/>
                </a:path>
                <a:path w="6380480" h="6378575">
                  <a:moveTo>
                    <a:pt x="394756" y="4495609"/>
                  </a:moveTo>
                  <a:lnTo>
                    <a:pt x="299567" y="4540132"/>
                  </a:lnTo>
                  <a:lnTo>
                    <a:pt x="323571" y="4590214"/>
                  </a:lnTo>
                  <a:lnTo>
                    <a:pt x="348521" y="4639995"/>
                  </a:lnTo>
                  <a:lnTo>
                    <a:pt x="374353" y="4689386"/>
                  </a:lnTo>
                  <a:lnTo>
                    <a:pt x="400999" y="4738296"/>
                  </a:lnTo>
                  <a:lnTo>
                    <a:pt x="428396" y="4786637"/>
                  </a:lnTo>
                  <a:lnTo>
                    <a:pt x="519395" y="4733984"/>
                  </a:lnTo>
                  <a:lnTo>
                    <a:pt x="492882" y="4687282"/>
                  </a:lnTo>
                  <a:lnTo>
                    <a:pt x="467092" y="4639995"/>
                  </a:lnTo>
                  <a:lnTo>
                    <a:pt x="442090" y="4592214"/>
                  </a:lnTo>
                  <a:lnTo>
                    <a:pt x="417955" y="4544052"/>
                  </a:lnTo>
                  <a:lnTo>
                    <a:pt x="394756" y="4495609"/>
                  </a:lnTo>
                  <a:close/>
                </a:path>
                <a:path w="6380480" h="6378575">
                  <a:moveTo>
                    <a:pt x="1010554" y="5371781"/>
                  </a:moveTo>
                  <a:lnTo>
                    <a:pt x="936232" y="5446083"/>
                  </a:lnTo>
                  <a:lnTo>
                    <a:pt x="975856" y="5484995"/>
                  </a:lnTo>
                  <a:lnTo>
                    <a:pt x="1016287" y="5523316"/>
                  </a:lnTo>
                  <a:lnTo>
                    <a:pt x="1057431" y="5560962"/>
                  </a:lnTo>
                  <a:lnTo>
                    <a:pt x="1099195" y="5597845"/>
                  </a:lnTo>
                  <a:lnTo>
                    <a:pt x="1141485" y="5633882"/>
                  </a:lnTo>
                  <a:lnTo>
                    <a:pt x="1209065" y="5553414"/>
                  </a:lnTo>
                  <a:lnTo>
                    <a:pt x="1168192" y="5518500"/>
                  </a:lnTo>
                  <a:lnTo>
                    <a:pt x="1127811" y="5482800"/>
                  </a:lnTo>
                  <a:lnTo>
                    <a:pt x="1088016" y="5446394"/>
                  </a:lnTo>
                  <a:lnTo>
                    <a:pt x="1048899" y="5409361"/>
                  </a:lnTo>
                  <a:lnTo>
                    <a:pt x="1010554" y="5371781"/>
                  </a:lnTo>
                  <a:close/>
                </a:path>
                <a:path w="6380480" h="6378575">
                  <a:moveTo>
                    <a:pt x="1422400" y="5717338"/>
                  </a:moveTo>
                  <a:lnTo>
                    <a:pt x="1362226" y="5803358"/>
                  </a:lnTo>
                  <a:lnTo>
                    <a:pt x="1408059" y="5834889"/>
                  </a:lnTo>
                  <a:lnTo>
                    <a:pt x="1454529" y="5865671"/>
                  </a:lnTo>
                  <a:lnTo>
                    <a:pt x="1501551" y="5895639"/>
                  </a:lnTo>
                  <a:lnTo>
                    <a:pt x="1549041" y="5924728"/>
                  </a:lnTo>
                  <a:lnTo>
                    <a:pt x="1596916" y="5952874"/>
                  </a:lnTo>
                  <a:lnTo>
                    <a:pt x="1649459" y="5861901"/>
                  </a:lnTo>
                  <a:lnTo>
                    <a:pt x="1603194" y="5834660"/>
                  </a:lnTo>
                  <a:lnTo>
                    <a:pt x="1557248" y="5806496"/>
                  </a:lnTo>
                  <a:lnTo>
                    <a:pt x="1511728" y="5777497"/>
                  </a:lnTo>
                  <a:lnTo>
                    <a:pt x="1466743" y="5747749"/>
                  </a:lnTo>
                  <a:lnTo>
                    <a:pt x="1422400" y="5717338"/>
                  </a:lnTo>
                  <a:close/>
                </a:path>
                <a:path w="6380480" h="6378575">
                  <a:moveTo>
                    <a:pt x="664287" y="4960353"/>
                  </a:moveTo>
                  <a:lnTo>
                    <a:pt x="578255" y="5020760"/>
                  </a:lnTo>
                  <a:lnTo>
                    <a:pt x="610604" y="5065903"/>
                  </a:lnTo>
                  <a:lnTo>
                    <a:pt x="643819" y="5110618"/>
                  </a:lnTo>
                  <a:lnTo>
                    <a:pt x="677826" y="5154802"/>
                  </a:lnTo>
                  <a:lnTo>
                    <a:pt x="712553" y="5198355"/>
                  </a:lnTo>
                  <a:lnTo>
                    <a:pt x="747930" y="5241175"/>
                  </a:lnTo>
                  <a:lnTo>
                    <a:pt x="828420" y="5173477"/>
                  </a:lnTo>
                  <a:lnTo>
                    <a:pt x="794192" y="5132050"/>
                  </a:lnTo>
                  <a:lnTo>
                    <a:pt x="760586" y="5089934"/>
                  </a:lnTo>
                  <a:lnTo>
                    <a:pt x="727680" y="5047219"/>
                  </a:lnTo>
                  <a:lnTo>
                    <a:pt x="695555" y="5003996"/>
                  </a:lnTo>
                  <a:lnTo>
                    <a:pt x="664287" y="4960353"/>
                  </a:lnTo>
                  <a:close/>
                </a:path>
                <a:path w="6380480" h="6378575">
                  <a:moveTo>
                    <a:pt x="2906725" y="12381"/>
                  </a:moveTo>
                  <a:lnTo>
                    <a:pt x="2851351" y="17752"/>
                  </a:lnTo>
                  <a:lnTo>
                    <a:pt x="2795953" y="24101"/>
                  </a:lnTo>
                  <a:lnTo>
                    <a:pt x="2740657" y="31417"/>
                  </a:lnTo>
                  <a:lnTo>
                    <a:pt x="2685590" y="39687"/>
                  </a:lnTo>
                  <a:lnTo>
                    <a:pt x="2630877" y="48900"/>
                  </a:lnTo>
                  <a:lnTo>
                    <a:pt x="2649266" y="152329"/>
                  </a:lnTo>
                  <a:lnTo>
                    <a:pt x="2702104" y="143403"/>
                  </a:lnTo>
                  <a:lnTo>
                    <a:pt x="2755302" y="135395"/>
                  </a:lnTo>
                  <a:lnTo>
                    <a:pt x="2808740" y="128323"/>
                  </a:lnTo>
                  <a:lnTo>
                    <a:pt x="2862299" y="122206"/>
                  </a:lnTo>
                  <a:lnTo>
                    <a:pt x="2915857" y="117061"/>
                  </a:lnTo>
                  <a:lnTo>
                    <a:pt x="2906725" y="12381"/>
                  </a:lnTo>
                  <a:close/>
                </a:path>
                <a:path w="6380480" h="6378575">
                  <a:moveTo>
                    <a:pt x="1888277" y="5986191"/>
                  </a:moveTo>
                  <a:lnTo>
                    <a:pt x="1843741" y="6081366"/>
                  </a:lnTo>
                  <a:lnTo>
                    <a:pt x="1894402" y="6104397"/>
                  </a:lnTo>
                  <a:lnTo>
                    <a:pt x="1945573" y="6126612"/>
                  </a:lnTo>
                  <a:lnTo>
                    <a:pt x="1997135" y="6147955"/>
                  </a:lnTo>
                  <a:lnTo>
                    <a:pt x="2048967" y="6168368"/>
                  </a:lnTo>
                  <a:lnTo>
                    <a:pt x="2100949" y="6187797"/>
                  </a:lnTo>
                  <a:lnTo>
                    <a:pt x="2136853" y="6089020"/>
                  </a:lnTo>
                  <a:lnTo>
                    <a:pt x="2086549" y="6070245"/>
                  </a:lnTo>
                  <a:lnTo>
                    <a:pt x="2036438" y="6050516"/>
                  </a:lnTo>
                  <a:lnTo>
                    <a:pt x="1986620" y="6029892"/>
                  </a:lnTo>
                  <a:lnTo>
                    <a:pt x="1937199" y="6008431"/>
                  </a:lnTo>
                  <a:lnTo>
                    <a:pt x="1888277" y="5986191"/>
                  </a:lnTo>
                  <a:close/>
                </a:path>
                <a:path w="6380480" h="6378575">
                  <a:moveTo>
                    <a:pt x="574201" y="1363465"/>
                  </a:moveTo>
                  <a:lnTo>
                    <a:pt x="542734" y="1409298"/>
                  </a:lnTo>
                  <a:lnTo>
                    <a:pt x="511988" y="1455786"/>
                  </a:lnTo>
                  <a:lnTo>
                    <a:pt x="482034" y="1502831"/>
                  </a:lnTo>
                  <a:lnTo>
                    <a:pt x="452945" y="1550339"/>
                  </a:lnTo>
                  <a:lnTo>
                    <a:pt x="424793" y="1598213"/>
                  </a:lnTo>
                  <a:lnTo>
                    <a:pt x="515791" y="1650741"/>
                  </a:lnTo>
                  <a:lnTo>
                    <a:pt x="543082" y="1604381"/>
                  </a:lnTo>
                  <a:lnTo>
                    <a:pt x="571229" y="1558404"/>
                  </a:lnTo>
                  <a:lnTo>
                    <a:pt x="600190" y="1512897"/>
                  </a:lnTo>
                  <a:lnTo>
                    <a:pt x="629922" y="1467941"/>
                  </a:lnTo>
                  <a:lnTo>
                    <a:pt x="660383" y="1423622"/>
                  </a:lnTo>
                  <a:lnTo>
                    <a:pt x="574201" y="1363465"/>
                  </a:lnTo>
                  <a:close/>
                </a:path>
                <a:path w="6380480" h="6378575">
                  <a:moveTo>
                    <a:pt x="6331119" y="2628004"/>
                  </a:moveTo>
                  <a:lnTo>
                    <a:pt x="6227660" y="2646263"/>
                  </a:lnTo>
                  <a:lnTo>
                    <a:pt x="6236531" y="2699268"/>
                  </a:lnTo>
                  <a:lnTo>
                    <a:pt x="6244518" y="2752555"/>
                  </a:lnTo>
                  <a:lnTo>
                    <a:pt x="6251611" y="2806016"/>
                  </a:lnTo>
                  <a:lnTo>
                    <a:pt x="6257797" y="2859543"/>
                  </a:lnTo>
                  <a:lnTo>
                    <a:pt x="6263064" y="2913028"/>
                  </a:lnTo>
                  <a:lnTo>
                    <a:pt x="6367649" y="2903774"/>
                  </a:lnTo>
                  <a:lnTo>
                    <a:pt x="6362324" y="2848416"/>
                  </a:lnTo>
                  <a:lnTo>
                    <a:pt x="6355979" y="2793033"/>
                  </a:lnTo>
                  <a:lnTo>
                    <a:pt x="6348643" y="2737753"/>
                  </a:lnTo>
                  <a:lnTo>
                    <a:pt x="6340346" y="2682702"/>
                  </a:lnTo>
                  <a:lnTo>
                    <a:pt x="6331119" y="2628004"/>
                  </a:lnTo>
                  <a:close/>
                </a:path>
                <a:path w="6380480" h="6378575">
                  <a:moveTo>
                    <a:pt x="2359157" y="109182"/>
                  </a:moveTo>
                  <a:lnTo>
                    <a:pt x="2305633" y="124095"/>
                  </a:lnTo>
                  <a:lnTo>
                    <a:pt x="2252192" y="139998"/>
                  </a:lnTo>
                  <a:lnTo>
                    <a:pt x="2198980" y="156862"/>
                  </a:lnTo>
                  <a:lnTo>
                    <a:pt x="2146141" y="174656"/>
                  </a:lnTo>
                  <a:lnTo>
                    <a:pt x="2093817" y="193351"/>
                  </a:lnTo>
                  <a:lnTo>
                    <a:pt x="2129972" y="291903"/>
                  </a:lnTo>
                  <a:lnTo>
                    <a:pt x="2180603" y="273928"/>
                  </a:lnTo>
                  <a:lnTo>
                    <a:pt x="2231684" y="256794"/>
                  </a:lnTo>
                  <a:lnTo>
                    <a:pt x="2283095" y="240531"/>
                  </a:lnTo>
                  <a:lnTo>
                    <a:pt x="2334717" y="225168"/>
                  </a:lnTo>
                  <a:lnTo>
                    <a:pt x="2386429" y="210735"/>
                  </a:lnTo>
                  <a:lnTo>
                    <a:pt x="2359157" y="109182"/>
                  </a:lnTo>
                  <a:close/>
                </a:path>
                <a:path w="6380480" h="6378575">
                  <a:moveTo>
                    <a:pt x="6186252" y="2091472"/>
                  </a:moveTo>
                  <a:lnTo>
                    <a:pt x="6087672" y="2127616"/>
                  </a:lnTo>
                  <a:lnTo>
                    <a:pt x="6105713" y="2178221"/>
                  </a:lnTo>
                  <a:lnTo>
                    <a:pt x="6122889" y="2229264"/>
                  </a:lnTo>
                  <a:lnTo>
                    <a:pt x="6139176" y="2280643"/>
                  </a:lnTo>
                  <a:lnTo>
                    <a:pt x="6154550" y="2332256"/>
                  </a:lnTo>
                  <a:lnTo>
                    <a:pt x="6168988" y="2384001"/>
                  </a:lnTo>
                  <a:lnTo>
                    <a:pt x="6270570" y="2356611"/>
                  </a:lnTo>
                  <a:lnTo>
                    <a:pt x="6255640" y="2303115"/>
                  </a:lnTo>
                  <a:lnTo>
                    <a:pt x="6239701" y="2249721"/>
                  </a:lnTo>
                  <a:lnTo>
                    <a:pt x="6222795" y="2196561"/>
                  </a:lnTo>
                  <a:lnTo>
                    <a:pt x="6204965" y="2143768"/>
                  </a:lnTo>
                  <a:lnTo>
                    <a:pt x="6186252" y="2091472"/>
                  </a:lnTo>
                  <a:close/>
                </a:path>
                <a:path w="6380480" h="6378575">
                  <a:moveTo>
                    <a:pt x="931127" y="937241"/>
                  </a:moveTo>
                  <a:lnTo>
                    <a:pt x="892272" y="976920"/>
                  </a:lnTo>
                  <a:lnTo>
                    <a:pt x="853981" y="1017397"/>
                  </a:lnTo>
                  <a:lnTo>
                    <a:pt x="816347" y="1058571"/>
                  </a:lnTo>
                  <a:lnTo>
                    <a:pt x="779465" y="1100339"/>
                  </a:lnTo>
                  <a:lnTo>
                    <a:pt x="743425" y="1142599"/>
                  </a:lnTo>
                  <a:lnTo>
                    <a:pt x="824053" y="1210135"/>
                  </a:lnTo>
                  <a:lnTo>
                    <a:pt x="858911" y="1169164"/>
                  </a:lnTo>
                  <a:lnTo>
                    <a:pt x="894580" y="1128710"/>
                  </a:lnTo>
                  <a:lnTo>
                    <a:pt x="930975" y="1088868"/>
                  </a:lnTo>
                  <a:lnTo>
                    <a:pt x="968010" y="1049734"/>
                  </a:lnTo>
                  <a:lnTo>
                    <a:pt x="1005600" y="1011405"/>
                  </a:lnTo>
                  <a:lnTo>
                    <a:pt x="931127" y="937241"/>
                  </a:lnTo>
                  <a:close/>
                </a:path>
                <a:path w="6380480" h="6378575">
                  <a:moveTo>
                    <a:pt x="1837110" y="300157"/>
                  </a:moveTo>
                  <a:lnTo>
                    <a:pt x="1787064" y="324145"/>
                  </a:lnTo>
                  <a:lnTo>
                    <a:pt x="1737289" y="349093"/>
                  </a:lnTo>
                  <a:lnTo>
                    <a:pt x="1687904" y="374941"/>
                  </a:lnTo>
                  <a:lnTo>
                    <a:pt x="1639030" y="401630"/>
                  </a:lnTo>
                  <a:lnTo>
                    <a:pt x="1590786" y="429100"/>
                  </a:lnTo>
                  <a:lnTo>
                    <a:pt x="1643453" y="519897"/>
                  </a:lnTo>
                  <a:lnTo>
                    <a:pt x="1690168" y="493435"/>
                  </a:lnTo>
                  <a:lnTo>
                    <a:pt x="1737465" y="467676"/>
                  </a:lnTo>
                  <a:lnTo>
                    <a:pt x="1785237" y="442691"/>
                  </a:lnTo>
                  <a:lnTo>
                    <a:pt x="1833375" y="418552"/>
                  </a:lnTo>
                  <a:lnTo>
                    <a:pt x="1881771" y="395332"/>
                  </a:lnTo>
                  <a:lnTo>
                    <a:pt x="1837110" y="300157"/>
                  </a:lnTo>
                  <a:close/>
                </a:path>
                <a:path w="6380480" h="6378575">
                  <a:moveTo>
                    <a:pt x="1356346" y="579178"/>
                  </a:moveTo>
                  <a:lnTo>
                    <a:pt x="1311198" y="611525"/>
                  </a:lnTo>
                  <a:lnTo>
                    <a:pt x="1266488" y="644743"/>
                  </a:lnTo>
                  <a:lnTo>
                    <a:pt x="1222311" y="678771"/>
                  </a:lnTo>
                  <a:lnTo>
                    <a:pt x="1178761" y="713549"/>
                  </a:lnTo>
                  <a:lnTo>
                    <a:pt x="1135930" y="749018"/>
                  </a:lnTo>
                  <a:lnTo>
                    <a:pt x="1203660" y="829310"/>
                  </a:lnTo>
                  <a:lnTo>
                    <a:pt x="1245136" y="795027"/>
                  </a:lnTo>
                  <a:lnTo>
                    <a:pt x="1287303" y="761404"/>
                  </a:lnTo>
                  <a:lnTo>
                    <a:pt x="1330055" y="728502"/>
                  </a:lnTo>
                  <a:lnTo>
                    <a:pt x="1373287" y="696380"/>
                  </a:lnTo>
                  <a:lnTo>
                    <a:pt x="1416895" y="665099"/>
                  </a:lnTo>
                  <a:lnTo>
                    <a:pt x="1356346" y="579178"/>
                  </a:lnTo>
                  <a:close/>
                </a:path>
                <a:path w="6380480" h="6378575">
                  <a:moveTo>
                    <a:pt x="6228911" y="3724704"/>
                  </a:moveTo>
                  <a:lnTo>
                    <a:pt x="6219189" y="3777543"/>
                  </a:lnTo>
                  <a:lnTo>
                    <a:pt x="6208505" y="3830328"/>
                  </a:lnTo>
                  <a:lnTo>
                    <a:pt x="6196891" y="3882945"/>
                  </a:lnTo>
                  <a:lnTo>
                    <a:pt x="6184375" y="3935279"/>
                  </a:lnTo>
                  <a:lnTo>
                    <a:pt x="6170990" y="3987217"/>
                  </a:lnTo>
                  <a:lnTo>
                    <a:pt x="6272447" y="4014482"/>
                  </a:lnTo>
                  <a:lnTo>
                    <a:pt x="6286329" y="3960729"/>
                  </a:lnTo>
                  <a:lnTo>
                    <a:pt x="6299286" y="3906563"/>
                  </a:lnTo>
                  <a:lnTo>
                    <a:pt x="6311295" y="3852108"/>
                  </a:lnTo>
                  <a:lnTo>
                    <a:pt x="6322331" y="3797492"/>
                  </a:lnTo>
                  <a:lnTo>
                    <a:pt x="6332370" y="3742839"/>
                  </a:lnTo>
                  <a:lnTo>
                    <a:pt x="6228911" y="3724704"/>
                  </a:lnTo>
                  <a:close/>
                </a:path>
                <a:path w="6380480" h="6378575">
                  <a:moveTo>
                    <a:pt x="5553866" y="5171226"/>
                  </a:moveTo>
                  <a:lnTo>
                    <a:pt x="5518976" y="5212066"/>
                  </a:lnTo>
                  <a:lnTo>
                    <a:pt x="5483263" y="5252395"/>
                  </a:lnTo>
                  <a:lnTo>
                    <a:pt x="5446805" y="5292134"/>
                  </a:lnTo>
                  <a:lnTo>
                    <a:pt x="5409681" y="5331206"/>
                  </a:lnTo>
                  <a:lnTo>
                    <a:pt x="5371969" y="5369530"/>
                  </a:lnTo>
                  <a:lnTo>
                    <a:pt x="5446279" y="5443832"/>
                  </a:lnTo>
                  <a:lnTo>
                    <a:pt x="5485253" y="5404220"/>
                  </a:lnTo>
                  <a:lnTo>
                    <a:pt x="5523615" y="5363808"/>
                  </a:lnTo>
                  <a:lnTo>
                    <a:pt x="5561293" y="5322697"/>
                  </a:lnTo>
                  <a:lnTo>
                    <a:pt x="5598214" y="5280985"/>
                  </a:lnTo>
                  <a:lnTo>
                    <a:pt x="5634306" y="5238774"/>
                  </a:lnTo>
                  <a:lnTo>
                    <a:pt x="5553866" y="5171226"/>
                  </a:lnTo>
                  <a:close/>
                </a:path>
                <a:path w="6380480" h="6378575">
                  <a:moveTo>
                    <a:pt x="5629927" y="1134220"/>
                  </a:moveTo>
                  <a:lnTo>
                    <a:pt x="5549612" y="1201880"/>
                  </a:lnTo>
                  <a:lnTo>
                    <a:pt x="5583919" y="1243253"/>
                  </a:lnTo>
                  <a:lnTo>
                    <a:pt x="5617589" y="1285352"/>
                  </a:lnTo>
                  <a:lnTo>
                    <a:pt x="5650557" y="1328064"/>
                  </a:lnTo>
                  <a:lnTo>
                    <a:pt x="5682756" y="1371273"/>
                  </a:lnTo>
                  <a:lnTo>
                    <a:pt x="5714120" y="1414867"/>
                  </a:lnTo>
                  <a:lnTo>
                    <a:pt x="5799939" y="1354460"/>
                  </a:lnTo>
                  <a:lnTo>
                    <a:pt x="5767510" y="1309332"/>
                  </a:lnTo>
                  <a:lnTo>
                    <a:pt x="5734222" y="1264653"/>
                  </a:lnTo>
                  <a:lnTo>
                    <a:pt x="5700148" y="1220515"/>
                  </a:lnTo>
                  <a:lnTo>
                    <a:pt x="5665358" y="1177007"/>
                  </a:lnTo>
                  <a:lnTo>
                    <a:pt x="5629927" y="1134220"/>
                  </a:lnTo>
                  <a:close/>
                </a:path>
                <a:path w="6380480" h="6378575">
                  <a:moveTo>
                    <a:pt x="5862615" y="4731108"/>
                  </a:moveTo>
                  <a:lnTo>
                    <a:pt x="5835336" y="4777297"/>
                  </a:lnTo>
                  <a:lnTo>
                    <a:pt x="5807145" y="4823186"/>
                  </a:lnTo>
                  <a:lnTo>
                    <a:pt x="5778118" y="4868655"/>
                  </a:lnTo>
                  <a:lnTo>
                    <a:pt x="5748335" y="4913583"/>
                  </a:lnTo>
                  <a:lnTo>
                    <a:pt x="5717873" y="4957852"/>
                  </a:lnTo>
                  <a:lnTo>
                    <a:pt x="5803818" y="5018258"/>
                  </a:lnTo>
                  <a:lnTo>
                    <a:pt x="5835364" y="4972487"/>
                  </a:lnTo>
                  <a:lnTo>
                    <a:pt x="5866166" y="4926044"/>
                  </a:lnTo>
                  <a:lnTo>
                    <a:pt x="5896170" y="4879036"/>
                  </a:lnTo>
                  <a:lnTo>
                    <a:pt x="5925320" y="4831572"/>
                  </a:lnTo>
                  <a:lnTo>
                    <a:pt x="5953564" y="4783760"/>
                  </a:lnTo>
                  <a:lnTo>
                    <a:pt x="5862615" y="4731108"/>
                  </a:lnTo>
                  <a:close/>
                </a:path>
                <a:path w="6380480" h="6378575">
                  <a:moveTo>
                    <a:pt x="5173808" y="5551463"/>
                  </a:moveTo>
                  <a:lnTo>
                    <a:pt x="5132361" y="5585674"/>
                  </a:lnTo>
                  <a:lnTo>
                    <a:pt x="5090199" y="5619259"/>
                  </a:lnTo>
                  <a:lnTo>
                    <a:pt x="5047418" y="5652130"/>
                  </a:lnTo>
                  <a:lnTo>
                    <a:pt x="5004115" y="5684201"/>
                  </a:lnTo>
                  <a:lnTo>
                    <a:pt x="4960386" y="5715387"/>
                  </a:lnTo>
                  <a:lnTo>
                    <a:pt x="5020810" y="5801407"/>
                  </a:lnTo>
                  <a:lnTo>
                    <a:pt x="5066025" y="5769140"/>
                  </a:lnTo>
                  <a:lnTo>
                    <a:pt x="5110785" y="5735979"/>
                  </a:lnTo>
                  <a:lnTo>
                    <a:pt x="5154991" y="5702005"/>
                  </a:lnTo>
                  <a:lnTo>
                    <a:pt x="5198550" y="5667295"/>
                  </a:lnTo>
                  <a:lnTo>
                    <a:pt x="5241363" y="5631930"/>
                  </a:lnTo>
                  <a:lnTo>
                    <a:pt x="5173808" y="5551463"/>
                  </a:lnTo>
                  <a:close/>
                </a:path>
                <a:path w="6380480" h="6378575">
                  <a:moveTo>
                    <a:pt x="5235983" y="742014"/>
                  </a:moveTo>
                  <a:lnTo>
                    <a:pt x="5168554" y="822556"/>
                  </a:lnTo>
                  <a:lnTo>
                    <a:pt x="5209476" y="857422"/>
                  </a:lnTo>
                  <a:lnTo>
                    <a:pt x="5249912" y="893079"/>
                  </a:lnTo>
                  <a:lnTo>
                    <a:pt x="5289765" y="929451"/>
                  </a:lnTo>
                  <a:lnTo>
                    <a:pt x="5328939" y="966460"/>
                  </a:lnTo>
                  <a:lnTo>
                    <a:pt x="5367339" y="1004026"/>
                  </a:lnTo>
                  <a:lnTo>
                    <a:pt x="5441524" y="929612"/>
                  </a:lnTo>
                  <a:lnTo>
                    <a:pt x="5401821" y="890772"/>
                  </a:lnTo>
                  <a:lnTo>
                    <a:pt x="5361302" y="852502"/>
                  </a:lnTo>
                  <a:lnTo>
                    <a:pt x="5320079" y="814892"/>
                  </a:lnTo>
                  <a:lnTo>
                    <a:pt x="5278268" y="778033"/>
                  </a:lnTo>
                  <a:lnTo>
                    <a:pt x="5235983" y="742014"/>
                  </a:lnTo>
                  <a:close/>
                </a:path>
                <a:path w="6380480" h="6378575">
                  <a:moveTo>
                    <a:pt x="5949936" y="1588583"/>
                  </a:moveTo>
                  <a:lnTo>
                    <a:pt x="5859112" y="1641486"/>
                  </a:lnTo>
                  <a:lnTo>
                    <a:pt x="5885705" y="1688127"/>
                  </a:lnTo>
                  <a:lnTo>
                    <a:pt x="5911553" y="1735373"/>
                  </a:lnTo>
                  <a:lnTo>
                    <a:pt x="5936602" y="1783112"/>
                  </a:lnTo>
                  <a:lnTo>
                    <a:pt x="5960798" y="1831230"/>
                  </a:lnTo>
                  <a:lnTo>
                    <a:pt x="5984088" y="1879611"/>
                  </a:lnTo>
                  <a:lnTo>
                    <a:pt x="6079290" y="1834963"/>
                  </a:lnTo>
                  <a:lnTo>
                    <a:pt x="6055173" y="1784882"/>
                  </a:lnTo>
                  <a:lnTo>
                    <a:pt x="6030137" y="1735108"/>
                  </a:lnTo>
                  <a:lnTo>
                    <a:pt x="6004224" y="1685736"/>
                  </a:lnTo>
                  <a:lnTo>
                    <a:pt x="5977476" y="1636863"/>
                  </a:lnTo>
                  <a:lnTo>
                    <a:pt x="5949936" y="1588583"/>
                  </a:lnTo>
                  <a:close/>
                </a:path>
                <a:path w="6380480" h="6378575">
                  <a:moveTo>
                    <a:pt x="6380159" y="3181795"/>
                  </a:moveTo>
                  <a:lnTo>
                    <a:pt x="6275199" y="3181795"/>
                  </a:lnTo>
                  <a:lnTo>
                    <a:pt x="6275199" y="3189298"/>
                  </a:lnTo>
                  <a:lnTo>
                    <a:pt x="6274734" y="3243063"/>
                  </a:lnTo>
                  <a:lnTo>
                    <a:pt x="6273345" y="3296953"/>
                  </a:lnTo>
                  <a:lnTo>
                    <a:pt x="6271038" y="3350825"/>
                  </a:lnTo>
                  <a:lnTo>
                    <a:pt x="6267817" y="3404535"/>
                  </a:lnTo>
                  <a:lnTo>
                    <a:pt x="6263690" y="3457939"/>
                  </a:lnTo>
                  <a:lnTo>
                    <a:pt x="6368274" y="3466944"/>
                  </a:lnTo>
                  <a:lnTo>
                    <a:pt x="6372585" y="3411690"/>
                  </a:lnTo>
                  <a:lnTo>
                    <a:pt x="6375916" y="3356166"/>
                  </a:lnTo>
                  <a:lnTo>
                    <a:pt x="6378281" y="3300492"/>
                  </a:lnTo>
                  <a:lnTo>
                    <a:pt x="6379691" y="3244788"/>
                  </a:lnTo>
                  <a:lnTo>
                    <a:pt x="6380158" y="3189298"/>
                  </a:lnTo>
                  <a:lnTo>
                    <a:pt x="6380159" y="3181795"/>
                  </a:lnTo>
                  <a:close/>
                </a:path>
                <a:path w="6380480" h="6378575">
                  <a:moveTo>
                    <a:pt x="6090049" y="4243852"/>
                  </a:moveTo>
                  <a:lnTo>
                    <a:pt x="6071247" y="4294201"/>
                  </a:lnTo>
                  <a:lnTo>
                    <a:pt x="6051502" y="4344329"/>
                  </a:lnTo>
                  <a:lnTo>
                    <a:pt x="6030862" y="4394132"/>
                  </a:lnTo>
                  <a:lnTo>
                    <a:pt x="6009376" y="4443509"/>
                  </a:lnTo>
                  <a:lnTo>
                    <a:pt x="5987091" y="4492357"/>
                  </a:lnTo>
                  <a:lnTo>
                    <a:pt x="6082293" y="4536881"/>
                  </a:lnTo>
                  <a:lnTo>
                    <a:pt x="6105376" y="4486306"/>
                  </a:lnTo>
                  <a:lnTo>
                    <a:pt x="6127612" y="4435203"/>
                  </a:lnTo>
                  <a:lnTo>
                    <a:pt x="6148965" y="4383674"/>
                  </a:lnTo>
                  <a:lnTo>
                    <a:pt x="6169399" y="4331821"/>
                  </a:lnTo>
                  <a:lnTo>
                    <a:pt x="6188879" y="4279746"/>
                  </a:lnTo>
                  <a:lnTo>
                    <a:pt x="6090049" y="4243852"/>
                  </a:lnTo>
                  <a:close/>
                </a:path>
                <a:path w="6380480" h="6378575">
                  <a:moveTo>
                    <a:pt x="3189954" y="0"/>
                  </a:moveTo>
                  <a:lnTo>
                    <a:pt x="3184574" y="0"/>
                  </a:lnTo>
                  <a:lnTo>
                    <a:pt x="3184574" y="105055"/>
                  </a:lnTo>
                  <a:lnTo>
                    <a:pt x="3242843" y="105504"/>
                  </a:lnTo>
                  <a:lnTo>
                    <a:pt x="3295680" y="106848"/>
                  </a:lnTo>
                  <a:lnTo>
                    <a:pt x="3348481" y="109080"/>
                  </a:lnTo>
                  <a:lnTo>
                    <a:pt x="3401137" y="112194"/>
                  </a:lnTo>
                  <a:lnTo>
                    <a:pt x="3453542" y="116185"/>
                  </a:lnTo>
                  <a:lnTo>
                    <a:pt x="3462424" y="11380"/>
                  </a:lnTo>
                  <a:lnTo>
                    <a:pt x="3408278" y="7315"/>
                  </a:lnTo>
                  <a:lnTo>
                    <a:pt x="3353850" y="4133"/>
                  </a:lnTo>
                  <a:lnTo>
                    <a:pt x="3299248" y="1844"/>
                  </a:lnTo>
                  <a:lnTo>
                    <a:pt x="3244580" y="463"/>
                  </a:lnTo>
                  <a:lnTo>
                    <a:pt x="3189954" y="0"/>
                  </a:lnTo>
                  <a:close/>
                </a:path>
                <a:path w="6380480" h="6378575">
                  <a:moveTo>
                    <a:pt x="2393435" y="6169488"/>
                  </a:moveTo>
                  <a:lnTo>
                    <a:pt x="2366413" y="6271111"/>
                  </a:lnTo>
                  <a:lnTo>
                    <a:pt x="2420182" y="6284904"/>
                  </a:lnTo>
                  <a:lnTo>
                    <a:pt x="2474371" y="6297804"/>
                  </a:lnTo>
                  <a:lnTo>
                    <a:pt x="2528860" y="6309782"/>
                  </a:lnTo>
                  <a:lnTo>
                    <a:pt x="2583529" y="6320809"/>
                  </a:lnTo>
                  <a:lnTo>
                    <a:pt x="2638258" y="6330856"/>
                  </a:lnTo>
                  <a:lnTo>
                    <a:pt x="2656273" y="6227280"/>
                  </a:lnTo>
                  <a:lnTo>
                    <a:pt x="2603345" y="6217591"/>
                  </a:lnTo>
                  <a:lnTo>
                    <a:pt x="2550477" y="6206932"/>
                  </a:lnTo>
                  <a:lnTo>
                    <a:pt x="2497790" y="6195338"/>
                  </a:lnTo>
                  <a:lnTo>
                    <a:pt x="2445402" y="6182845"/>
                  </a:lnTo>
                  <a:lnTo>
                    <a:pt x="2393435" y="6169488"/>
                  </a:lnTo>
                  <a:close/>
                </a:path>
                <a:path w="6380480" h="6378575">
                  <a:moveTo>
                    <a:pt x="3738272" y="46774"/>
                  </a:moveTo>
                  <a:lnTo>
                    <a:pt x="3720258" y="150328"/>
                  </a:lnTo>
                  <a:lnTo>
                    <a:pt x="3773185" y="160009"/>
                  </a:lnTo>
                  <a:lnTo>
                    <a:pt x="3826053" y="170597"/>
                  </a:lnTo>
                  <a:lnTo>
                    <a:pt x="3878741" y="182097"/>
                  </a:lnTo>
                  <a:lnTo>
                    <a:pt x="3931128" y="194516"/>
                  </a:lnTo>
                  <a:lnTo>
                    <a:pt x="3983095" y="207859"/>
                  </a:lnTo>
                  <a:lnTo>
                    <a:pt x="4009992" y="106180"/>
                  </a:lnTo>
                  <a:lnTo>
                    <a:pt x="3956284" y="92498"/>
                  </a:lnTo>
                  <a:lnTo>
                    <a:pt x="3902133" y="79686"/>
                  </a:lnTo>
                  <a:lnTo>
                    <a:pt x="3847663" y="67775"/>
                  </a:lnTo>
                  <a:lnTo>
                    <a:pt x="3793000" y="56794"/>
                  </a:lnTo>
                  <a:lnTo>
                    <a:pt x="3738272" y="46774"/>
                  </a:lnTo>
                  <a:close/>
                </a:path>
                <a:path w="6380480" h="6378575">
                  <a:moveTo>
                    <a:pt x="3727639" y="6226680"/>
                  </a:moveTo>
                  <a:lnTo>
                    <a:pt x="3674667" y="6235518"/>
                  </a:lnTo>
                  <a:lnTo>
                    <a:pt x="3621371" y="6243463"/>
                  </a:lnTo>
                  <a:lnTo>
                    <a:pt x="3567877" y="6250486"/>
                  </a:lnTo>
                  <a:lnTo>
                    <a:pt x="3514311" y="6256559"/>
                  </a:lnTo>
                  <a:lnTo>
                    <a:pt x="3460798" y="6261654"/>
                  </a:lnTo>
                  <a:lnTo>
                    <a:pt x="3469931" y="6366283"/>
                  </a:lnTo>
                  <a:lnTo>
                    <a:pt x="3525244" y="6361008"/>
                  </a:lnTo>
                  <a:lnTo>
                    <a:pt x="3580612" y="6354737"/>
                  </a:lnTo>
                  <a:lnTo>
                    <a:pt x="3635908" y="6347488"/>
                  </a:lnTo>
                  <a:lnTo>
                    <a:pt x="3691006" y="6339272"/>
                  </a:lnTo>
                  <a:lnTo>
                    <a:pt x="3745779" y="6330106"/>
                  </a:lnTo>
                  <a:lnTo>
                    <a:pt x="3727639" y="6226680"/>
                  </a:lnTo>
                  <a:close/>
                </a:path>
                <a:path w="6380480" h="6378575">
                  <a:moveTo>
                    <a:pt x="2923114" y="6261954"/>
                  </a:moveTo>
                  <a:lnTo>
                    <a:pt x="2914106" y="6366584"/>
                  </a:lnTo>
                  <a:lnTo>
                    <a:pt x="2968855" y="6370799"/>
                  </a:lnTo>
                  <a:lnTo>
                    <a:pt x="3023837" y="6374077"/>
                  </a:lnTo>
                  <a:lnTo>
                    <a:pt x="3078868" y="6376419"/>
                  </a:lnTo>
                  <a:lnTo>
                    <a:pt x="3133760" y="6377824"/>
                  </a:lnTo>
                  <a:lnTo>
                    <a:pt x="3188328" y="6378292"/>
                  </a:lnTo>
                  <a:lnTo>
                    <a:pt x="3191831" y="6378292"/>
                  </a:lnTo>
                  <a:lnTo>
                    <a:pt x="3190079" y="6273212"/>
                  </a:lnTo>
                  <a:lnTo>
                    <a:pt x="3136638" y="6272834"/>
                  </a:lnTo>
                  <a:lnTo>
                    <a:pt x="3083119" y="6271519"/>
                  </a:lnTo>
                  <a:lnTo>
                    <a:pt x="3029624" y="6269267"/>
                  </a:lnTo>
                  <a:lnTo>
                    <a:pt x="2976255" y="6266079"/>
                  </a:lnTo>
                  <a:lnTo>
                    <a:pt x="2923114" y="6261954"/>
                  </a:lnTo>
                  <a:close/>
                </a:path>
                <a:path w="6380480" h="6378575">
                  <a:moveTo>
                    <a:pt x="4246684" y="6087520"/>
                  </a:moveTo>
                  <a:lnTo>
                    <a:pt x="4196053" y="6105564"/>
                  </a:lnTo>
                  <a:lnTo>
                    <a:pt x="4144972" y="6122735"/>
                  </a:lnTo>
                  <a:lnTo>
                    <a:pt x="4093560" y="6138991"/>
                  </a:lnTo>
                  <a:lnTo>
                    <a:pt x="4041938" y="6154289"/>
                  </a:lnTo>
                  <a:lnTo>
                    <a:pt x="3990226" y="6168587"/>
                  </a:lnTo>
                  <a:lnTo>
                    <a:pt x="4017499" y="6270060"/>
                  </a:lnTo>
                  <a:lnTo>
                    <a:pt x="4070986" y="6255238"/>
                  </a:lnTo>
                  <a:lnTo>
                    <a:pt x="4124347" y="6239430"/>
                  </a:lnTo>
                  <a:lnTo>
                    <a:pt x="4177486" y="6222657"/>
                  </a:lnTo>
                  <a:lnTo>
                    <a:pt x="4230307" y="6204939"/>
                  </a:lnTo>
                  <a:lnTo>
                    <a:pt x="4282713" y="6186296"/>
                  </a:lnTo>
                  <a:lnTo>
                    <a:pt x="4246684" y="6087520"/>
                  </a:lnTo>
                  <a:close/>
                </a:path>
                <a:path w="6380480" h="6378575">
                  <a:moveTo>
                    <a:pt x="4733578" y="5860250"/>
                  </a:moveTo>
                  <a:lnTo>
                    <a:pt x="4686911" y="5886739"/>
                  </a:lnTo>
                  <a:lnTo>
                    <a:pt x="4639620" y="5912484"/>
                  </a:lnTo>
                  <a:lnTo>
                    <a:pt x="4591830" y="5937428"/>
                  </a:lnTo>
                  <a:lnTo>
                    <a:pt x="4543668" y="5961516"/>
                  </a:lnTo>
                  <a:lnTo>
                    <a:pt x="4495260" y="5984691"/>
                  </a:lnTo>
                  <a:lnTo>
                    <a:pt x="4539671" y="6079866"/>
                  </a:lnTo>
                  <a:lnTo>
                    <a:pt x="4589778" y="6055936"/>
                  </a:lnTo>
                  <a:lnTo>
                    <a:pt x="4639598" y="6031034"/>
                  </a:lnTo>
                  <a:lnTo>
                    <a:pt x="4689021" y="6005233"/>
                  </a:lnTo>
                  <a:lnTo>
                    <a:pt x="4737939" y="5978605"/>
                  </a:lnTo>
                  <a:lnTo>
                    <a:pt x="4786245" y="5951223"/>
                  </a:lnTo>
                  <a:lnTo>
                    <a:pt x="4733578" y="5860250"/>
                  </a:lnTo>
                  <a:close/>
                </a:path>
                <a:path w="6380480" h="6378575">
                  <a:moveTo>
                    <a:pt x="4275707" y="189349"/>
                  </a:moveTo>
                  <a:lnTo>
                    <a:pt x="4239928" y="288151"/>
                  </a:lnTo>
                  <a:lnTo>
                    <a:pt x="4290257" y="306873"/>
                  </a:lnTo>
                  <a:lnTo>
                    <a:pt x="4340431" y="326537"/>
                  </a:lnTo>
                  <a:lnTo>
                    <a:pt x="4390322" y="347096"/>
                  </a:lnTo>
                  <a:lnTo>
                    <a:pt x="4439805" y="368501"/>
                  </a:lnTo>
                  <a:lnTo>
                    <a:pt x="4488754" y="390705"/>
                  </a:lnTo>
                  <a:lnTo>
                    <a:pt x="4533040" y="295405"/>
                  </a:lnTo>
                  <a:lnTo>
                    <a:pt x="4482390" y="272453"/>
                  </a:lnTo>
                  <a:lnTo>
                    <a:pt x="4431235" y="250311"/>
                  </a:lnTo>
                  <a:lnTo>
                    <a:pt x="4379673" y="229040"/>
                  </a:lnTo>
                  <a:lnTo>
                    <a:pt x="4327798" y="208699"/>
                  </a:lnTo>
                  <a:lnTo>
                    <a:pt x="4275707" y="189349"/>
                  </a:lnTo>
                  <a:close/>
                </a:path>
                <a:path w="6380480" h="6378575">
                  <a:moveTo>
                    <a:pt x="4780115" y="423722"/>
                  </a:moveTo>
                  <a:lnTo>
                    <a:pt x="4727697" y="514895"/>
                  </a:lnTo>
                  <a:lnTo>
                    <a:pt x="4773963" y="542079"/>
                  </a:lnTo>
                  <a:lnTo>
                    <a:pt x="4819916" y="570164"/>
                  </a:lnTo>
                  <a:lnTo>
                    <a:pt x="4865455" y="599089"/>
                  </a:lnTo>
                  <a:lnTo>
                    <a:pt x="4910477" y="628795"/>
                  </a:lnTo>
                  <a:lnTo>
                    <a:pt x="4954881" y="659220"/>
                  </a:lnTo>
                  <a:lnTo>
                    <a:pt x="5015055" y="573050"/>
                  </a:lnTo>
                  <a:lnTo>
                    <a:pt x="4969147" y="541528"/>
                  </a:lnTo>
                  <a:lnTo>
                    <a:pt x="4922610" y="510780"/>
                  </a:lnTo>
                  <a:lnTo>
                    <a:pt x="4875532" y="480860"/>
                  </a:lnTo>
                  <a:lnTo>
                    <a:pt x="4828003" y="451823"/>
                  </a:lnTo>
                  <a:lnTo>
                    <a:pt x="4780115" y="423722"/>
                  </a:lnTo>
                  <a:close/>
                </a:path>
              </a:pathLst>
            </a:custGeom>
            <a:solidFill>
              <a:srgbClr val="221F1F"/>
            </a:solidFill>
          </p:spPr>
          <p:txBody>
            <a:bodyPr wrap="square" lIns="0" tIns="0" rIns="0" bIns="0" rtlCol="0"/>
            <a:lstStyle/>
            <a:p>
              <a:endParaRPr/>
            </a:p>
          </p:txBody>
        </p:sp>
        <p:pic>
          <p:nvPicPr>
            <p:cNvPr id="16" name="object 16"/>
            <p:cNvPicPr/>
            <p:nvPr/>
          </p:nvPicPr>
          <p:blipFill>
            <a:blip r:embed="rId4" cstate="print"/>
            <a:stretch>
              <a:fillRect/>
            </a:stretch>
          </p:blipFill>
          <p:spPr>
            <a:xfrm>
              <a:off x="9078848" y="3339718"/>
              <a:ext cx="7271131" cy="5071491"/>
            </a:xfrm>
            <a:prstGeom prst="rect">
              <a:avLst/>
            </a:prstGeom>
          </p:spPr>
        </p:pic>
      </p:grpSp>
      <p:sp>
        <p:nvSpPr>
          <p:cNvPr id="17" name="object 17"/>
          <p:cNvSpPr txBox="1"/>
          <p:nvPr/>
        </p:nvSpPr>
        <p:spPr>
          <a:xfrm>
            <a:off x="6733413" y="3018282"/>
            <a:ext cx="2787650" cy="1016635"/>
          </a:xfrm>
          <a:prstGeom prst="rect">
            <a:avLst/>
          </a:prstGeom>
        </p:spPr>
        <p:txBody>
          <a:bodyPr vert="horz" wrap="square" lIns="0" tIns="13970" rIns="0" bIns="0" rtlCol="0">
            <a:spAutoFit/>
          </a:bodyPr>
          <a:lstStyle/>
          <a:p>
            <a:pPr marR="5080" algn="r">
              <a:lnSpc>
                <a:spcPct val="100000"/>
              </a:lnSpc>
              <a:spcBef>
                <a:spcPts val="110"/>
              </a:spcBef>
            </a:pPr>
            <a:r>
              <a:rPr sz="2700" b="1" spc="-10">
                <a:latin typeface="Arial"/>
                <a:cs typeface="Arial"/>
              </a:rPr>
              <a:t>Website</a:t>
            </a:r>
            <a:endParaRPr sz="2700">
              <a:latin typeface="Arial"/>
              <a:cs typeface="Arial"/>
            </a:endParaRPr>
          </a:p>
          <a:p>
            <a:pPr marR="29845" algn="r">
              <a:lnSpc>
                <a:spcPct val="100000"/>
              </a:lnSpc>
              <a:spcBef>
                <a:spcPts val="1725"/>
              </a:spcBef>
            </a:pPr>
            <a:r>
              <a:rPr sz="2350" spc="185">
                <a:latin typeface="Arial"/>
                <a:cs typeface="Arial"/>
              </a:rPr>
              <a:t>www.usviodr.com</a:t>
            </a:r>
            <a:endParaRPr sz="2350">
              <a:latin typeface="Arial"/>
              <a:cs typeface="Arial"/>
            </a:endParaRPr>
          </a:p>
        </p:txBody>
      </p:sp>
      <p:sp>
        <p:nvSpPr>
          <p:cNvPr id="18" name="object 18"/>
          <p:cNvSpPr txBox="1"/>
          <p:nvPr/>
        </p:nvSpPr>
        <p:spPr>
          <a:xfrm>
            <a:off x="7746238" y="6980303"/>
            <a:ext cx="1796414" cy="1192530"/>
          </a:xfrm>
          <a:prstGeom prst="rect">
            <a:avLst/>
          </a:prstGeom>
        </p:spPr>
        <p:txBody>
          <a:bodyPr vert="horz" wrap="square" lIns="0" tIns="224154" rIns="0" bIns="0" rtlCol="0">
            <a:spAutoFit/>
          </a:bodyPr>
          <a:lstStyle/>
          <a:p>
            <a:pPr marL="19685">
              <a:lnSpc>
                <a:spcPct val="100000"/>
              </a:lnSpc>
              <a:spcBef>
                <a:spcPts val="1764"/>
              </a:spcBef>
            </a:pPr>
            <a:r>
              <a:rPr sz="2700" b="1" spc="-10">
                <a:latin typeface="Arial"/>
                <a:cs typeface="Arial"/>
              </a:rPr>
              <a:t>Instagram</a:t>
            </a:r>
            <a:endParaRPr sz="2700">
              <a:latin typeface="Arial"/>
              <a:cs typeface="Arial"/>
            </a:endParaRPr>
          </a:p>
          <a:p>
            <a:pPr marL="12700">
              <a:lnSpc>
                <a:spcPct val="100000"/>
              </a:lnSpc>
              <a:spcBef>
                <a:spcPts val="1460"/>
              </a:spcBef>
            </a:pPr>
            <a:r>
              <a:rPr sz="2350" spc="85">
                <a:latin typeface="Arial"/>
                <a:cs typeface="Arial"/>
              </a:rPr>
              <a:t>@USVIODR</a:t>
            </a:r>
            <a:endParaRPr sz="2350">
              <a:latin typeface="Arial"/>
              <a:cs typeface="Arial"/>
            </a:endParaRPr>
          </a:p>
        </p:txBody>
      </p:sp>
      <p:sp>
        <p:nvSpPr>
          <p:cNvPr id="19" name="object 19"/>
          <p:cNvSpPr txBox="1"/>
          <p:nvPr/>
        </p:nvSpPr>
        <p:spPr>
          <a:xfrm>
            <a:off x="7089140" y="4951688"/>
            <a:ext cx="1936114" cy="1254125"/>
          </a:xfrm>
          <a:prstGeom prst="rect">
            <a:avLst/>
          </a:prstGeom>
        </p:spPr>
        <p:txBody>
          <a:bodyPr vert="horz" wrap="square" lIns="0" tIns="257175" rIns="0" bIns="0" rtlCol="0">
            <a:spAutoFit/>
          </a:bodyPr>
          <a:lstStyle/>
          <a:p>
            <a:pPr marL="403225">
              <a:lnSpc>
                <a:spcPct val="100000"/>
              </a:lnSpc>
              <a:spcBef>
                <a:spcPts val="2025"/>
              </a:spcBef>
            </a:pPr>
            <a:r>
              <a:rPr sz="2700" b="1" spc="-80">
                <a:latin typeface="Arial"/>
                <a:cs typeface="Arial"/>
              </a:rPr>
              <a:t>Facebook</a:t>
            </a:r>
            <a:endParaRPr sz="2700">
              <a:latin typeface="Arial"/>
              <a:cs typeface="Arial"/>
            </a:endParaRPr>
          </a:p>
          <a:p>
            <a:pPr marL="12700">
              <a:lnSpc>
                <a:spcPct val="100000"/>
              </a:lnSpc>
              <a:spcBef>
                <a:spcPts val="1680"/>
              </a:spcBef>
            </a:pPr>
            <a:r>
              <a:rPr sz="2350" spc="85">
                <a:latin typeface="Arial"/>
                <a:cs typeface="Arial"/>
              </a:rPr>
              <a:t>@ODRUSVI</a:t>
            </a:r>
            <a:endParaRPr sz="2350">
              <a:latin typeface="Arial"/>
              <a:cs typeface="Arial"/>
            </a:endParaRPr>
          </a:p>
        </p:txBody>
      </p:sp>
      <p:sp>
        <p:nvSpPr>
          <p:cNvPr id="20" name="object 20"/>
          <p:cNvSpPr txBox="1"/>
          <p:nvPr/>
        </p:nvSpPr>
        <p:spPr>
          <a:xfrm>
            <a:off x="15966186" y="3015488"/>
            <a:ext cx="1711960" cy="1019175"/>
          </a:xfrm>
          <a:prstGeom prst="rect">
            <a:avLst/>
          </a:prstGeom>
        </p:spPr>
        <p:txBody>
          <a:bodyPr vert="horz" wrap="square" lIns="0" tIns="13970" rIns="0" bIns="0" rtlCol="0">
            <a:spAutoFit/>
          </a:bodyPr>
          <a:lstStyle/>
          <a:p>
            <a:pPr marL="12700">
              <a:lnSpc>
                <a:spcPct val="100000"/>
              </a:lnSpc>
              <a:spcBef>
                <a:spcPts val="110"/>
              </a:spcBef>
            </a:pPr>
            <a:r>
              <a:rPr sz="2700" b="1" spc="-10">
                <a:latin typeface="Arial"/>
                <a:cs typeface="Arial"/>
              </a:rPr>
              <a:t>Youtube</a:t>
            </a:r>
            <a:endParaRPr sz="2700">
              <a:latin typeface="Arial"/>
              <a:cs typeface="Arial"/>
            </a:endParaRPr>
          </a:p>
          <a:p>
            <a:pPr marL="75565">
              <a:lnSpc>
                <a:spcPct val="100000"/>
              </a:lnSpc>
              <a:spcBef>
                <a:spcPts val="1750"/>
              </a:spcBef>
            </a:pPr>
            <a:r>
              <a:rPr sz="2350" spc="-40">
                <a:latin typeface="Arial"/>
                <a:cs typeface="Arial"/>
              </a:rPr>
              <a:t>@USVIODR</a:t>
            </a:r>
            <a:endParaRPr sz="2350">
              <a:latin typeface="Arial"/>
              <a:cs typeface="Arial"/>
            </a:endParaRPr>
          </a:p>
        </p:txBody>
      </p:sp>
      <p:sp>
        <p:nvSpPr>
          <p:cNvPr id="21" name="object 21"/>
          <p:cNvSpPr txBox="1"/>
          <p:nvPr/>
        </p:nvSpPr>
        <p:spPr>
          <a:xfrm>
            <a:off x="16489171" y="5065431"/>
            <a:ext cx="1680845" cy="1041400"/>
          </a:xfrm>
          <a:prstGeom prst="rect">
            <a:avLst/>
          </a:prstGeom>
        </p:spPr>
        <p:txBody>
          <a:bodyPr vert="horz" wrap="square" lIns="0" tIns="143510" rIns="0" bIns="0" rtlCol="0">
            <a:spAutoFit/>
          </a:bodyPr>
          <a:lstStyle/>
          <a:p>
            <a:pPr marL="12700">
              <a:lnSpc>
                <a:spcPct val="100000"/>
              </a:lnSpc>
              <a:spcBef>
                <a:spcPts val="1130"/>
              </a:spcBef>
            </a:pPr>
            <a:r>
              <a:rPr sz="2700" b="1">
                <a:latin typeface="Arial"/>
                <a:cs typeface="Arial"/>
              </a:rPr>
              <a:t>Twitter</a:t>
            </a:r>
            <a:r>
              <a:rPr sz="2700" b="1" spc="220">
                <a:latin typeface="Arial"/>
                <a:cs typeface="Arial"/>
              </a:rPr>
              <a:t> </a:t>
            </a:r>
            <a:r>
              <a:rPr sz="2700" b="1" spc="-50">
                <a:latin typeface="Arial"/>
                <a:cs typeface="Arial"/>
              </a:rPr>
              <a:t>X</a:t>
            </a:r>
            <a:endParaRPr sz="2700">
              <a:latin typeface="Arial"/>
              <a:cs typeface="Arial"/>
            </a:endParaRPr>
          </a:p>
          <a:p>
            <a:pPr marL="44450">
              <a:lnSpc>
                <a:spcPct val="100000"/>
              </a:lnSpc>
              <a:spcBef>
                <a:spcPts val="900"/>
              </a:spcBef>
            </a:pPr>
            <a:r>
              <a:rPr sz="2350" spc="-40">
                <a:latin typeface="Arial"/>
                <a:cs typeface="Arial"/>
              </a:rPr>
              <a:t>@USVIODR</a:t>
            </a:r>
            <a:endParaRPr sz="2350">
              <a:latin typeface="Arial"/>
              <a:cs typeface="Arial"/>
            </a:endParaRPr>
          </a:p>
        </p:txBody>
      </p:sp>
      <p:sp>
        <p:nvSpPr>
          <p:cNvPr id="22" name="object 22"/>
          <p:cNvSpPr txBox="1"/>
          <p:nvPr/>
        </p:nvSpPr>
        <p:spPr>
          <a:xfrm>
            <a:off x="15921989" y="6974551"/>
            <a:ext cx="1691005" cy="1015365"/>
          </a:xfrm>
          <a:prstGeom prst="rect">
            <a:avLst/>
          </a:prstGeom>
        </p:spPr>
        <p:txBody>
          <a:bodyPr vert="horz" wrap="square" lIns="0" tIns="129539" rIns="0" bIns="0" rtlCol="0">
            <a:spAutoFit/>
          </a:bodyPr>
          <a:lstStyle/>
          <a:p>
            <a:pPr marL="56515">
              <a:lnSpc>
                <a:spcPct val="100000"/>
              </a:lnSpc>
              <a:spcBef>
                <a:spcPts val="1019"/>
              </a:spcBef>
            </a:pPr>
            <a:r>
              <a:rPr sz="2700" b="1" spc="-10">
                <a:latin typeface="Arial"/>
                <a:cs typeface="Arial"/>
              </a:rPr>
              <a:t>LinkedIn</a:t>
            </a:r>
            <a:endParaRPr sz="2700">
              <a:latin typeface="Arial"/>
              <a:cs typeface="Arial"/>
            </a:endParaRPr>
          </a:p>
          <a:p>
            <a:pPr marL="12700">
              <a:lnSpc>
                <a:spcPct val="100000"/>
              </a:lnSpc>
              <a:spcBef>
                <a:spcPts val="810"/>
              </a:spcBef>
            </a:pPr>
            <a:r>
              <a:rPr sz="2350" spc="-10">
                <a:latin typeface="Arial"/>
                <a:cs typeface="Arial"/>
              </a:rPr>
              <a:t>@USVIODR</a:t>
            </a:r>
            <a:endParaRPr sz="2350">
              <a:latin typeface="Arial"/>
              <a:cs typeface="Arial"/>
            </a:endParaRPr>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4971288"/>
            <a:ext cx="18288000" cy="3482975"/>
          </a:xfrm>
          <a:custGeom>
            <a:avLst/>
            <a:gdLst/>
            <a:ahLst/>
            <a:cxnLst/>
            <a:rect l="l" t="t" r="r" b="b"/>
            <a:pathLst>
              <a:path w="18288000" h="3482975">
                <a:moveTo>
                  <a:pt x="0" y="3482594"/>
                </a:moveTo>
                <a:lnTo>
                  <a:pt x="18288000" y="3482594"/>
                </a:lnTo>
                <a:lnTo>
                  <a:pt x="18288000" y="0"/>
                </a:lnTo>
                <a:lnTo>
                  <a:pt x="0" y="0"/>
                </a:lnTo>
                <a:lnTo>
                  <a:pt x="0" y="3482594"/>
                </a:lnTo>
                <a:close/>
              </a:path>
            </a:pathLst>
          </a:custGeom>
          <a:solidFill>
            <a:srgbClr val="1F3964"/>
          </a:solidFill>
        </p:spPr>
        <p:txBody>
          <a:bodyPr wrap="square" lIns="0" tIns="0" rIns="0" bIns="0" rtlCol="0"/>
          <a:lstStyle/>
          <a:p>
            <a:endParaRPr/>
          </a:p>
        </p:txBody>
      </p:sp>
      <p:grpSp>
        <p:nvGrpSpPr>
          <p:cNvPr id="3" name="object 3"/>
          <p:cNvGrpSpPr/>
          <p:nvPr/>
        </p:nvGrpSpPr>
        <p:grpSpPr>
          <a:xfrm>
            <a:off x="-1" y="0"/>
            <a:ext cx="18288000" cy="4971415"/>
            <a:chOff x="-1" y="0"/>
            <a:chExt cx="18288000" cy="4971415"/>
          </a:xfrm>
        </p:grpSpPr>
        <p:sp>
          <p:nvSpPr>
            <p:cNvPr id="4" name="object 4"/>
            <p:cNvSpPr/>
            <p:nvPr/>
          </p:nvSpPr>
          <p:spPr>
            <a:xfrm>
              <a:off x="0" y="0"/>
              <a:ext cx="18288000" cy="4780915"/>
            </a:xfrm>
            <a:custGeom>
              <a:avLst/>
              <a:gdLst/>
              <a:ahLst/>
              <a:cxnLst/>
              <a:rect l="l" t="t" r="r" b="b"/>
              <a:pathLst>
                <a:path w="18288000" h="4780915">
                  <a:moveTo>
                    <a:pt x="0" y="4780788"/>
                  </a:moveTo>
                  <a:lnTo>
                    <a:pt x="18288000" y="4780788"/>
                  </a:lnTo>
                  <a:lnTo>
                    <a:pt x="18288000" y="0"/>
                  </a:lnTo>
                  <a:lnTo>
                    <a:pt x="0" y="0"/>
                  </a:lnTo>
                  <a:lnTo>
                    <a:pt x="0" y="4780788"/>
                  </a:lnTo>
                  <a:close/>
                </a:path>
              </a:pathLst>
            </a:custGeom>
            <a:solidFill>
              <a:srgbClr val="1F3964"/>
            </a:solidFill>
          </p:spPr>
          <p:txBody>
            <a:bodyPr wrap="square" lIns="0" tIns="0" rIns="0" bIns="0" rtlCol="0"/>
            <a:lstStyle/>
            <a:p>
              <a:endParaRPr/>
            </a:p>
          </p:txBody>
        </p:sp>
        <p:pic>
          <p:nvPicPr>
            <p:cNvPr id="5" name="object 5"/>
            <p:cNvPicPr/>
            <p:nvPr/>
          </p:nvPicPr>
          <p:blipFill>
            <a:blip r:embed="rId2" cstate="print"/>
            <a:stretch>
              <a:fillRect/>
            </a:stretch>
          </p:blipFill>
          <p:spPr>
            <a:xfrm>
              <a:off x="12936981" y="203200"/>
              <a:ext cx="2559812" cy="2559811"/>
            </a:xfrm>
            <a:prstGeom prst="rect">
              <a:avLst/>
            </a:prstGeom>
          </p:spPr>
        </p:pic>
        <p:sp>
          <p:nvSpPr>
            <p:cNvPr id="6" name="object 6"/>
            <p:cNvSpPr/>
            <p:nvPr/>
          </p:nvSpPr>
          <p:spPr>
            <a:xfrm>
              <a:off x="-1" y="4780788"/>
              <a:ext cx="18288000" cy="190500"/>
            </a:xfrm>
            <a:custGeom>
              <a:avLst/>
              <a:gdLst/>
              <a:ahLst/>
              <a:cxnLst/>
              <a:rect l="l" t="t" r="r" b="b"/>
              <a:pathLst>
                <a:path w="18288000" h="190500">
                  <a:moveTo>
                    <a:pt x="0" y="190500"/>
                  </a:moveTo>
                  <a:lnTo>
                    <a:pt x="18288001" y="190500"/>
                  </a:lnTo>
                  <a:lnTo>
                    <a:pt x="18288001" y="0"/>
                  </a:lnTo>
                  <a:lnTo>
                    <a:pt x="0" y="0"/>
                  </a:lnTo>
                  <a:lnTo>
                    <a:pt x="0" y="190500"/>
                  </a:lnTo>
                  <a:close/>
                </a:path>
              </a:pathLst>
            </a:custGeom>
            <a:solidFill>
              <a:srgbClr val="FDBE0D"/>
            </a:solidFill>
          </p:spPr>
          <p:txBody>
            <a:bodyPr wrap="square" lIns="0" tIns="0" rIns="0" bIns="0" rtlCol="0"/>
            <a:lstStyle/>
            <a:p>
              <a:endParaRPr/>
            </a:p>
          </p:txBody>
        </p:sp>
        <p:pic>
          <p:nvPicPr>
            <p:cNvPr id="7" name="object 7"/>
            <p:cNvPicPr/>
            <p:nvPr/>
          </p:nvPicPr>
          <p:blipFill>
            <a:blip r:embed="rId3" cstate="print"/>
            <a:stretch>
              <a:fillRect/>
            </a:stretch>
          </p:blipFill>
          <p:spPr>
            <a:xfrm>
              <a:off x="12575031" y="2987294"/>
              <a:ext cx="3549396" cy="1462242"/>
            </a:xfrm>
            <a:prstGeom prst="rect">
              <a:avLst/>
            </a:prstGeom>
          </p:spPr>
        </p:pic>
        <p:sp>
          <p:nvSpPr>
            <p:cNvPr id="8" name="object 8"/>
            <p:cNvSpPr/>
            <p:nvPr/>
          </p:nvSpPr>
          <p:spPr>
            <a:xfrm>
              <a:off x="16908653" y="3074542"/>
              <a:ext cx="1379855" cy="1379855"/>
            </a:xfrm>
            <a:custGeom>
              <a:avLst/>
              <a:gdLst/>
              <a:ahLst/>
              <a:cxnLst/>
              <a:rect l="l" t="t" r="r" b="b"/>
              <a:pathLst>
                <a:path w="1379855" h="1379854">
                  <a:moveTo>
                    <a:pt x="689736" y="0"/>
                  </a:moveTo>
                  <a:lnTo>
                    <a:pt x="642520" y="1590"/>
                  </a:lnTo>
                  <a:lnTo>
                    <a:pt x="596156" y="6295"/>
                  </a:lnTo>
                  <a:lnTo>
                    <a:pt x="550747" y="14009"/>
                  </a:lnTo>
                  <a:lnTo>
                    <a:pt x="506397" y="24632"/>
                  </a:lnTo>
                  <a:lnTo>
                    <a:pt x="463209" y="38060"/>
                  </a:lnTo>
                  <a:lnTo>
                    <a:pt x="421284" y="54191"/>
                  </a:lnTo>
                  <a:lnTo>
                    <a:pt x="380727" y="72921"/>
                  </a:lnTo>
                  <a:lnTo>
                    <a:pt x="341639" y="94149"/>
                  </a:lnTo>
                  <a:lnTo>
                    <a:pt x="304124" y="117771"/>
                  </a:lnTo>
                  <a:lnTo>
                    <a:pt x="268284" y="143685"/>
                  </a:lnTo>
                  <a:lnTo>
                    <a:pt x="234222" y="171788"/>
                  </a:lnTo>
                  <a:lnTo>
                    <a:pt x="202041" y="201977"/>
                  </a:lnTo>
                  <a:lnTo>
                    <a:pt x="171843" y="234150"/>
                  </a:lnTo>
                  <a:lnTo>
                    <a:pt x="143733" y="268204"/>
                  </a:lnTo>
                  <a:lnTo>
                    <a:pt x="117811" y="304037"/>
                  </a:lnTo>
                  <a:lnTo>
                    <a:pt x="94182" y="341545"/>
                  </a:lnTo>
                  <a:lnTo>
                    <a:pt x="72947" y="380626"/>
                  </a:lnTo>
                  <a:lnTo>
                    <a:pt x="54211" y="421177"/>
                  </a:lnTo>
                  <a:lnTo>
                    <a:pt x="38074" y="463096"/>
                  </a:lnTo>
                  <a:lnTo>
                    <a:pt x="24642" y="506280"/>
                  </a:lnTo>
                  <a:lnTo>
                    <a:pt x="14015" y="550626"/>
                  </a:lnTo>
                  <a:lnTo>
                    <a:pt x="6297" y="596031"/>
                  </a:lnTo>
                  <a:lnTo>
                    <a:pt x="1591" y="642393"/>
                  </a:lnTo>
                  <a:lnTo>
                    <a:pt x="0" y="689609"/>
                  </a:lnTo>
                  <a:lnTo>
                    <a:pt x="1591" y="736841"/>
                  </a:lnTo>
                  <a:lnTo>
                    <a:pt x="6297" y="783217"/>
                  </a:lnTo>
                  <a:lnTo>
                    <a:pt x="14015" y="828635"/>
                  </a:lnTo>
                  <a:lnTo>
                    <a:pt x="24642" y="872993"/>
                  </a:lnTo>
                  <a:lnTo>
                    <a:pt x="38074" y="916187"/>
                  </a:lnTo>
                  <a:lnTo>
                    <a:pt x="54211" y="958115"/>
                  </a:lnTo>
                  <a:lnTo>
                    <a:pt x="72947" y="998675"/>
                  </a:lnTo>
                  <a:lnTo>
                    <a:pt x="94182" y="1037764"/>
                  </a:lnTo>
                  <a:lnTo>
                    <a:pt x="117811" y="1075278"/>
                  </a:lnTo>
                  <a:lnTo>
                    <a:pt x="143733" y="1111116"/>
                  </a:lnTo>
                  <a:lnTo>
                    <a:pt x="171843" y="1145176"/>
                  </a:lnTo>
                  <a:lnTo>
                    <a:pt x="202041" y="1177353"/>
                  </a:lnTo>
                  <a:lnTo>
                    <a:pt x="234222" y="1207546"/>
                  </a:lnTo>
                  <a:lnTo>
                    <a:pt x="268284" y="1235652"/>
                  </a:lnTo>
                  <a:lnTo>
                    <a:pt x="304124" y="1261568"/>
                  </a:lnTo>
                  <a:lnTo>
                    <a:pt x="341639" y="1285192"/>
                  </a:lnTo>
                  <a:lnTo>
                    <a:pt x="380727" y="1306422"/>
                  </a:lnTo>
                  <a:lnTo>
                    <a:pt x="421284" y="1325153"/>
                  </a:lnTo>
                  <a:lnTo>
                    <a:pt x="463209" y="1341285"/>
                  </a:lnTo>
                  <a:lnTo>
                    <a:pt x="506397" y="1354713"/>
                  </a:lnTo>
                  <a:lnTo>
                    <a:pt x="550747" y="1365336"/>
                  </a:lnTo>
                  <a:lnTo>
                    <a:pt x="596156" y="1373051"/>
                  </a:lnTo>
                  <a:lnTo>
                    <a:pt x="642520" y="1377756"/>
                  </a:lnTo>
                  <a:lnTo>
                    <a:pt x="689736" y="1379346"/>
                  </a:lnTo>
                  <a:lnTo>
                    <a:pt x="736953" y="1377756"/>
                  </a:lnTo>
                  <a:lnTo>
                    <a:pt x="783315" y="1373051"/>
                  </a:lnTo>
                  <a:lnTo>
                    <a:pt x="828720" y="1365336"/>
                  </a:lnTo>
                  <a:lnTo>
                    <a:pt x="873066" y="1354713"/>
                  </a:lnTo>
                  <a:lnTo>
                    <a:pt x="916250" y="1341285"/>
                  </a:lnTo>
                  <a:lnTo>
                    <a:pt x="958169" y="1325153"/>
                  </a:lnTo>
                  <a:lnTo>
                    <a:pt x="998720" y="1306422"/>
                  </a:lnTo>
                  <a:lnTo>
                    <a:pt x="1037801" y="1285192"/>
                  </a:lnTo>
                  <a:lnTo>
                    <a:pt x="1075309" y="1261568"/>
                  </a:lnTo>
                  <a:lnTo>
                    <a:pt x="1111142" y="1235652"/>
                  </a:lnTo>
                  <a:lnTo>
                    <a:pt x="1145196" y="1207546"/>
                  </a:lnTo>
                  <a:lnTo>
                    <a:pt x="1177369" y="1177353"/>
                  </a:lnTo>
                  <a:lnTo>
                    <a:pt x="1207558" y="1145176"/>
                  </a:lnTo>
                  <a:lnTo>
                    <a:pt x="1235661" y="1111116"/>
                  </a:lnTo>
                  <a:lnTo>
                    <a:pt x="1261575" y="1075278"/>
                  </a:lnTo>
                  <a:lnTo>
                    <a:pt x="1285197" y="1037764"/>
                  </a:lnTo>
                  <a:lnTo>
                    <a:pt x="1306425" y="998675"/>
                  </a:lnTo>
                  <a:lnTo>
                    <a:pt x="1325155" y="958115"/>
                  </a:lnTo>
                  <a:lnTo>
                    <a:pt x="1341286" y="916187"/>
                  </a:lnTo>
                  <a:lnTo>
                    <a:pt x="1354714" y="872993"/>
                  </a:lnTo>
                  <a:lnTo>
                    <a:pt x="1365337" y="828635"/>
                  </a:lnTo>
                  <a:lnTo>
                    <a:pt x="1373051" y="783217"/>
                  </a:lnTo>
                  <a:lnTo>
                    <a:pt x="1377756" y="736841"/>
                  </a:lnTo>
                  <a:lnTo>
                    <a:pt x="1379346" y="689609"/>
                  </a:lnTo>
                  <a:lnTo>
                    <a:pt x="1377756" y="642393"/>
                  </a:lnTo>
                  <a:lnTo>
                    <a:pt x="1373051" y="596031"/>
                  </a:lnTo>
                  <a:lnTo>
                    <a:pt x="1365337" y="550626"/>
                  </a:lnTo>
                  <a:lnTo>
                    <a:pt x="1354714" y="506280"/>
                  </a:lnTo>
                  <a:lnTo>
                    <a:pt x="1341286" y="463096"/>
                  </a:lnTo>
                  <a:lnTo>
                    <a:pt x="1325155" y="421177"/>
                  </a:lnTo>
                  <a:lnTo>
                    <a:pt x="1306425" y="380626"/>
                  </a:lnTo>
                  <a:lnTo>
                    <a:pt x="1285197" y="341545"/>
                  </a:lnTo>
                  <a:lnTo>
                    <a:pt x="1261575" y="304037"/>
                  </a:lnTo>
                  <a:lnTo>
                    <a:pt x="1235661" y="268204"/>
                  </a:lnTo>
                  <a:lnTo>
                    <a:pt x="1207558" y="234150"/>
                  </a:lnTo>
                  <a:lnTo>
                    <a:pt x="1177369" y="201977"/>
                  </a:lnTo>
                  <a:lnTo>
                    <a:pt x="1145196" y="171788"/>
                  </a:lnTo>
                  <a:lnTo>
                    <a:pt x="1111142" y="143685"/>
                  </a:lnTo>
                  <a:lnTo>
                    <a:pt x="1075309" y="117771"/>
                  </a:lnTo>
                  <a:lnTo>
                    <a:pt x="1037801" y="94149"/>
                  </a:lnTo>
                  <a:lnTo>
                    <a:pt x="998720" y="72921"/>
                  </a:lnTo>
                  <a:lnTo>
                    <a:pt x="958169" y="54191"/>
                  </a:lnTo>
                  <a:lnTo>
                    <a:pt x="916250" y="38060"/>
                  </a:lnTo>
                  <a:lnTo>
                    <a:pt x="873066" y="24632"/>
                  </a:lnTo>
                  <a:lnTo>
                    <a:pt x="828720" y="14009"/>
                  </a:lnTo>
                  <a:lnTo>
                    <a:pt x="783315" y="6295"/>
                  </a:lnTo>
                  <a:lnTo>
                    <a:pt x="736953" y="1590"/>
                  </a:lnTo>
                  <a:lnTo>
                    <a:pt x="689736" y="0"/>
                  </a:lnTo>
                  <a:close/>
                </a:path>
              </a:pathLst>
            </a:custGeom>
            <a:solidFill>
              <a:srgbClr val="FDBE0D"/>
            </a:solidFill>
          </p:spPr>
          <p:txBody>
            <a:bodyPr wrap="square" lIns="0" tIns="0" rIns="0" bIns="0" rtlCol="0"/>
            <a:lstStyle/>
            <a:p>
              <a:endParaRPr/>
            </a:p>
          </p:txBody>
        </p:sp>
        <p:sp>
          <p:nvSpPr>
            <p:cNvPr id="9" name="object 9"/>
            <p:cNvSpPr/>
            <p:nvPr/>
          </p:nvSpPr>
          <p:spPr>
            <a:xfrm>
              <a:off x="17058755" y="3312019"/>
              <a:ext cx="1087120" cy="883919"/>
            </a:xfrm>
            <a:custGeom>
              <a:avLst/>
              <a:gdLst/>
              <a:ahLst/>
              <a:cxnLst/>
              <a:rect l="l" t="t" r="r" b="b"/>
              <a:pathLst>
                <a:path w="1087119" h="883920">
                  <a:moveTo>
                    <a:pt x="832218" y="759587"/>
                  </a:moveTo>
                  <a:lnTo>
                    <a:pt x="827862" y="747928"/>
                  </a:lnTo>
                  <a:lnTo>
                    <a:pt x="821347" y="744969"/>
                  </a:lnTo>
                  <a:lnTo>
                    <a:pt x="815505" y="747141"/>
                  </a:lnTo>
                  <a:lnTo>
                    <a:pt x="778002" y="760730"/>
                  </a:lnTo>
                  <a:lnTo>
                    <a:pt x="774954" y="767181"/>
                  </a:lnTo>
                  <a:lnTo>
                    <a:pt x="779195" y="778967"/>
                  </a:lnTo>
                  <a:lnTo>
                    <a:pt x="785710" y="781913"/>
                  </a:lnTo>
                  <a:lnTo>
                    <a:pt x="829246" y="766064"/>
                  </a:lnTo>
                  <a:lnTo>
                    <a:pt x="832218" y="759587"/>
                  </a:lnTo>
                  <a:close/>
                </a:path>
                <a:path w="1087119" h="883920">
                  <a:moveTo>
                    <a:pt x="1086573" y="579120"/>
                  </a:moveTo>
                  <a:lnTo>
                    <a:pt x="1081049" y="532130"/>
                  </a:lnTo>
                  <a:lnTo>
                    <a:pt x="1075880" y="520700"/>
                  </a:lnTo>
                  <a:lnTo>
                    <a:pt x="1072337" y="514350"/>
                  </a:lnTo>
                  <a:lnTo>
                    <a:pt x="1068806" y="508000"/>
                  </a:lnTo>
                  <a:lnTo>
                    <a:pt x="1059967" y="497840"/>
                  </a:lnTo>
                  <a:lnTo>
                    <a:pt x="1049515" y="486410"/>
                  </a:lnTo>
                  <a:lnTo>
                    <a:pt x="1049693" y="483870"/>
                  </a:lnTo>
                  <a:lnTo>
                    <a:pt x="1049959" y="481330"/>
                  </a:lnTo>
                  <a:lnTo>
                    <a:pt x="1049870" y="462280"/>
                  </a:lnTo>
                  <a:lnTo>
                    <a:pt x="1049756" y="458470"/>
                  </a:lnTo>
                  <a:lnTo>
                    <a:pt x="1049655" y="454660"/>
                  </a:lnTo>
                  <a:lnTo>
                    <a:pt x="1049578" y="452120"/>
                  </a:lnTo>
                  <a:lnTo>
                    <a:pt x="1049464" y="448310"/>
                  </a:lnTo>
                  <a:lnTo>
                    <a:pt x="1049362" y="444500"/>
                  </a:lnTo>
                  <a:lnTo>
                    <a:pt x="1045718" y="407670"/>
                  </a:lnTo>
                  <a:lnTo>
                    <a:pt x="1036967" y="361950"/>
                  </a:lnTo>
                  <a:lnTo>
                    <a:pt x="1027772" y="331406"/>
                  </a:lnTo>
                  <a:lnTo>
                    <a:pt x="1027772" y="452120"/>
                  </a:lnTo>
                  <a:lnTo>
                    <a:pt x="1027696" y="454660"/>
                  </a:lnTo>
                  <a:lnTo>
                    <a:pt x="1027595" y="458470"/>
                  </a:lnTo>
                  <a:lnTo>
                    <a:pt x="1027493" y="462280"/>
                  </a:lnTo>
                  <a:lnTo>
                    <a:pt x="1027430" y="464820"/>
                  </a:lnTo>
                  <a:lnTo>
                    <a:pt x="1027328" y="468630"/>
                  </a:lnTo>
                  <a:lnTo>
                    <a:pt x="1027252" y="471170"/>
                  </a:lnTo>
                  <a:lnTo>
                    <a:pt x="1027150" y="474980"/>
                  </a:lnTo>
                  <a:lnTo>
                    <a:pt x="1027049" y="478790"/>
                  </a:lnTo>
                  <a:lnTo>
                    <a:pt x="1027010" y="480060"/>
                  </a:lnTo>
                  <a:lnTo>
                    <a:pt x="1026909" y="483870"/>
                  </a:lnTo>
                  <a:lnTo>
                    <a:pt x="1013663" y="539750"/>
                  </a:lnTo>
                  <a:lnTo>
                    <a:pt x="986777" y="582930"/>
                  </a:lnTo>
                  <a:lnTo>
                    <a:pt x="949566" y="621030"/>
                  </a:lnTo>
                  <a:lnTo>
                    <a:pt x="905548" y="652780"/>
                  </a:lnTo>
                  <a:lnTo>
                    <a:pt x="858177" y="678180"/>
                  </a:lnTo>
                  <a:lnTo>
                    <a:pt x="809815" y="697230"/>
                  </a:lnTo>
                  <a:lnTo>
                    <a:pt x="758863" y="712470"/>
                  </a:lnTo>
                  <a:lnTo>
                    <a:pt x="706120" y="722630"/>
                  </a:lnTo>
                  <a:lnTo>
                    <a:pt x="652386" y="728980"/>
                  </a:lnTo>
                  <a:lnTo>
                    <a:pt x="598462" y="732790"/>
                  </a:lnTo>
                  <a:lnTo>
                    <a:pt x="545134" y="731520"/>
                  </a:lnTo>
                  <a:lnTo>
                    <a:pt x="493229" y="727710"/>
                  </a:lnTo>
                  <a:lnTo>
                    <a:pt x="493699" y="723900"/>
                  </a:lnTo>
                  <a:lnTo>
                    <a:pt x="498513" y="684530"/>
                  </a:lnTo>
                  <a:lnTo>
                    <a:pt x="505955" y="635000"/>
                  </a:lnTo>
                  <a:lnTo>
                    <a:pt x="515467" y="581660"/>
                  </a:lnTo>
                  <a:lnTo>
                    <a:pt x="526948" y="527050"/>
                  </a:lnTo>
                  <a:lnTo>
                    <a:pt x="540334" y="472440"/>
                  </a:lnTo>
                  <a:lnTo>
                    <a:pt x="555510" y="420370"/>
                  </a:lnTo>
                  <a:lnTo>
                    <a:pt x="572414" y="373380"/>
                  </a:lnTo>
                  <a:lnTo>
                    <a:pt x="590918" y="334010"/>
                  </a:lnTo>
                  <a:lnTo>
                    <a:pt x="618807" y="290830"/>
                  </a:lnTo>
                  <a:lnTo>
                    <a:pt x="652780" y="252730"/>
                  </a:lnTo>
                  <a:lnTo>
                    <a:pt x="691997" y="219710"/>
                  </a:lnTo>
                  <a:lnTo>
                    <a:pt x="735571" y="193040"/>
                  </a:lnTo>
                  <a:lnTo>
                    <a:pt x="782650" y="171450"/>
                  </a:lnTo>
                  <a:lnTo>
                    <a:pt x="837501" y="158750"/>
                  </a:lnTo>
                  <a:lnTo>
                    <a:pt x="894956" y="153670"/>
                  </a:lnTo>
                  <a:lnTo>
                    <a:pt x="929297" y="191770"/>
                  </a:lnTo>
                  <a:lnTo>
                    <a:pt x="958418" y="233680"/>
                  </a:lnTo>
                  <a:lnTo>
                    <a:pt x="982395" y="276860"/>
                  </a:lnTo>
                  <a:lnTo>
                    <a:pt x="1001268" y="322580"/>
                  </a:lnTo>
                  <a:lnTo>
                    <a:pt x="1015085" y="367030"/>
                  </a:lnTo>
                  <a:lnTo>
                    <a:pt x="1023899" y="410210"/>
                  </a:lnTo>
                  <a:lnTo>
                    <a:pt x="1027772" y="452120"/>
                  </a:lnTo>
                  <a:lnTo>
                    <a:pt x="1027772" y="331406"/>
                  </a:lnTo>
                  <a:lnTo>
                    <a:pt x="995413" y="251460"/>
                  </a:lnTo>
                  <a:lnTo>
                    <a:pt x="958278" y="193040"/>
                  </a:lnTo>
                  <a:lnTo>
                    <a:pt x="924687" y="153670"/>
                  </a:lnTo>
                  <a:lnTo>
                    <a:pt x="907338" y="133350"/>
                  </a:lnTo>
                  <a:lnTo>
                    <a:pt x="906780" y="133350"/>
                  </a:lnTo>
                  <a:lnTo>
                    <a:pt x="871397" y="102438"/>
                  </a:lnTo>
                  <a:lnTo>
                    <a:pt x="871397" y="132080"/>
                  </a:lnTo>
                  <a:lnTo>
                    <a:pt x="854227" y="133350"/>
                  </a:lnTo>
                  <a:lnTo>
                    <a:pt x="820978" y="138430"/>
                  </a:lnTo>
                  <a:lnTo>
                    <a:pt x="804494" y="142240"/>
                  </a:lnTo>
                  <a:lnTo>
                    <a:pt x="797115" y="143510"/>
                  </a:lnTo>
                  <a:lnTo>
                    <a:pt x="775271" y="151130"/>
                  </a:lnTo>
                  <a:lnTo>
                    <a:pt x="733247" y="168910"/>
                  </a:lnTo>
                  <a:lnTo>
                    <a:pt x="693699" y="190500"/>
                  </a:lnTo>
                  <a:lnTo>
                    <a:pt x="657174" y="218440"/>
                  </a:lnTo>
                  <a:lnTo>
                    <a:pt x="624205" y="250190"/>
                  </a:lnTo>
                  <a:lnTo>
                    <a:pt x="595325" y="284480"/>
                  </a:lnTo>
                  <a:lnTo>
                    <a:pt x="571042" y="323850"/>
                  </a:lnTo>
                  <a:lnTo>
                    <a:pt x="551916" y="364490"/>
                  </a:lnTo>
                  <a:lnTo>
                    <a:pt x="534504" y="412750"/>
                  </a:lnTo>
                  <a:lnTo>
                    <a:pt x="518883" y="464820"/>
                  </a:lnTo>
                  <a:lnTo>
                    <a:pt x="505155" y="520700"/>
                  </a:lnTo>
                  <a:lnTo>
                    <a:pt x="493382" y="575310"/>
                  </a:lnTo>
                  <a:lnTo>
                    <a:pt x="483641" y="629920"/>
                  </a:lnTo>
                  <a:lnTo>
                    <a:pt x="476034" y="680720"/>
                  </a:lnTo>
                  <a:lnTo>
                    <a:pt x="470623" y="723900"/>
                  </a:lnTo>
                  <a:lnTo>
                    <a:pt x="434936" y="717550"/>
                  </a:lnTo>
                  <a:lnTo>
                    <a:pt x="399199" y="708660"/>
                  </a:lnTo>
                  <a:lnTo>
                    <a:pt x="362927" y="698500"/>
                  </a:lnTo>
                  <a:lnTo>
                    <a:pt x="325640" y="684530"/>
                  </a:lnTo>
                  <a:lnTo>
                    <a:pt x="325755" y="610870"/>
                  </a:lnTo>
                  <a:lnTo>
                    <a:pt x="325805" y="576580"/>
                  </a:lnTo>
                  <a:lnTo>
                    <a:pt x="323329" y="560070"/>
                  </a:lnTo>
                  <a:lnTo>
                    <a:pt x="316166" y="543560"/>
                  </a:lnTo>
                  <a:lnTo>
                    <a:pt x="305168" y="528320"/>
                  </a:lnTo>
                  <a:lnTo>
                    <a:pt x="303009" y="526554"/>
                  </a:lnTo>
                  <a:lnTo>
                    <a:pt x="303009" y="575310"/>
                  </a:lnTo>
                  <a:lnTo>
                    <a:pt x="302996" y="708660"/>
                  </a:lnTo>
                  <a:lnTo>
                    <a:pt x="302869" y="726440"/>
                  </a:lnTo>
                  <a:lnTo>
                    <a:pt x="299008" y="727710"/>
                  </a:lnTo>
                  <a:lnTo>
                    <a:pt x="290550" y="723900"/>
                  </a:lnTo>
                  <a:lnTo>
                    <a:pt x="211658" y="678180"/>
                  </a:lnTo>
                  <a:lnTo>
                    <a:pt x="188163" y="637540"/>
                  </a:lnTo>
                  <a:lnTo>
                    <a:pt x="188277" y="599440"/>
                  </a:lnTo>
                  <a:lnTo>
                    <a:pt x="188404" y="562610"/>
                  </a:lnTo>
                  <a:lnTo>
                    <a:pt x="188518" y="525780"/>
                  </a:lnTo>
                  <a:lnTo>
                    <a:pt x="188607" y="488950"/>
                  </a:lnTo>
                  <a:lnTo>
                    <a:pt x="191808" y="486410"/>
                  </a:lnTo>
                  <a:lnTo>
                    <a:pt x="201079" y="491490"/>
                  </a:lnTo>
                  <a:lnTo>
                    <a:pt x="279819" y="535940"/>
                  </a:lnTo>
                  <a:lnTo>
                    <a:pt x="303009" y="575310"/>
                  </a:lnTo>
                  <a:lnTo>
                    <a:pt x="303009" y="526554"/>
                  </a:lnTo>
                  <a:lnTo>
                    <a:pt x="291223" y="516890"/>
                  </a:lnTo>
                  <a:lnTo>
                    <a:pt x="248081" y="491490"/>
                  </a:lnTo>
                  <a:lnTo>
                    <a:pt x="248399" y="486410"/>
                  </a:lnTo>
                  <a:lnTo>
                    <a:pt x="248716" y="481330"/>
                  </a:lnTo>
                  <a:lnTo>
                    <a:pt x="248793" y="480060"/>
                  </a:lnTo>
                  <a:lnTo>
                    <a:pt x="248869" y="478790"/>
                  </a:lnTo>
                  <a:lnTo>
                    <a:pt x="254622" y="416560"/>
                  </a:lnTo>
                  <a:lnTo>
                    <a:pt x="263740" y="363220"/>
                  </a:lnTo>
                  <a:lnTo>
                    <a:pt x="284378" y="292100"/>
                  </a:lnTo>
                  <a:lnTo>
                    <a:pt x="302298" y="246380"/>
                  </a:lnTo>
                  <a:lnTo>
                    <a:pt x="324116" y="203200"/>
                  </a:lnTo>
                  <a:lnTo>
                    <a:pt x="350596" y="162560"/>
                  </a:lnTo>
                  <a:lnTo>
                    <a:pt x="382498" y="125730"/>
                  </a:lnTo>
                  <a:lnTo>
                    <a:pt x="420598" y="92710"/>
                  </a:lnTo>
                  <a:lnTo>
                    <a:pt x="465670" y="64770"/>
                  </a:lnTo>
                  <a:lnTo>
                    <a:pt x="518464" y="41910"/>
                  </a:lnTo>
                  <a:lnTo>
                    <a:pt x="562864" y="30480"/>
                  </a:lnTo>
                  <a:lnTo>
                    <a:pt x="609003" y="24130"/>
                  </a:lnTo>
                  <a:lnTo>
                    <a:pt x="656983" y="29210"/>
                  </a:lnTo>
                  <a:lnTo>
                    <a:pt x="703732" y="40640"/>
                  </a:lnTo>
                  <a:lnTo>
                    <a:pt x="748893" y="55880"/>
                  </a:lnTo>
                  <a:lnTo>
                    <a:pt x="792124" y="76200"/>
                  </a:lnTo>
                  <a:lnTo>
                    <a:pt x="833069" y="101600"/>
                  </a:lnTo>
                  <a:lnTo>
                    <a:pt x="871397" y="132080"/>
                  </a:lnTo>
                  <a:lnTo>
                    <a:pt x="871397" y="102438"/>
                  </a:lnTo>
                  <a:lnTo>
                    <a:pt x="822769" y="68580"/>
                  </a:lnTo>
                  <a:lnTo>
                    <a:pt x="777163" y="43180"/>
                  </a:lnTo>
                  <a:lnTo>
                    <a:pt x="729818" y="24130"/>
                  </a:lnTo>
                  <a:lnTo>
                    <a:pt x="681304" y="11430"/>
                  </a:lnTo>
                  <a:lnTo>
                    <a:pt x="632180" y="2540"/>
                  </a:lnTo>
                  <a:lnTo>
                    <a:pt x="583018" y="0"/>
                  </a:lnTo>
                  <a:lnTo>
                    <a:pt x="535482" y="2540"/>
                  </a:lnTo>
                  <a:lnTo>
                    <a:pt x="489305" y="10160"/>
                  </a:lnTo>
                  <a:lnTo>
                    <a:pt x="470916" y="14871"/>
                  </a:lnTo>
                  <a:lnTo>
                    <a:pt x="470916" y="38100"/>
                  </a:lnTo>
                  <a:lnTo>
                    <a:pt x="423494" y="64770"/>
                  </a:lnTo>
                  <a:lnTo>
                    <a:pt x="383235" y="93980"/>
                  </a:lnTo>
                  <a:lnTo>
                    <a:pt x="349326" y="128270"/>
                  </a:lnTo>
                  <a:lnTo>
                    <a:pt x="321005" y="163830"/>
                  </a:lnTo>
                  <a:lnTo>
                    <a:pt x="297484" y="203200"/>
                  </a:lnTo>
                  <a:lnTo>
                    <a:pt x="277964" y="245110"/>
                  </a:lnTo>
                  <a:lnTo>
                    <a:pt x="261670" y="288290"/>
                  </a:lnTo>
                  <a:lnTo>
                    <a:pt x="247802" y="334010"/>
                  </a:lnTo>
                  <a:lnTo>
                    <a:pt x="236562" y="384810"/>
                  </a:lnTo>
                  <a:lnTo>
                    <a:pt x="228676" y="445770"/>
                  </a:lnTo>
                  <a:lnTo>
                    <a:pt x="227926" y="454660"/>
                  </a:lnTo>
                  <a:lnTo>
                    <a:pt x="227253" y="462280"/>
                  </a:lnTo>
                  <a:lnTo>
                    <a:pt x="226809" y="468630"/>
                  </a:lnTo>
                  <a:lnTo>
                    <a:pt x="226072" y="478790"/>
                  </a:lnTo>
                  <a:lnTo>
                    <a:pt x="212293" y="471170"/>
                  </a:lnTo>
                  <a:lnTo>
                    <a:pt x="194843" y="466090"/>
                  </a:lnTo>
                  <a:lnTo>
                    <a:pt x="166014" y="497840"/>
                  </a:lnTo>
                  <a:lnTo>
                    <a:pt x="165811" y="562610"/>
                  </a:lnTo>
                  <a:lnTo>
                    <a:pt x="154228" y="541020"/>
                  </a:lnTo>
                  <a:lnTo>
                    <a:pt x="150761" y="532130"/>
                  </a:lnTo>
                  <a:lnTo>
                    <a:pt x="145796" y="519430"/>
                  </a:lnTo>
                  <a:lnTo>
                    <a:pt x="140639" y="496570"/>
                  </a:lnTo>
                  <a:lnTo>
                    <a:pt x="138988" y="474980"/>
                  </a:lnTo>
                  <a:lnTo>
                    <a:pt x="139039" y="471170"/>
                  </a:lnTo>
                  <a:lnTo>
                    <a:pt x="141909" y="422910"/>
                  </a:lnTo>
                  <a:lnTo>
                    <a:pt x="150469" y="372110"/>
                  </a:lnTo>
                  <a:lnTo>
                    <a:pt x="164261" y="325120"/>
                  </a:lnTo>
                  <a:lnTo>
                    <a:pt x="182956" y="279400"/>
                  </a:lnTo>
                  <a:lnTo>
                    <a:pt x="206235" y="236220"/>
                  </a:lnTo>
                  <a:lnTo>
                    <a:pt x="233794" y="196850"/>
                  </a:lnTo>
                  <a:lnTo>
                    <a:pt x="265290" y="160020"/>
                  </a:lnTo>
                  <a:lnTo>
                    <a:pt x="300431" y="127000"/>
                  </a:lnTo>
                  <a:lnTo>
                    <a:pt x="338874" y="97790"/>
                  </a:lnTo>
                  <a:lnTo>
                    <a:pt x="380326" y="73660"/>
                  </a:lnTo>
                  <a:lnTo>
                    <a:pt x="424446" y="53340"/>
                  </a:lnTo>
                  <a:lnTo>
                    <a:pt x="470916" y="38100"/>
                  </a:lnTo>
                  <a:lnTo>
                    <a:pt x="470916" y="14871"/>
                  </a:lnTo>
                  <a:lnTo>
                    <a:pt x="401904" y="38100"/>
                  </a:lnTo>
                  <a:lnTo>
                    <a:pt x="361175" y="57150"/>
                  </a:lnTo>
                  <a:lnTo>
                    <a:pt x="322732" y="81280"/>
                  </a:lnTo>
                  <a:lnTo>
                    <a:pt x="286816" y="109220"/>
                  </a:lnTo>
                  <a:lnTo>
                    <a:pt x="253657" y="139700"/>
                  </a:lnTo>
                  <a:lnTo>
                    <a:pt x="223507" y="172720"/>
                  </a:lnTo>
                  <a:lnTo>
                    <a:pt x="196596" y="209550"/>
                  </a:lnTo>
                  <a:lnTo>
                    <a:pt x="173151" y="248920"/>
                  </a:lnTo>
                  <a:lnTo>
                    <a:pt x="153416" y="290830"/>
                  </a:lnTo>
                  <a:lnTo>
                    <a:pt x="137629" y="334010"/>
                  </a:lnTo>
                  <a:lnTo>
                    <a:pt x="126022" y="379730"/>
                  </a:lnTo>
                  <a:lnTo>
                    <a:pt x="118821" y="426720"/>
                  </a:lnTo>
                  <a:lnTo>
                    <a:pt x="116624" y="468630"/>
                  </a:lnTo>
                  <a:lnTo>
                    <a:pt x="116547" y="483870"/>
                  </a:lnTo>
                  <a:lnTo>
                    <a:pt x="117017" y="488950"/>
                  </a:lnTo>
                  <a:lnTo>
                    <a:pt x="117144" y="490220"/>
                  </a:lnTo>
                  <a:lnTo>
                    <a:pt x="117259" y="491490"/>
                  </a:lnTo>
                  <a:lnTo>
                    <a:pt x="118389" y="500380"/>
                  </a:lnTo>
                  <a:lnTo>
                    <a:pt x="119875" y="508000"/>
                  </a:lnTo>
                  <a:lnTo>
                    <a:pt x="114668" y="513080"/>
                  </a:lnTo>
                  <a:lnTo>
                    <a:pt x="109474" y="516890"/>
                  </a:lnTo>
                  <a:lnTo>
                    <a:pt x="104305" y="521970"/>
                  </a:lnTo>
                  <a:lnTo>
                    <a:pt x="99161" y="525780"/>
                  </a:lnTo>
                  <a:lnTo>
                    <a:pt x="59829" y="565150"/>
                  </a:lnTo>
                  <a:lnTo>
                    <a:pt x="25577" y="610870"/>
                  </a:lnTo>
                  <a:lnTo>
                    <a:pt x="6451" y="655320"/>
                  </a:lnTo>
                  <a:lnTo>
                    <a:pt x="0" y="697230"/>
                  </a:lnTo>
                  <a:lnTo>
                    <a:pt x="7353" y="737870"/>
                  </a:lnTo>
                  <a:lnTo>
                    <a:pt x="29591" y="775970"/>
                  </a:lnTo>
                  <a:lnTo>
                    <a:pt x="67830" y="810260"/>
                  </a:lnTo>
                  <a:lnTo>
                    <a:pt x="123164" y="838200"/>
                  </a:lnTo>
                  <a:lnTo>
                    <a:pt x="167474" y="854710"/>
                  </a:lnTo>
                  <a:lnTo>
                    <a:pt x="212991" y="867410"/>
                  </a:lnTo>
                  <a:lnTo>
                    <a:pt x="259422" y="876300"/>
                  </a:lnTo>
                  <a:lnTo>
                    <a:pt x="306476" y="882650"/>
                  </a:lnTo>
                  <a:lnTo>
                    <a:pt x="353885" y="883920"/>
                  </a:lnTo>
                  <a:lnTo>
                    <a:pt x="401358" y="883920"/>
                  </a:lnTo>
                  <a:lnTo>
                    <a:pt x="448589" y="878840"/>
                  </a:lnTo>
                  <a:lnTo>
                    <a:pt x="495312" y="871220"/>
                  </a:lnTo>
                  <a:lnTo>
                    <a:pt x="542353" y="859790"/>
                  </a:lnTo>
                  <a:lnTo>
                    <a:pt x="601383" y="843280"/>
                  </a:lnTo>
                  <a:lnTo>
                    <a:pt x="662012" y="824230"/>
                  </a:lnTo>
                  <a:lnTo>
                    <a:pt x="713892" y="806450"/>
                  </a:lnTo>
                  <a:lnTo>
                    <a:pt x="752563" y="793750"/>
                  </a:lnTo>
                  <a:lnTo>
                    <a:pt x="755738" y="787400"/>
                  </a:lnTo>
                  <a:lnTo>
                    <a:pt x="751751" y="775970"/>
                  </a:lnTo>
                  <a:lnTo>
                    <a:pt x="745375" y="772160"/>
                  </a:lnTo>
                  <a:lnTo>
                    <a:pt x="651586" y="803910"/>
                  </a:lnTo>
                  <a:lnTo>
                    <a:pt x="592683" y="821690"/>
                  </a:lnTo>
                  <a:lnTo>
                    <a:pt x="536028" y="838200"/>
                  </a:lnTo>
                  <a:lnTo>
                    <a:pt x="490791" y="849630"/>
                  </a:lnTo>
                  <a:lnTo>
                    <a:pt x="439267" y="857250"/>
                  </a:lnTo>
                  <a:lnTo>
                    <a:pt x="387121" y="862330"/>
                  </a:lnTo>
                  <a:lnTo>
                    <a:pt x="334772" y="861060"/>
                  </a:lnTo>
                  <a:lnTo>
                    <a:pt x="282638" y="857250"/>
                  </a:lnTo>
                  <a:lnTo>
                    <a:pt x="231127" y="848360"/>
                  </a:lnTo>
                  <a:lnTo>
                    <a:pt x="180632" y="834390"/>
                  </a:lnTo>
                  <a:lnTo>
                    <a:pt x="131584" y="817880"/>
                  </a:lnTo>
                  <a:lnTo>
                    <a:pt x="82791" y="792480"/>
                  </a:lnTo>
                  <a:lnTo>
                    <a:pt x="49009" y="764540"/>
                  </a:lnTo>
                  <a:lnTo>
                    <a:pt x="29311" y="731520"/>
                  </a:lnTo>
                  <a:lnTo>
                    <a:pt x="22733" y="697230"/>
                  </a:lnTo>
                  <a:lnTo>
                    <a:pt x="28333" y="660400"/>
                  </a:lnTo>
                  <a:lnTo>
                    <a:pt x="45135" y="622300"/>
                  </a:lnTo>
                  <a:lnTo>
                    <a:pt x="77139" y="580390"/>
                  </a:lnTo>
                  <a:lnTo>
                    <a:pt x="114452" y="543560"/>
                  </a:lnTo>
                  <a:lnTo>
                    <a:pt x="118440" y="539750"/>
                  </a:lnTo>
                  <a:lnTo>
                    <a:pt x="122516" y="535940"/>
                  </a:lnTo>
                  <a:lnTo>
                    <a:pt x="126542" y="532130"/>
                  </a:lnTo>
                  <a:lnTo>
                    <a:pt x="133616" y="549910"/>
                  </a:lnTo>
                  <a:lnTo>
                    <a:pt x="142506" y="566420"/>
                  </a:lnTo>
                  <a:lnTo>
                    <a:pt x="153187" y="584200"/>
                  </a:lnTo>
                  <a:lnTo>
                    <a:pt x="165671" y="599440"/>
                  </a:lnTo>
                  <a:lnTo>
                    <a:pt x="165557" y="637540"/>
                  </a:lnTo>
                  <a:lnTo>
                    <a:pt x="186690" y="685800"/>
                  </a:lnTo>
                  <a:lnTo>
                    <a:pt x="279247" y="742950"/>
                  </a:lnTo>
                  <a:lnTo>
                    <a:pt x="296252" y="748030"/>
                  </a:lnTo>
                  <a:lnTo>
                    <a:pt x="311010" y="745490"/>
                  </a:lnTo>
                  <a:lnTo>
                    <a:pt x="321475" y="734060"/>
                  </a:lnTo>
                  <a:lnTo>
                    <a:pt x="322935" y="727710"/>
                  </a:lnTo>
                  <a:lnTo>
                    <a:pt x="325577" y="716280"/>
                  </a:lnTo>
                  <a:lnTo>
                    <a:pt x="325602" y="708660"/>
                  </a:lnTo>
                  <a:lnTo>
                    <a:pt x="359587" y="721360"/>
                  </a:lnTo>
                  <a:lnTo>
                    <a:pt x="397408" y="731520"/>
                  </a:lnTo>
                  <a:lnTo>
                    <a:pt x="437705" y="741680"/>
                  </a:lnTo>
                  <a:lnTo>
                    <a:pt x="479094" y="748030"/>
                  </a:lnTo>
                  <a:lnTo>
                    <a:pt x="529234" y="753110"/>
                  </a:lnTo>
                  <a:lnTo>
                    <a:pt x="580351" y="755650"/>
                  </a:lnTo>
                  <a:lnTo>
                    <a:pt x="631901" y="754380"/>
                  </a:lnTo>
                  <a:lnTo>
                    <a:pt x="683374" y="749300"/>
                  </a:lnTo>
                  <a:lnTo>
                    <a:pt x="734237" y="740410"/>
                  </a:lnTo>
                  <a:lnTo>
                    <a:pt x="767384" y="732790"/>
                  </a:lnTo>
                  <a:lnTo>
                    <a:pt x="783971" y="728980"/>
                  </a:lnTo>
                  <a:lnTo>
                    <a:pt x="832053" y="713740"/>
                  </a:lnTo>
                  <a:lnTo>
                    <a:pt x="877976" y="693420"/>
                  </a:lnTo>
                  <a:lnTo>
                    <a:pt x="922058" y="669290"/>
                  </a:lnTo>
                  <a:lnTo>
                    <a:pt x="963371" y="638810"/>
                  </a:lnTo>
                  <a:lnTo>
                    <a:pt x="999350" y="603250"/>
                  </a:lnTo>
                  <a:lnTo>
                    <a:pt x="1027430" y="562610"/>
                  </a:lnTo>
                  <a:lnTo>
                    <a:pt x="1045044" y="516890"/>
                  </a:lnTo>
                  <a:lnTo>
                    <a:pt x="1045197" y="515620"/>
                  </a:lnTo>
                  <a:lnTo>
                    <a:pt x="1045464" y="515620"/>
                  </a:lnTo>
                  <a:lnTo>
                    <a:pt x="1063612" y="579120"/>
                  </a:lnTo>
                  <a:lnTo>
                    <a:pt x="1049616" y="614680"/>
                  </a:lnTo>
                  <a:lnTo>
                    <a:pt x="1022286" y="645160"/>
                  </a:lnTo>
                  <a:lnTo>
                    <a:pt x="986282" y="671830"/>
                  </a:lnTo>
                  <a:lnTo>
                    <a:pt x="946264" y="693420"/>
                  </a:lnTo>
                  <a:lnTo>
                    <a:pt x="901763" y="713740"/>
                  </a:lnTo>
                  <a:lnTo>
                    <a:pt x="878598" y="722630"/>
                  </a:lnTo>
                  <a:lnTo>
                    <a:pt x="854583" y="732790"/>
                  </a:lnTo>
                  <a:lnTo>
                    <a:pt x="848779" y="735330"/>
                  </a:lnTo>
                  <a:lnTo>
                    <a:pt x="845947" y="741680"/>
                  </a:lnTo>
                  <a:lnTo>
                    <a:pt x="850544" y="753110"/>
                  </a:lnTo>
                  <a:lnTo>
                    <a:pt x="857084" y="755650"/>
                  </a:lnTo>
                  <a:lnTo>
                    <a:pt x="862901" y="754380"/>
                  </a:lnTo>
                  <a:lnTo>
                    <a:pt x="910856" y="734060"/>
                  </a:lnTo>
                  <a:lnTo>
                    <a:pt x="956081" y="713740"/>
                  </a:lnTo>
                  <a:lnTo>
                    <a:pt x="1002080" y="688340"/>
                  </a:lnTo>
                  <a:lnTo>
                    <a:pt x="1042339" y="656590"/>
                  </a:lnTo>
                  <a:lnTo>
                    <a:pt x="1072083" y="621030"/>
                  </a:lnTo>
                  <a:lnTo>
                    <a:pt x="1086573" y="579120"/>
                  </a:lnTo>
                  <a:close/>
                </a:path>
              </a:pathLst>
            </a:custGeom>
            <a:solidFill>
              <a:srgbClr val="1F3964"/>
            </a:solidFill>
          </p:spPr>
          <p:txBody>
            <a:bodyPr wrap="square" lIns="0" tIns="0" rIns="0" bIns="0" rtlCol="0"/>
            <a:lstStyle/>
            <a:p>
              <a:endParaRPr/>
            </a:p>
          </p:txBody>
        </p:sp>
        <p:pic>
          <p:nvPicPr>
            <p:cNvPr id="10" name="object 10"/>
            <p:cNvPicPr/>
            <p:nvPr/>
          </p:nvPicPr>
          <p:blipFill>
            <a:blip r:embed="rId4" cstate="print"/>
            <a:stretch>
              <a:fillRect/>
            </a:stretch>
          </p:blipFill>
          <p:spPr>
            <a:xfrm>
              <a:off x="15496793" y="186689"/>
              <a:ext cx="2791205" cy="2791205"/>
            </a:xfrm>
            <a:prstGeom prst="rect">
              <a:avLst/>
            </a:prstGeom>
          </p:spPr>
        </p:pic>
        <p:pic>
          <p:nvPicPr>
            <p:cNvPr id="11" name="object 11"/>
            <p:cNvPicPr/>
            <p:nvPr/>
          </p:nvPicPr>
          <p:blipFill>
            <a:blip r:embed="rId5" cstate="print"/>
            <a:stretch>
              <a:fillRect/>
            </a:stretch>
          </p:blipFill>
          <p:spPr>
            <a:xfrm>
              <a:off x="8060690" y="3219767"/>
              <a:ext cx="3816857" cy="1164145"/>
            </a:xfrm>
            <a:prstGeom prst="rect">
              <a:avLst/>
            </a:prstGeom>
          </p:spPr>
        </p:pic>
      </p:grpSp>
      <p:sp>
        <p:nvSpPr>
          <p:cNvPr id="12" name="object 12" descr="$PPTXTitle"/>
          <p:cNvSpPr txBox="1">
            <a:spLocks noGrp="1"/>
          </p:cNvSpPr>
          <p:nvPr>
            <p:ph type="title"/>
          </p:nvPr>
        </p:nvSpPr>
        <p:spPr>
          <a:xfrm>
            <a:off x="369824" y="42163"/>
            <a:ext cx="8220709" cy="1682750"/>
          </a:xfrm>
          <a:prstGeom prst="rect">
            <a:avLst/>
          </a:prstGeom>
        </p:spPr>
        <p:txBody>
          <a:bodyPr vert="horz" wrap="square" lIns="0" tIns="15875" rIns="0" bIns="0" rtlCol="0">
            <a:spAutoFit/>
          </a:bodyPr>
          <a:lstStyle/>
          <a:p>
            <a:pPr marL="12700">
              <a:lnSpc>
                <a:spcPct val="100000"/>
              </a:lnSpc>
              <a:spcBef>
                <a:spcPts val="125"/>
              </a:spcBef>
            </a:pPr>
            <a:r>
              <a:rPr sz="10850" spc="75">
                <a:solidFill>
                  <a:srgbClr val="FFFFFF"/>
                </a:solidFill>
              </a:rPr>
              <a:t>THANK</a:t>
            </a:r>
            <a:r>
              <a:rPr sz="10850" spc="-70">
                <a:solidFill>
                  <a:srgbClr val="FFFFFF"/>
                </a:solidFill>
              </a:rPr>
              <a:t> </a:t>
            </a:r>
            <a:r>
              <a:rPr sz="10850" spc="-85">
                <a:solidFill>
                  <a:srgbClr val="FFFFFF"/>
                </a:solidFill>
              </a:rPr>
              <a:t>YOU</a:t>
            </a:r>
            <a:endParaRPr sz="10850"/>
          </a:p>
        </p:txBody>
      </p:sp>
      <p:sp>
        <p:nvSpPr>
          <p:cNvPr id="13" name="object 13"/>
          <p:cNvSpPr txBox="1"/>
          <p:nvPr/>
        </p:nvSpPr>
        <p:spPr>
          <a:xfrm>
            <a:off x="369824" y="1579691"/>
            <a:ext cx="6477000" cy="3028950"/>
          </a:xfrm>
          <a:prstGeom prst="rect">
            <a:avLst/>
          </a:prstGeom>
        </p:spPr>
        <p:txBody>
          <a:bodyPr vert="horz" wrap="square" lIns="0" tIns="156845" rIns="0" bIns="0" rtlCol="0">
            <a:spAutoFit/>
          </a:bodyPr>
          <a:lstStyle/>
          <a:p>
            <a:pPr marL="12700">
              <a:lnSpc>
                <a:spcPct val="100000"/>
              </a:lnSpc>
              <a:spcBef>
                <a:spcPts val="1235"/>
              </a:spcBef>
            </a:pPr>
            <a:r>
              <a:rPr sz="2700" b="1" spc="-10">
                <a:solidFill>
                  <a:srgbClr val="FBBD1A"/>
                </a:solidFill>
                <a:latin typeface="Arial"/>
                <a:cs typeface="Arial"/>
              </a:rPr>
              <a:t>Contact:</a:t>
            </a:r>
            <a:endParaRPr sz="2700">
              <a:latin typeface="Arial"/>
              <a:cs typeface="Arial"/>
            </a:endParaRPr>
          </a:p>
          <a:p>
            <a:pPr marL="12700">
              <a:lnSpc>
                <a:spcPct val="100000"/>
              </a:lnSpc>
              <a:spcBef>
                <a:spcPts val="1055"/>
              </a:spcBef>
            </a:pPr>
            <a:r>
              <a:rPr sz="2500">
                <a:solidFill>
                  <a:srgbClr val="FFFFFF"/>
                </a:solidFill>
                <a:latin typeface="Arial"/>
                <a:cs typeface="Arial"/>
              </a:rPr>
              <a:t>Adrienne</a:t>
            </a:r>
            <a:r>
              <a:rPr sz="2500" spc="80">
                <a:solidFill>
                  <a:srgbClr val="FFFFFF"/>
                </a:solidFill>
                <a:latin typeface="Arial"/>
                <a:cs typeface="Arial"/>
              </a:rPr>
              <a:t> </a:t>
            </a:r>
            <a:r>
              <a:rPr sz="2500" spc="-35">
                <a:solidFill>
                  <a:srgbClr val="FFFFFF"/>
                </a:solidFill>
                <a:latin typeface="Arial"/>
                <a:cs typeface="Arial"/>
              </a:rPr>
              <a:t>L.</a:t>
            </a:r>
            <a:r>
              <a:rPr sz="2500" spc="65">
                <a:solidFill>
                  <a:srgbClr val="FFFFFF"/>
                </a:solidFill>
                <a:latin typeface="Arial"/>
                <a:cs typeface="Arial"/>
              </a:rPr>
              <a:t> </a:t>
            </a:r>
            <a:r>
              <a:rPr sz="2500" spc="85">
                <a:solidFill>
                  <a:srgbClr val="FFFFFF"/>
                </a:solidFill>
                <a:latin typeface="Arial"/>
                <a:cs typeface="Arial"/>
              </a:rPr>
              <a:t>Williams-</a:t>
            </a:r>
            <a:r>
              <a:rPr sz="2500" spc="-10">
                <a:solidFill>
                  <a:srgbClr val="FFFFFF"/>
                </a:solidFill>
                <a:latin typeface="Arial"/>
                <a:cs typeface="Arial"/>
              </a:rPr>
              <a:t>Octalien</a:t>
            </a:r>
            <a:endParaRPr sz="2500">
              <a:latin typeface="Arial"/>
              <a:cs typeface="Arial"/>
            </a:endParaRPr>
          </a:p>
          <a:p>
            <a:pPr marL="12700" marR="5080">
              <a:lnSpc>
                <a:spcPct val="128899"/>
              </a:lnSpc>
              <a:spcBef>
                <a:spcPts val="140"/>
              </a:spcBef>
            </a:pPr>
            <a:r>
              <a:rPr sz="2500">
                <a:solidFill>
                  <a:srgbClr val="FFFFFF"/>
                </a:solidFill>
                <a:latin typeface="Arial"/>
                <a:cs typeface="Arial"/>
              </a:rPr>
              <a:t>Director</a:t>
            </a:r>
            <a:r>
              <a:rPr sz="2500" spc="20">
                <a:solidFill>
                  <a:srgbClr val="FFFFFF"/>
                </a:solidFill>
                <a:latin typeface="Arial"/>
                <a:cs typeface="Arial"/>
              </a:rPr>
              <a:t> </a:t>
            </a:r>
            <a:r>
              <a:rPr sz="2500" spc="70">
                <a:solidFill>
                  <a:srgbClr val="FFFFFF"/>
                </a:solidFill>
                <a:latin typeface="Arial"/>
                <a:cs typeface="Arial"/>
              </a:rPr>
              <a:t>of</a:t>
            </a:r>
            <a:r>
              <a:rPr sz="2500" spc="25">
                <a:solidFill>
                  <a:srgbClr val="FFFFFF"/>
                </a:solidFill>
                <a:latin typeface="Arial"/>
                <a:cs typeface="Arial"/>
              </a:rPr>
              <a:t> </a:t>
            </a:r>
            <a:r>
              <a:rPr sz="2500">
                <a:solidFill>
                  <a:srgbClr val="FFFFFF"/>
                </a:solidFill>
                <a:latin typeface="Arial"/>
                <a:cs typeface="Arial"/>
              </a:rPr>
              <a:t>the</a:t>
            </a:r>
            <a:r>
              <a:rPr sz="2500" spc="30">
                <a:solidFill>
                  <a:srgbClr val="FFFFFF"/>
                </a:solidFill>
                <a:latin typeface="Arial"/>
                <a:cs typeface="Arial"/>
              </a:rPr>
              <a:t> </a:t>
            </a:r>
            <a:r>
              <a:rPr sz="2500">
                <a:solidFill>
                  <a:srgbClr val="FFFFFF"/>
                </a:solidFill>
                <a:latin typeface="Arial"/>
                <a:cs typeface="Arial"/>
              </a:rPr>
              <a:t>Office</a:t>
            </a:r>
            <a:r>
              <a:rPr sz="2500" spc="35">
                <a:solidFill>
                  <a:srgbClr val="FFFFFF"/>
                </a:solidFill>
                <a:latin typeface="Arial"/>
                <a:cs typeface="Arial"/>
              </a:rPr>
              <a:t> </a:t>
            </a:r>
            <a:r>
              <a:rPr sz="2500" spc="70">
                <a:solidFill>
                  <a:srgbClr val="FFFFFF"/>
                </a:solidFill>
                <a:latin typeface="Arial"/>
                <a:cs typeface="Arial"/>
              </a:rPr>
              <a:t>of</a:t>
            </a:r>
            <a:r>
              <a:rPr sz="2500" spc="15">
                <a:solidFill>
                  <a:srgbClr val="FFFFFF"/>
                </a:solidFill>
                <a:latin typeface="Arial"/>
                <a:cs typeface="Arial"/>
              </a:rPr>
              <a:t> </a:t>
            </a:r>
            <a:r>
              <a:rPr sz="2500">
                <a:solidFill>
                  <a:srgbClr val="FFFFFF"/>
                </a:solidFill>
                <a:latin typeface="Arial"/>
                <a:cs typeface="Arial"/>
              </a:rPr>
              <a:t>Disaster</a:t>
            </a:r>
            <a:r>
              <a:rPr sz="2500" spc="30">
                <a:solidFill>
                  <a:srgbClr val="FFFFFF"/>
                </a:solidFill>
                <a:latin typeface="Arial"/>
                <a:cs typeface="Arial"/>
              </a:rPr>
              <a:t> </a:t>
            </a:r>
            <a:r>
              <a:rPr sz="2500">
                <a:solidFill>
                  <a:srgbClr val="FFFFFF"/>
                </a:solidFill>
                <a:latin typeface="Arial"/>
                <a:cs typeface="Arial"/>
              </a:rPr>
              <a:t>Recovery</a:t>
            </a:r>
            <a:r>
              <a:rPr sz="2500" spc="35">
                <a:solidFill>
                  <a:srgbClr val="FFFFFF"/>
                </a:solidFill>
                <a:latin typeface="Arial"/>
                <a:cs typeface="Arial"/>
              </a:rPr>
              <a:t> </a:t>
            </a:r>
            <a:r>
              <a:rPr sz="2500" spc="-50">
                <a:solidFill>
                  <a:srgbClr val="FFFFFF"/>
                </a:solidFill>
                <a:latin typeface="Arial"/>
                <a:cs typeface="Arial"/>
              </a:rPr>
              <a:t>&amp; </a:t>
            </a:r>
            <a:r>
              <a:rPr sz="2500">
                <a:solidFill>
                  <a:srgbClr val="FFFFFF"/>
                </a:solidFill>
                <a:latin typeface="Arial"/>
                <a:cs typeface="Arial"/>
              </a:rPr>
              <a:t>Governor’s</a:t>
            </a:r>
            <a:r>
              <a:rPr sz="2500" spc="5">
                <a:solidFill>
                  <a:srgbClr val="FFFFFF"/>
                </a:solidFill>
                <a:latin typeface="Arial"/>
                <a:cs typeface="Arial"/>
              </a:rPr>
              <a:t> </a:t>
            </a:r>
            <a:r>
              <a:rPr sz="2500" spc="50">
                <a:solidFill>
                  <a:srgbClr val="FFFFFF"/>
                </a:solidFill>
                <a:latin typeface="Arial"/>
                <a:cs typeface="Arial"/>
              </a:rPr>
              <a:t>Authorized</a:t>
            </a:r>
            <a:r>
              <a:rPr sz="2500" spc="20">
                <a:solidFill>
                  <a:srgbClr val="FFFFFF"/>
                </a:solidFill>
                <a:latin typeface="Arial"/>
                <a:cs typeface="Arial"/>
              </a:rPr>
              <a:t> </a:t>
            </a:r>
            <a:r>
              <a:rPr sz="2500">
                <a:solidFill>
                  <a:srgbClr val="FFFFFF"/>
                </a:solidFill>
                <a:latin typeface="Arial"/>
                <a:cs typeface="Arial"/>
              </a:rPr>
              <a:t>Representative</a:t>
            </a:r>
            <a:r>
              <a:rPr sz="2500" spc="15">
                <a:solidFill>
                  <a:srgbClr val="FFFFFF"/>
                </a:solidFill>
                <a:latin typeface="Arial"/>
                <a:cs typeface="Arial"/>
              </a:rPr>
              <a:t> </a:t>
            </a:r>
            <a:r>
              <a:rPr sz="2500" spc="-10">
                <a:solidFill>
                  <a:srgbClr val="FFFFFF"/>
                </a:solidFill>
                <a:latin typeface="Arial"/>
                <a:cs typeface="Arial"/>
              </a:rPr>
              <a:t>(GAR) </a:t>
            </a:r>
            <a:r>
              <a:rPr sz="2300" spc="-10">
                <a:solidFill>
                  <a:srgbClr val="FFFFFF"/>
                </a:solidFill>
                <a:latin typeface="Arial"/>
                <a:cs typeface="Arial"/>
              </a:rPr>
              <a:t>Phone:</a:t>
            </a:r>
            <a:r>
              <a:rPr sz="2300" spc="-110">
                <a:solidFill>
                  <a:srgbClr val="FFFFFF"/>
                </a:solidFill>
                <a:latin typeface="Arial"/>
                <a:cs typeface="Arial"/>
              </a:rPr>
              <a:t> </a:t>
            </a:r>
            <a:r>
              <a:rPr sz="2300" spc="85">
                <a:solidFill>
                  <a:srgbClr val="FFFFFF"/>
                </a:solidFill>
                <a:latin typeface="Arial"/>
                <a:cs typeface="Arial"/>
              </a:rPr>
              <a:t>(340)220-</a:t>
            </a:r>
            <a:r>
              <a:rPr sz="2300" spc="80">
                <a:solidFill>
                  <a:srgbClr val="FFFFFF"/>
                </a:solidFill>
                <a:latin typeface="Arial"/>
                <a:cs typeface="Arial"/>
              </a:rPr>
              <a:t>1221</a:t>
            </a:r>
            <a:endParaRPr sz="2300">
              <a:latin typeface="Arial"/>
              <a:cs typeface="Arial"/>
            </a:endParaRPr>
          </a:p>
          <a:p>
            <a:pPr marL="60325">
              <a:lnSpc>
                <a:spcPct val="100000"/>
              </a:lnSpc>
              <a:spcBef>
                <a:spcPts val="950"/>
              </a:spcBef>
            </a:pPr>
            <a:r>
              <a:rPr sz="2300" spc="-35">
                <a:solidFill>
                  <a:srgbClr val="FFFFFF"/>
                </a:solidFill>
                <a:latin typeface="Arial"/>
                <a:cs typeface="Arial"/>
              </a:rPr>
              <a:t>Email:</a:t>
            </a:r>
            <a:r>
              <a:rPr sz="2300" spc="-105">
                <a:solidFill>
                  <a:srgbClr val="FFFFFF"/>
                </a:solidFill>
                <a:latin typeface="Arial"/>
                <a:cs typeface="Arial"/>
              </a:rPr>
              <a:t> </a:t>
            </a:r>
            <a:r>
              <a:rPr sz="2300" spc="-10">
                <a:solidFill>
                  <a:srgbClr val="FFFFFF"/>
                </a:solidFill>
                <a:latin typeface="Arial"/>
                <a:cs typeface="Arial"/>
                <a:hlinkClick r:id="rId6"/>
              </a:rPr>
              <a:t>info@usviodr.com</a:t>
            </a:r>
            <a:endParaRPr sz="2300">
              <a:latin typeface="Arial"/>
              <a:cs typeface="Arial"/>
            </a:endParaRPr>
          </a:p>
        </p:txBody>
      </p:sp>
      <p:grpSp>
        <p:nvGrpSpPr>
          <p:cNvPr id="14" name="object 14"/>
          <p:cNvGrpSpPr/>
          <p:nvPr/>
        </p:nvGrpSpPr>
        <p:grpSpPr>
          <a:xfrm>
            <a:off x="0" y="5039995"/>
            <a:ext cx="18288000" cy="5201920"/>
            <a:chOff x="0" y="5039995"/>
            <a:chExt cx="18288000" cy="5201920"/>
          </a:xfrm>
        </p:grpSpPr>
        <p:pic>
          <p:nvPicPr>
            <p:cNvPr id="15" name="object 15" descr="A collage of people holding a trophy  AI-generated content may be incorrect."/>
            <p:cNvPicPr/>
            <p:nvPr/>
          </p:nvPicPr>
          <p:blipFill>
            <a:blip r:embed="rId7" cstate="print"/>
            <a:stretch>
              <a:fillRect/>
            </a:stretch>
          </p:blipFill>
          <p:spPr>
            <a:xfrm>
              <a:off x="0" y="5047833"/>
              <a:ext cx="13411199" cy="5182362"/>
            </a:xfrm>
            <a:prstGeom prst="rect">
              <a:avLst/>
            </a:prstGeom>
          </p:spPr>
        </p:pic>
        <p:pic>
          <p:nvPicPr>
            <p:cNvPr id="16" name="object 16" descr="A group of people in kayaks in the water  AI-generated content may be incorrect."/>
            <p:cNvPicPr/>
            <p:nvPr/>
          </p:nvPicPr>
          <p:blipFill>
            <a:blip r:embed="rId8" cstate="print"/>
            <a:stretch>
              <a:fillRect/>
            </a:stretch>
          </p:blipFill>
          <p:spPr>
            <a:xfrm>
              <a:off x="13411200" y="7510581"/>
              <a:ext cx="4865877" cy="2730879"/>
            </a:xfrm>
            <a:prstGeom prst="rect">
              <a:avLst/>
            </a:prstGeom>
          </p:spPr>
        </p:pic>
        <p:pic>
          <p:nvPicPr>
            <p:cNvPr id="17" name="object 17" descr="A group of people in blue shirts  AI-generated content may be incorrect."/>
            <p:cNvPicPr/>
            <p:nvPr/>
          </p:nvPicPr>
          <p:blipFill>
            <a:blip r:embed="rId9" cstate="print"/>
            <a:stretch>
              <a:fillRect/>
            </a:stretch>
          </p:blipFill>
          <p:spPr>
            <a:xfrm>
              <a:off x="13422122" y="5039995"/>
              <a:ext cx="4865878" cy="3174618"/>
            </a:xfrm>
            <a:prstGeom prst="rect">
              <a:avLst/>
            </a:prstGeom>
          </p:spPr>
        </p:pic>
      </p:grpSp>
      <p:pic>
        <p:nvPicPr>
          <p:cNvPr id="19" name="Picture 18">
            <a:extLst>
              <a:ext uri="{FF2B5EF4-FFF2-40B4-BE49-F238E27FC236}">
                <a16:creationId xmlns:a16="http://schemas.microsoft.com/office/drawing/2014/main" id="{2C359B78-AB3B-90D1-1C63-9A7BD2AD79D0}"/>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2" y="5015420"/>
            <a:ext cx="7856457" cy="5271580"/>
          </a:xfrm>
          <a:prstGeom prst="rect">
            <a:avLst/>
          </a:prstGeom>
        </p:spPr>
      </p:pic>
      <p:pic>
        <p:nvPicPr>
          <p:cNvPr id="21" name="Picture 20">
            <a:extLst>
              <a:ext uri="{FF2B5EF4-FFF2-40B4-BE49-F238E27FC236}">
                <a16:creationId xmlns:a16="http://schemas.microsoft.com/office/drawing/2014/main" id="{E6A6A518-7AC6-DF3C-7701-E788A4314CF7}"/>
              </a:ext>
            </a:extLst>
          </p:cNvPr>
          <p:cNvPicPr>
            <a:picLocks noChangeAspect="1"/>
          </p:cNvPicPr>
          <p:nvPr/>
        </p:nvPicPr>
        <p:blipFill>
          <a:blip r:embed="rId11" cstate="print">
            <a:extLst>
              <a:ext uri="{28A0092B-C50C-407E-A947-70E740481C1C}">
                <a14:useLocalDpi xmlns:a14="http://schemas.microsoft.com/office/drawing/2010/main" val="0"/>
              </a:ext>
            </a:extLst>
          </a:blip>
          <a:srcRect t="24453"/>
          <a:stretch>
            <a:fillRect/>
          </a:stretch>
        </p:blipFill>
        <p:spPr>
          <a:xfrm>
            <a:off x="7856455" y="5003701"/>
            <a:ext cx="10420622" cy="5271580"/>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FFFF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e86793b9-5246-4aa3-8a34-b29775e28999" xsi:nil="true"/>
    <lcf76f155ced4ddcb4097134ff3c332f xmlns="5200c68a-7d32-4d24-824b-54143e0d82f2">
      <Terms xmlns="http://schemas.microsoft.com/office/infopath/2007/PartnerControls"/>
    </lcf76f155ced4ddcb4097134ff3c332f>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9F8CA90D6887424BA7859D16623F31D7" ma:contentTypeVersion="20" ma:contentTypeDescription="Create a new document." ma:contentTypeScope="" ma:versionID="b7992f3a4c00eed6ed9469855fd16160">
  <xsd:schema xmlns:xsd="http://www.w3.org/2001/XMLSchema" xmlns:xs="http://www.w3.org/2001/XMLSchema" xmlns:p="http://schemas.microsoft.com/office/2006/metadata/properties" xmlns:ns2="5200c68a-7d32-4d24-824b-54143e0d82f2" xmlns:ns3="e86793b9-5246-4aa3-8a34-b29775e28999" targetNamespace="http://schemas.microsoft.com/office/2006/metadata/properties" ma:root="true" ma:fieldsID="94af38014648d23273bcf8645666fe75" ns2:_="" ns3:_="">
    <xsd:import namespace="5200c68a-7d32-4d24-824b-54143e0d82f2"/>
    <xsd:import namespace="e86793b9-5246-4aa3-8a34-b29775e28999"/>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GenerationTime" minOccurs="0"/>
                <xsd:element ref="ns2:MediaServiceEventHashCode" minOccurs="0"/>
                <xsd:element ref="ns3:SharedWithUsers" minOccurs="0"/>
                <xsd:element ref="ns3:SharedWithDetails" minOccurs="0"/>
                <xsd:element ref="ns2:MediaServiceDateTaken" minOccurs="0"/>
                <xsd:element ref="ns2:MediaServiceAutoKeyPoints" minOccurs="0"/>
                <xsd:element ref="ns2:MediaServiceKeyPoints" minOccurs="0"/>
                <xsd:element ref="ns2:MediaServiceLocation" minOccurs="0"/>
                <xsd:element ref="ns2:MediaLengthInSeconds" minOccurs="0"/>
                <xsd:element ref="ns2:lcf76f155ced4ddcb4097134ff3c332f" minOccurs="0"/>
                <xsd:element ref="ns3:TaxCatchAll" minOccurs="0"/>
                <xsd:element ref="ns2:MediaServiceObjectDetectorVersions" minOccurs="0"/>
                <xsd:element ref="ns2:MediaServiceSearchPropertie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200c68a-7d32-4d24-824b-54143e0d82f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ternalName="MediaServiceDateTaken"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ac653db0-1296-4953-9d4c-94e330efbd27"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element name="MediaServiceBillingMetadata" ma:index="26"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e86793b9-5246-4aa3-8a34-b29775e28999"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element name="TaxCatchAll" ma:index="23" nillable="true" ma:displayName="Taxonomy Catch All Column" ma:hidden="true" ma:list="{459b26d2-e7b6-4dba-8a44-be9103271bbb}" ma:internalName="TaxCatchAll" ma:showField="CatchAllData" ma:web="e86793b9-5246-4aa3-8a34-b29775e28999">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472CEA7-E028-4076-97C2-307FA865C657}">
  <ds:schemaRefs>
    <ds:schemaRef ds:uri="http://purl.org/dc/elements/1.1/"/>
    <ds:schemaRef ds:uri="http://schemas.microsoft.com/office/2006/metadata/properties"/>
    <ds:schemaRef ds:uri="http://purl.org/dc/terms/"/>
    <ds:schemaRef ds:uri="http://schemas.microsoft.com/office/2006/documentManagement/types"/>
    <ds:schemaRef ds:uri="http://schemas.microsoft.com/office/infopath/2007/PartnerControls"/>
    <ds:schemaRef ds:uri="http://schemas.openxmlformats.org/package/2006/metadata/core-properties"/>
    <ds:schemaRef ds:uri="5200c68a-7d32-4d24-824b-54143e0d82f2"/>
    <ds:schemaRef ds:uri="e86793b9-5246-4aa3-8a34-b29775e28999"/>
    <ds:schemaRef ds:uri="http://www.w3.org/XML/1998/namespace"/>
    <ds:schemaRef ds:uri="http://purl.org/dc/dcmitype/"/>
  </ds:schemaRefs>
</ds:datastoreItem>
</file>

<file path=customXml/itemProps2.xml><?xml version="1.0" encoding="utf-8"?>
<ds:datastoreItem xmlns:ds="http://schemas.openxmlformats.org/officeDocument/2006/customXml" ds:itemID="{8630C974-D4FA-4A9B-927E-9A1F329FA2C5}">
  <ds:schemaRefs>
    <ds:schemaRef ds:uri="http://schemas.microsoft.com/sharepoint/v3/contenttype/forms"/>
  </ds:schemaRefs>
</ds:datastoreItem>
</file>

<file path=customXml/itemProps3.xml><?xml version="1.0" encoding="utf-8"?>
<ds:datastoreItem xmlns:ds="http://schemas.openxmlformats.org/officeDocument/2006/customXml" ds:itemID="{EECCD587-9FE5-4BBE-A5FC-8193343671FE}">
  <ds:schemaRefs>
    <ds:schemaRef ds:uri="5200c68a-7d32-4d24-824b-54143e0d82f2"/>
    <ds:schemaRef ds:uri="e86793b9-5246-4aa3-8a34-b29775e28999"/>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
  <TotalTime>1</TotalTime>
  <Words>1293</Words>
  <Application>Microsoft Office PowerPoint</Application>
  <PresentationFormat>Custom</PresentationFormat>
  <Paragraphs>251</Paragraphs>
  <Slides>58</Slides>
  <Notes>11</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58</vt:i4>
      </vt:variant>
    </vt:vector>
  </HeadingPairs>
  <TitlesOfParts>
    <vt:vector size="68" baseType="lpstr">
      <vt:lpstr>Aptos</vt:lpstr>
      <vt:lpstr>Arial</vt:lpstr>
      <vt:lpstr>Arial Black</vt:lpstr>
      <vt:lpstr>Bierstadt Display</vt:lpstr>
      <vt:lpstr>Calibri</vt:lpstr>
      <vt:lpstr>Georgia</vt:lpstr>
      <vt:lpstr>Open Sauce Bold</vt:lpstr>
      <vt:lpstr>Tahoma</vt:lpstr>
      <vt:lpstr>Wingdings</vt:lpstr>
      <vt:lpstr>Office Theme</vt:lpstr>
      <vt:lpstr>OFFICE OF DISASTER RECOVERY</vt:lpstr>
      <vt:lpstr>Get the Funds: Increased Obligations</vt:lpstr>
      <vt:lpstr>VISION, MISSION &amp; STRATEGIC PRIORITIES</vt:lpstr>
      <vt:lpstr>Projects Completed 1,160</vt:lpstr>
      <vt:lpstr>Innovative Solutions: Rebuild USVI</vt:lpstr>
      <vt:lpstr>Rebuild USVI</vt:lpstr>
      <vt:lpstr>Construction Activity Compression</vt:lpstr>
      <vt:lpstr>Other Priority Projects</vt:lpstr>
      <vt:lpstr>PowerPoint Presentation</vt:lpstr>
      <vt:lpstr>PowerPoint Presentation</vt:lpstr>
      <vt:lpstr>Demolition 2026 - Target End April 2031</vt:lpstr>
      <vt:lpstr>Proposals Due May 8, 2026</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Bundle Completion Spring 2030</vt:lpstr>
      <vt:lpstr>PowerPoint Presentation</vt:lpstr>
      <vt:lpstr>PowerPoint Presentation</vt:lpstr>
      <vt:lpstr>PowerPoint Presentation</vt:lpstr>
      <vt:lpstr>Target Construction Q4 2027 - Target End Date Q2 2030</vt:lpstr>
      <vt:lpstr>PowerPoint Presentation</vt:lpstr>
      <vt:lpstr>PowerPoint Presentation</vt:lpstr>
      <vt:lpstr>10,124 Poles Installed Territory-wide</vt:lpstr>
      <vt:lpstr>PowerPoint Presentation</vt:lpstr>
      <vt:lpstr>PowerPoint Presentation</vt:lpstr>
      <vt:lpstr>PowerPoint Presentation</vt:lpstr>
      <vt:lpstr>WELCOME HOME – Completed Home on St. John </vt:lpstr>
      <vt:lpstr>Completed Home St. Croix, Frederiksted</vt:lpstr>
      <vt:lpstr>PowerPoint Presentation</vt:lpstr>
      <vt:lpstr>Contractor Training February 2026</vt:lpstr>
      <vt:lpstr>Ribbon Cutting Dec. 2026</vt:lpstr>
      <vt:lpstr>Target End Date June 2027</vt:lpstr>
      <vt:lpstr>STX Board of Realtors Fair Housing Expo April 11, 2026</vt:lpstr>
      <vt:lpstr>PowerPoint Presentation</vt:lpstr>
      <vt:lpstr>Virgin Islands Housing Authority Central Office Demolition</vt:lpstr>
      <vt:lpstr>Queen Louise Home for the Aged  Contract Executed </vt:lpstr>
      <vt:lpstr>Herbert Grigg Home for the Aged Contract Executed</vt:lpstr>
      <vt:lpstr>PowerPoint Presentation</vt:lpstr>
      <vt:lpstr>PowerPoint Presentation</vt:lpstr>
      <vt:lpstr>PowerPoint Presentation</vt:lpstr>
      <vt:lpstr>PowerPoint Presentation</vt:lpstr>
      <vt:lpstr>PowerPoint Presentation</vt:lpstr>
      <vt:lpstr>Target End Date Summer 2027</vt:lpstr>
      <vt:lpstr>Target Construction Summer 2026</vt:lpstr>
      <vt:lpstr>Sion Farm Greathouse In Construction</vt:lpstr>
      <vt:lpstr>Office of the Lieutenant Governor  Street Addressing Initiative </vt:lpstr>
      <vt:lpstr>Athalie Petersen Public Library In Construction </vt:lpstr>
      <vt:lpstr>Charles W. Turnbull Library In Construction</vt:lpstr>
      <vt:lpstr>Enid Baa Public Library In Construction </vt:lpstr>
      <vt:lpstr>PowerPoint Presentation</vt:lpstr>
      <vt:lpstr>PowerPoint Presentation</vt:lpstr>
      <vt:lpstr>Office of Disaster Recovery Communications</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May 2025 - CDRI Testimony Presentation</dc:title>
  <dc:creator>Ellis, Laurissa D.</dc:creator>
  <cp:lastModifiedBy>Ellis, Laurissa D.</cp:lastModifiedBy>
  <cp:revision>2</cp:revision>
  <dcterms:created xsi:type="dcterms:W3CDTF">2026-04-23T12:58:56Z</dcterms:created>
  <dcterms:modified xsi:type="dcterms:W3CDTF">2026-04-24T15:40:01Z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2025-09-12T00:00:00Z</vt:filetime>
  </property>
  <property fmtid="{D5CDD505-2E9C-101B-9397-08002B2CF9AE}" pid="3" name="Creator">
    <vt:lpwstr>Microsoft® PowerPoint® for Microsoft 365</vt:lpwstr>
  </property>
  <property fmtid="{D5CDD505-2E9C-101B-9397-08002B2CF9AE}" pid="4" name="LastSaved">
    <vt:filetime>2026-04-23T00:00:00Z</vt:filetime>
  </property>
  <property fmtid="{D5CDD505-2E9C-101B-9397-08002B2CF9AE}" pid="5" name="Producer">
    <vt:lpwstr>Microsoft® PowerPoint® for Microsoft 365</vt:lpwstr>
  </property>
  <property fmtid="{D5CDD505-2E9C-101B-9397-08002B2CF9AE}" pid="6" name="ContentTypeId">
    <vt:lpwstr>0x0101009F8CA90D6887424BA7859D16623F31D7</vt:lpwstr>
  </property>
  <property fmtid="{D5CDD505-2E9C-101B-9397-08002B2CF9AE}" pid="7" name="MediaServiceImageTags">
    <vt:lpwstr/>
  </property>
</Properties>
</file>