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3" r:id="rId2"/>
    <p:sldId id="274" r:id="rId3"/>
    <p:sldId id="275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72" r:id="rId13"/>
    <p:sldId id="271" r:id="rId14"/>
    <p:sldId id="270" r:id="rId15"/>
    <p:sldId id="269" r:id="rId16"/>
    <p:sldId id="268" r:id="rId17"/>
    <p:sldId id="267" r:id="rId18"/>
    <p:sldId id="264" r:id="rId19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391C2F-E82D-0B12-26DA-A26133E757D2}" v="70" dt="2026-02-18T16:17:20.43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98" d="100"/>
          <a:sy n="98" d="100"/>
        </p:scale>
        <p:origin x="43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19/02/2026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1FFD1-CD1D-F2E5-2734-D9475818D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document with a seal on it&#10;&#10;AI-generated content may be incorrect.">
            <a:extLst>
              <a:ext uri="{FF2B5EF4-FFF2-40B4-BE49-F238E27FC236}">
                <a16:creationId xmlns:a16="http://schemas.microsoft.com/office/drawing/2014/main" id="{8D52E850-7C81-6311-9AA7-CB0CE1E03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4" y="282222"/>
            <a:ext cx="11763023" cy="7439377"/>
          </a:xfrm>
        </p:spPr>
      </p:pic>
    </p:spTree>
    <p:extLst>
      <p:ext uri="{BB962C8B-B14F-4D97-AF65-F5344CB8AC3E}">
        <p14:creationId xmlns:p14="http://schemas.microsoft.com/office/powerpoint/2010/main" val="3978520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river flowing through sand&#10;&#10;AI-generated content may be incorrect.">
            <a:extLst>
              <a:ext uri="{FF2B5EF4-FFF2-40B4-BE49-F238E27FC236}">
                <a16:creationId xmlns:a16="http://schemas.microsoft.com/office/drawing/2014/main" id="{CE012D6A-A38B-F82D-EEA0-5007449189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882" r="38939"/>
          <a:stretch>
            <a:fillRect/>
          </a:stretch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8617BC-2990-DCA4-4E7F-16782D634687}"/>
              </a:ext>
            </a:extLst>
          </p:cNvPr>
          <p:cNvSpPr txBox="1"/>
          <p:nvPr/>
        </p:nvSpPr>
        <p:spPr>
          <a:xfrm>
            <a:off x="321087" y="5717798"/>
            <a:ext cx="8634449" cy="769441"/>
          </a:xfrm>
          <a:prstGeom prst="rect">
            <a:avLst/>
          </a:prstGeom>
          <a:solidFill>
            <a:schemeClr val="tx2">
              <a:lumMod val="75000"/>
              <a:lumOff val="2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EXHIBIT 7-A Oct 10-2 (1)</a:t>
            </a:r>
            <a:endParaRPr lang="en-VI" sz="4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2514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beach with brown sand and rocks&#10;&#10;AI-generated content may be incorrect.">
            <a:extLst>
              <a:ext uri="{FF2B5EF4-FFF2-40B4-BE49-F238E27FC236}">
                <a16:creationId xmlns:a16="http://schemas.microsoft.com/office/drawing/2014/main" id="{EA0F27A6-1E4A-A213-5484-9A98B1E201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375" b="863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CB34A5-56D0-B0D4-2E20-71E553EF5EB3}"/>
              </a:ext>
            </a:extLst>
          </p:cNvPr>
          <p:cNvSpPr txBox="1"/>
          <p:nvPr/>
        </p:nvSpPr>
        <p:spPr>
          <a:xfrm>
            <a:off x="272226" y="5703838"/>
            <a:ext cx="8634449" cy="769441"/>
          </a:xfrm>
          <a:prstGeom prst="rect">
            <a:avLst/>
          </a:prstGeom>
          <a:solidFill>
            <a:schemeClr val="tx2">
              <a:lumMod val="75000"/>
              <a:lumOff val="2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EXHIBIT 7-B Oct 10-2 (2)</a:t>
            </a:r>
            <a:endParaRPr lang="en-VI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03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gn next to a stream&#10;&#10;AI-generated content may be incorrect.">
            <a:extLst>
              <a:ext uri="{FF2B5EF4-FFF2-40B4-BE49-F238E27FC236}">
                <a16:creationId xmlns:a16="http://schemas.microsoft.com/office/drawing/2014/main" id="{82927C2D-0148-69FE-6F3B-7699AB505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781" y="-10584"/>
            <a:ext cx="5024438" cy="67098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C450D5-57D0-EFF7-CED8-A289EB1FC538}"/>
              </a:ext>
            </a:extLst>
          </p:cNvPr>
          <p:cNvSpPr txBox="1"/>
          <p:nvPr/>
        </p:nvSpPr>
        <p:spPr>
          <a:xfrm>
            <a:off x="2247609" y="5997005"/>
            <a:ext cx="8634449" cy="769441"/>
          </a:xfrm>
          <a:prstGeom prst="rect">
            <a:avLst/>
          </a:prstGeom>
          <a:solidFill>
            <a:schemeClr val="tx2">
              <a:lumMod val="75000"/>
              <a:lumOff val="2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EXHIBIT 7-C Oct 10-2 (3)</a:t>
            </a:r>
            <a:endParaRPr lang="en-VI" sz="4400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9813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ign in the dirt&#10;&#10;AI-generated content may be incorrect.">
            <a:extLst>
              <a:ext uri="{FF2B5EF4-FFF2-40B4-BE49-F238E27FC236}">
                <a16:creationId xmlns:a16="http://schemas.microsoft.com/office/drawing/2014/main" id="{73D647F4-C2F5-0D22-BF8C-FF344F699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709333" y="814916"/>
            <a:ext cx="6773334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26ABCD-C500-8D5E-4D4D-FD9605390E9D}"/>
              </a:ext>
            </a:extLst>
          </p:cNvPr>
          <p:cNvSpPr txBox="1"/>
          <p:nvPr/>
        </p:nvSpPr>
        <p:spPr>
          <a:xfrm>
            <a:off x="2380232" y="6003892"/>
            <a:ext cx="8634449" cy="769441"/>
          </a:xfrm>
          <a:prstGeom prst="rect">
            <a:avLst/>
          </a:prstGeom>
          <a:solidFill>
            <a:schemeClr val="tx2">
              <a:lumMod val="75000"/>
              <a:lumOff val="2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EXHIBIT 8 Regular Runoff</a:t>
            </a:r>
            <a:endParaRPr lang="en-VI" sz="4400" dirty="0"/>
          </a:p>
        </p:txBody>
      </p:sp>
    </p:spTree>
    <p:extLst>
      <p:ext uri="{BB962C8B-B14F-4D97-AF65-F5344CB8AC3E}">
        <p14:creationId xmlns:p14="http://schemas.microsoft.com/office/powerpoint/2010/main" val="448619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0A182-EE95-2676-74A3-0AB3E4E95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document with writing on it&#10;&#10;AI-generated content may be incorrect.">
            <a:extLst>
              <a:ext uri="{FF2B5EF4-FFF2-40B4-BE49-F238E27FC236}">
                <a16:creationId xmlns:a16="http://schemas.microsoft.com/office/drawing/2014/main" id="{86F10035-D7F4-7A2C-66B7-81463072A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026" y="0"/>
            <a:ext cx="5497948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356039-371D-1311-69DF-F435801FD313}"/>
              </a:ext>
            </a:extLst>
          </p:cNvPr>
          <p:cNvSpPr txBox="1"/>
          <p:nvPr/>
        </p:nvSpPr>
        <p:spPr>
          <a:xfrm>
            <a:off x="2715279" y="6070538"/>
            <a:ext cx="8634449" cy="769441"/>
          </a:xfrm>
          <a:prstGeom prst="rect">
            <a:avLst/>
          </a:prstGeom>
          <a:solidFill>
            <a:schemeClr val="tx2">
              <a:lumMod val="75000"/>
              <a:lumOff val="2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EXHIBIT 9  Repeal Roll Call</a:t>
            </a:r>
            <a:endParaRPr lang="en-VI" sz="4400" dirty="0"/>
          </a:p>
        </p:txBody>
      </p:sp>
    </p:spTree>
    <p:extLst>
      <p:ext uri="{BB962C8B-B14F-4D97-AF65-F5344CB8AC3E}">
        <p14:creationId xmlns:p14="http://schemas.microsoft.com/office/powerpoint/2010/main" val="3094136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erson in a field&#10;&#10;AI-generated content may be incorrect.">
            <a:extLst>
              <a:ext uri="{FF2B5EF4-FFF2-40B4-BE49-F238E27FC236}">
                <a16:creationId xmlns:a16="http://schemas.microsoft.com/office/drawing/2014/main" id="{15965945-1006-44B0-5001-5D904F27C9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752" r="43068"/>
          <a:stretch>
            <a:fillRect/>
          </a:stretch>
        </p:blipFill>
        <p:spPr>
          <a:xfrm rot="5400000">
            <a:off x="2667641" y="-2666359"/>
            <a:ext cx="6856718" cy="1219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7F7606-E458-6597-CC00-956ED27E4C9D}"/>
              </a:ext>
            </a:extLst>
          </p:cNvPr>
          <p:cNvSpPr txBox="1"/>
          <p:nvPr/>
        </p:nvSpPr>
        <p:spPr>
          <a:xfrm>
            <a:off x="272226" y="5703838"/>
            <a:ext cx="8634449" cy="769441"/>
          </a:xfrm>
          <a:prstGeom prst="rect">
            <a:avLst/>
          </a:prstGeom>
          <a:solidFill>
            <a:schemeClr val="tx2">
              <a:lumMod val="75000"/>
              <a:lumOff val="2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EXHIBIT 9-A Spray small</a:t>
            </a:r>
            <a:endParaRPr lang="en-VI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41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a field&#10;&#10;AI-generated content may be incorrect.">
            <a:extLst>
              <a:ext uri="{FF2B5EF4-FFF2-40B4-BE49-F238E27FC236}">
                <a16:creationId xmlns:a16="http://schemas.microsoft.com/office/drawing/2014/main" id="{DAF59748-1ABA-A2CB-7FA2-8DF170140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509" y="100853"/>
            <a:ext cx="3168981" cy="6667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6A6082-8459-CD0F-0147-D3DAF68FDE5A}"/>
              </a:ext>
            </a:extLst>
          </p:cNvPr>
          <p:cNvSpPr txBox="1"/>
          <p:nvPr/>
        </p:nvSpPr>
        <p:spPr>
          <a:xfrm>
            <a:off x="1778774" y="5987706"/>
            <a:ext cx="8634449" cy="769441"/>
          </a:xfrm>
          <a:prstGeom prst="rect">
            <a:avLst/>
          </a:prstGeom>
          <a:solidFill>
            <a:schemeClr val="tx2">
              <a:lumMod val="75000"/>
              <a:lumOff val="2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EXHIBIT  9-B Spray large</a:t>
            </a:r>
            <a:endParaRPr lang="en-VI" sz="4400" dirty="0"/>
          </a:p>
        </p:txBody>
      </p:sp>
    </p:spTree>
    <p:extLst>
      <p:ext uri="{BB962C8B-B14F-4D97-AF65-F5344CB8AC3E}">
        <p14:creationId xmlns:p14="http://schemas.microsoft.com/office/powerpoint/2010/main" val="4401936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tractor in a field&#10;&#10;AI-generated content may be incorrect.">
            <a:extLst>
              <a:ext uri="{FF2B5EF4-FFF2-40B4-BE49-F238E27FC236}">
                <a16:creationId xmlns:a16="http://schemas.microsoft.com/office/drawing/2014/main" id="{A240FDFE-F1BF-F6A9-76C2-4EB8E61775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80" b="2063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B9A27D-2715-46D5-D6B4-BE61E475E119}"/>
              </a:ext>
            </a:extLst>
          </p:cNvPr>
          <p:cNvSpPr txBox="1"/>
          <p:nvPr/>
        </p:nvSpPr>
        <p:spPr>
          <a:xfrm>
            <a:off x="272226" y="5703838"/>
            <a:ext cx="8634449" cy="769441"/>
          </a:xfrm>
          <a:prstGeom prst="rect">
            <a:avLst/>
          </a:prstGeom>
          <a:solidFill>
            <a:schemeClr val="tx2">
              <a:lumMod val="75000"/>
              <a:lumOff val="2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EXHIBIT 9-C </a:t>
            </a:r>
            <a:endParaRPr lang="en-VI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291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1D465-F393-9DCD-3655-D194CD5F42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501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728F13-BB20-D0A3-9F63-A9B9D0EA9810}"/>
              </a:ext>
            </a:extLst>
          </p:cNvPr>
          <p:cNvSpPr txBox="1"/>
          <p:nvPr/>
        </p:nvSpPr>
        <p:spPr>
          <a:xfrm>
            <a:off x="823658" y="5822501"/>
            <a:ext cx="8634449" cy="769441"/>
          </a:xfrm>
          <a:prstGeom prst="rect">
            <a:avLst/>
          </a:prstGeom>
          <a:solidFill>
            <a:schemeClr val="tx2">
              <a:lumMod val="75000"/>
              <a:lumOff val="2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EXHIBIT  9-D </a:t>
            </a:r>
            <a:endParaRPr lang="en-VI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378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AF5F2-9D6F-5536-B71D-F3B97BCD3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lose-up of a document with a seal&#10;&#10;AI-generated content may be incorrect.">
            <a:extLst>
              <a:ext uri="{FF2B5EF4-FFF2-40B4-BE49-F238E27FC236}">
                <a16:creationId xmlns:a16="http://schemas.microsoft.com/office/drawing/2014/main" id="{204F9590-C6F5-9860-FA4A-1866A9CF3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7076" y="-2885195"/>
            <a:ext cx="6492876" cy="12993513"/>
          </a:xfrm>
        </p:spPr>
      </p:pic>
    </p:spTree>
    <p:extLst>
      <p:ext uri="{BB962C8B-B14F-4D97-AF65-F5344CB8AC3E}">
        <p14:creationId xmlns:p14="http://schemas.microsoft.com/office/powerpoint/2010/main" val="3525061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FC99A-A720-EFA5-DFB8-D29C1E9CA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document&#10;&#10;AI-generated content may be incorrect.">
            <a:extLst>
              <a:ext uri="{FF2B5EF4-FFF2-40B4-BE49-F238E27FC236}">
                <a16:creationId xmlns:a16="http://schemas.microsoft.com/office/drawing/2014/main" id="{ECEF387B-85A0-C136-AD1A-5DD987F67A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78" y="282221"/>
            <a:ext cx="12530665" cy="6942667"/>
          </a:xfrm>
        </p:spPr>
      </p:pic>
    </p:spTree>
    <p:extLst>
      <p:ext uri="{BB962C8B-B14F-4D97-AF65-F5344CB8AC3E}">
        <p14:creationId xmlns:p14="http://schemas.microsoft.com/office/powerpoint/2010/main" val="39271821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usty barrel in a stream of water&#10;&#10;AI-generated content may be incorrect.">
            <a:extLst>
              <a:ext uri="{FF2B5EF4-FFF2-40B4-BE49-F238E27FC236}">
                <a16:creationId xmlns:a16="http://schemas.microsoft.com/office/drawing/2014/main" id="{875D3D94-9E6D-7AF2-DA99-18A06B767C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19791" b="5209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E1DCC4-8354-B884-181D-51DD79148905}"/>
              </a:ext>
            </a:extLst>
          </p:cNvPr>
          <p:cNvSpPr txBox="1"/>
          <p:nvPr/>
        </p:nvSpPr>
        <p:spPr>
          <a:xfrm>
            <a:off x="272226" y="5703838"/>
            <a:ext cx="8634449" cy="769441"/>
          </a:xfrm>
          <a:prstGeom prst="rect">
            <a:avLst/>
          </a:prstGeom>
          <a:solidFill>
            <a:schemeClr val="bg2">
              <a:lumMod val="75000"/>
              <a:lumOff val="2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EXHIBIT 3  Inlet on Farm Feb 3</a:t>
            </a:r>
            <a:endParaRPr lang="en-VI" sz="4400" dirty="0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river running through a grassy area&#10;&#10;AI-generated content may be incorrect.">
            <a:extLst>
              <a:ext uri="{FF2B5EF4-FFF2-40B4-BE49-F238E27FC236}">
                <a16:creationId xmlns:a16="http://schemas.microsoft.com/office/drawing/2014/main" id="{D2C3300E-E2D6-9A12-1D67-B90251DD39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3D4E45-FBA0-279D-FC0C-FF5929216ECB}"/>
              </a:ext>
            </a:extLst>
          </p:cNvPr>
          <p:cNvSpPr txBox="1"/>
          <p:nvPr/>
        </p:nvSpPr>
        <p:spPr>
          <a:xfrm>
            <a:off x="272226" y="5703838"/>
            <a:ext cx="8634449" cy="769441"/>
          </a:xfrm>
          <a:prstGeom prst="rect">
            <a:avLst/>
          </a:prstGeom>
          <a:solidFill>
            <a:srgbClr val="0E2841">
              <a:lumMod val="75000"/>
              <a:lumOff val="25000"/>
              <a:alpha val="5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EXHIBIT 3-A Main Discharge Point</a:t>
            </a:r>
            <a:endParaRPr kumimoji="0" lang="en-VI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84470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arrel in the water&#10;&#10;AI-generated content may be incorrect.">
            <a:extLst>
              <a:ext uri="{FF2B5EF4-FFF2-40B4-BE49-F238E27FC236}">
                <a16:creationId xmlns:a16="http://schemas.microsoft.com/office/drawing/2014/main" id="{5F1AF4AF-0600-B142-DE7B-31A292EA5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24200" y="1200150"/>
            <a:ext cx="5943600" cy="4457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5D76FC-0299-D3F2-CA77-C69E2895439E}"/>
              </a:ext>
            </a:extLst>
          </p:cNvPr>
          <p:cNvSpPr txBox="1"/>
          <p:nvPr/>
        </p:nvSpPr>
        <p:spPr>
          <a:xfrm>
            <a:off x="139604" y="6016079"/>
            <a:ext cx="8634449" cy="769441"/>
          </a:xfrm>
          <a:prstGeom prst="rect">
            <a:avLst/>
          </a:prstGeom>
          <a:solidFill>
            <a:schemeClr val="tx2">
              <a:lumMod val="75000"/>
              <a:lumOff val="2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EXHIBIT  4 Outlet on Farm Feb 3 (2)</a:t>
            </a:r>
            <a:endParaRPr lang="en-VI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85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19CD80-69FA-085A-4C10-BCF2C407521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933728-D039-DB0B-4C15-10A2F342B551}"/>
              </a:ext>
            </a:extLst>
          </p:cNvPr>
          <p:cNvSpPr txBox="1"/>
          <p:nvPr/>
        </p:nvSpPr>
        <p:spPr>
          <a:xfrm>
            <a:off x="272226" y="5703838"/>
            <a:ext cx="9981618" cy="769441"/>
          </a:xfrm>
          <a:prstGeom prst="rect">
            <a:avLst/>
          </a:prstGeom>
          <a:solidFill>
            <a:schemeClr val="tx2">
              <a:lumMod val="75000"/>
              <a:lumOff val="2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EXHIBIT 5 Adjacent Property Discharge</a:t>
            </a:r>
            <a:endParaRPr lang="en-VI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138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road surrounded by trees&#10;&#10;AI-generated content may be incorrect.">
            <a:extLst>
              <a:ext uri="{FF2B5EF4-FFF2-40B4-BE49-F238E27FC236}">
                <a16:creationId xmlns:a16="http://schemas.microsoft.com/office/drawing/2014/main" id="{4D030C24-0A38-1E23-2DB9-A4F84B64D7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B0236E-373B-59E1-B956-0B90E34561BE}"/>
              </a:ext>
            </a:extLst>
          </p:cNvPr>
          <p:cNvSpPr txBox="1"/>
          <p:nvPr/>
        </p:nvSpPr>
        <p:spPr>
          <a:xfrm>
            <a:off x="272226" y="5703838"/>
            <a:ext cx="8634449" cy="769441"/>
          </a:xfrm>
          <a:prstGeom prst="rect">
            <a:avLst/>
          </a:prstGeom>
          <a:solidFill>
            <a:schemeClr val="tx2">
              <a:lumMod val="75000"/>
              <a:lumOff val="2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EXHIBIT  6 Discharge Under Road</a:t>
            </a:r>
            <a:endParaRPr lang="en-VI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289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75E7F1-7693-0124-8E22-0F4EB6E7D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432731-A74C-6796-2F80-D75E0B1EDFDC}"/>
              </a:ext>
            </a:extLst>
          </p:cNvPr>
          <p:cNvSpPr txBox="1"/>
          <p:nvPr/>
        </p:nvSpPr>
        <p:spPr>
          <a:xfrm>
            <a:off x="272226" y="5703838"/>
            <a:ext cx="8634449" cy="769441"/>
          </a:xfrm>
          <a:prstGeom prst="rect">
            <a:avLst/>
          </a:prstGeom>
          <a:solidFill>
            <a:schemeClr val="tx2">
              <a:lumMod val="75000"/>
              <a:lumOff val="25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EXHIBIT  6-A Rainbow Beach</a:t>
            </a:r>
            <a:endParaRPr lang="en-VI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1337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</TotalTime>
  <Words>78</Words>
  <Application>Microsoft Office PowerPoint</Application>
  <PresentationFormat>Widescreen</PresentationFormat>
  <Paragraphs>15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Alwyn Baptiste Jr.</cp:lastModifiedBy>
  <cp:revision>70</cp:revision>
  <dcterms:created xsi:type="dcterms:W3CDTF">2026-02-18T15:19:22Z</dcterms:created>
  <dcterms:modified xsi:type="dcterms:W3CDTF">2026-02-19T14:30:12Z</dcterms:modified>
</cp:coreProperties>
</file>