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4" r:id="rId7"/>
    <p:sldId id="266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y Torres" userId="a425151dc15f921c" providerId="LiveId" clId="{668402E8-84AF-4AD4-B2ED-5C6704B61F23}"/>
    <pc:docChg chg="modSld">
      <pc:chgData name="Judy Torres" userId="a425151dc15f921c" providerId="LiveId" clId="{668402E8-84AF-4AD4-B2ED-5C6704B61F23}" dt="2025-07-18T08:12:00.336" v="7" actId="20577"/>
      <pc:docMkLst>
        <pc:docMk/>
      </pc:docMkLst>
      <pc:sldChg chg="modSp mod">
        <pc:chgData name="Judy Torres" userId="a425151dc15f921c" providerId="LiveId" clId="{668402E8-84AF-4AD4-B2ED-5C6704B61F23}" dt="2025-07-18T08:12:00.336" v="7" actId="20577"/>
        <pc:sldMkLst>
          <pc:docMk/>
          <pc:sldMk cId="947167496" sldId="267"/>
        </pc:sldMkLst>
        <pc:spChg chg="mod">
          <ac:chgData name="Judy Torres" userId="a425151dc15f921c" providerId="LiveId" clId="{668402E8-84AF-4AD4-B2ED-5C6704B61F23}" dt="2025-07-18T08:12:00.336" v="7" actId="20577"/>
          <ac:spMkLst>
            <pc:docMk/>
            <pc:sldMk cId="947167496" sldId="267"/>
            <ac:spMk id="3" creationId="{C8DB30C8-AEA5-E79A-A1A5-FB5BCD6AFBD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1FB6E-A287-410D-9E14-C9C62A36E1A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E9B1E1-C904-4D2E-8C24-8D56AAD030A6}">
      <dgm:prSet/>
      <dgm:spPr/>
      <dgm:t>
        <a:bodyPr/>
        <a:lstStyle/>
        <a:p>
          <a:r>
            <a:rPr lang="en-US" b="1"/>
            <a:t>2014</a:t>
          </a:r>
          <a:endParaRPr lang="en-US"/>
        </a:p>
      </dgm:t>
    </dgm:pt>
    <dgm:pt modelId="{6E257672-CCA3-4D3E-B642-0A73412C5055}" type="parTrans" cxnId="{A485F7B5-5B4F-4CD3-ADB3-D001F67DF833}">
      <dgm:prSet/>
      <dgm:spPr/>
      <dgm:t>
        <a:bodyPr/>
        <a:lstStyle/>
        <a:p>
          <a:endParaRPr lang="en-US"/>
        </a:p>
      </dgm:t>
    </dgm:pt>
    <dgm:pt modelId="{00319D46-0356-43DD-AB66-33A1BDE70089}" type="sibTrans" cxnId="{A485F7B5-5B4F-4CD3-ADB3-D001F67DF833}">
      <dgm:prSet/>
      <dgm:spPr/>
      <dgm:t>
        <a:bodyPr/>
        <a:lstStyle/>
        <a:p>
          <a:endParaRPr lang="en-US"/>
        </a:p>
      </dgm:t>
    </dgm:pt>
    <dgm:pt modelId="{FF3B360A-BA20-45E0-81D6-14A650626559}">
      <dgm:prSet/>
      <dgm:spPr/>
      <dgm:t>
        <a:bodyPr/>
        <a:lstStyle/>
        <a:p>
          <a:r>
            <a:rPr lang="en-US"/>
            <a:t>Initial contract awarded to GEC, LLC for over $20 million.</a:t>
          </a:r>
        </a:p>
      </dgm:t>
    </dgm:pt>
    <dgm:pt modelId="{09F76418-A7A0-48B6-B2E7-5F4B9D1297C0}" type="parTrans" cxnId="{E4348630-B6C1-4B9A-A9EC-31C7767A1908}">
      <dgm:prSet/>
      <dgm:spPr/>
      <dgm:t>
        <a:bodyPr/>
        <a:lstStyle/>
        <a:p>
          <a:endParaRPr lang="en-US"/>
        </a:p>
      </dgm:t>
    </dgm:pt>
    <dgm:pt modelId="{F028C5C3-CF7D-47D4-AEBC-C3281B3361C9}" type="sibTrans" cxnId="{E4348630-B6C1-4B9A-A9EC-31C7767A1908}">
      <dgm:prSet/>
      <dgm:spPr/>
      <dgm:t>
        <a:bodyPr/>
        <a:lstStyle/>
        <a:p>
          <a:endParaRPr lang="en-US"/>
        </a:p>
      </dgm:t>
    </dgm:pt>
    <dgm:pt modelId="{77C02860-ECBB-4614-B448-FA938E150992}">
      <dgm:prSet/>
      <dgm:spPr/>
      <dgm:t>
        <a:bodyPr/>
        <a:lstStyle/>
        <a:p>
          <a:r>
            <a:rPr lang="en-US" b="1"/>
            <a:t>2015</a:t>
          </a:r>
          <a:endParaRPr lang="en-US"/>
        </a:p>
      </dgm:t>
    </dgm:pt>
    <dgm:pt modelId="{FB6B0C27-A467-4F51-8EC4-640BBC764DE4}" type="parTrans" cxnId="{C290665C-1BF0-4C00-9FD1-B7F6AD550E66}">
      <dgm:prSet/>
      <dgm:spPr/>
      <dgm:t>
        <a:bodyPr/>
        <a:lstStyle/>
        <a:p>
          <a:endParaRPr lang="en-US"/>
        </a:p>
      </dgm:t>
    </dgm:pt>
    <dgm:pt modelId="{B6CBA8C9-23DD-4BA1-9614-C8714B2ECA76}" type="sibTrans" cxnId="{C290665C-1BF0-4C00-9FD1-B7F6AD550E66}">
      <dgm:prSet/>
      <dgm:spPr/>
      <dgm:t>
        <a:bodyPr/>
        <a:lstStyle/>
        <a:p>
          <a:endParaRPr lang="en-US"/>
        </a:p>
      </dgm:t>
    </dgm:pt>
    <dgm:pt modelId="{C2C94063-E5F9-4818-A6DE-99A6E0280554}">
      <dgm:prSet/>
      <dgm:spPr/>
      <dgm:t>
        <a:bodyPr/>
        <a:lstStyle/>
        <a:p>
          <a:r>
            <a:rPr lang="en-US" dirty="0"/>
            <a:t>Partial demolition completed.</a:t>
          </a:r>
        </a:p>
      </dgm:t>
    </dgm:pt>
    <dgm:pt modelId="{325F6AA8-5A4B-404F-94DE-301DEE4644DA}" type="parTrans" cxnId="{545593A5-08D1-4243-B1A5-F7808B9119C4}">
      <dgm:prSet/>
      <dgm:spPr/>
      <dgm:t>
        <a:bodyPr/>
        <a:lstStyle/>
        <a:p>
          <a:endParaRPr lang="en-US"/>
        </a:p>
      </dgm:t>
    </dgm:pt>
    <dgm:pt modelId="{FAEB080B-FE7F-4696-9289-81D8DF692903}" type="sibTrans" cxnId="{545593A5-08D1-4243-B1A5-F7808B9119C4}">
      <dgm:prSet/>
      <dgm:spPr/>
      <dgm:t>
        <a:bodyPr/>
        <a:lstStyle/>
        <a:p>
          <a:endParaRPr lang="en-US"/>
        </a:p>
      </dgm:t>
    </dgm:pt>
    <dgm:pt modelId="{08486FBF-ED3E-4490-8259-39A4EC501C28}">
      <dgm:prSet/>
      <dgm:spPr/>
      <dgm:t>
        <a:bodyPr/>
        <a:lstStyle/>
        <a:p>
          <a:r>
            <a:rPr lang="en-US" dirty="0"/>
            <a:t>Change Order #1 issued, adding 316 days to the project.</a:t>
          </a:r>
        </a:p>
      </dgm:t>
    </dgm:pt>
    <dgm:pt modelId="{825DF1C8-CD06-4440-98AA-87DCCF8BD295}" type="parTrans" cxnId="{F65CEA3C-9A4A-4D9D-9762-6DE32180A315}">
      <dgm:prSet/>
      <dgm:spPr/>
      <dgm:t>
        <a:bodyPr/>
        <a:lstStyle/>
        <a:p>
          <a:endParaRPr lang="en-US"/>
        </a:p>
      </dgm:t>
    </dgm:pt>
    <dgm:pt modelId="{10D208A0-BC6D-4E51-8A93-B01E6ED41B91}" type="sibTrans" cxnId="{F65CEA3C-9A4A-4D9D-9762-6DE32180A315}">
      <dgm:prSet/>
      <dgm:spPr/>
      <dgm:t>
        <a:bodyPr/>
        <a:lstStyle/>
        <a:p>
          <a:endParaRPr lang="en-US"/>
        </a:p>
      </dgm:t>
    </dgm:pt>
    <dgm:pt modelId="{FFEC070F-754F-44F6-B679-761F64E5B631}">
      <dgm:prSet/>
      <dgm:spPr/>
      <dgm:t>
        <a:bodyPr/>
        <a:lstStyle/>
        <a:p>
          <a:r>
            <a:rPr lang="en-US" b="1" dirty="0"/>
            <a:t>2016–2020</a:t>
          </a:r>
          <a:endParaRPr lang="en-US" dirty="0"/>
        </a:p>
      </dgm:t>
    </dgm:pt>
    <dgm:pt modelId="{E8FB1770-BE82-4265-953B-7A40B7625C45}" type="parTrans" cxnId="{CB27D829-ACA6-4176-BE97-53F0CEF33BD9}">
      <dgm:prSet/>
      <dgm:spPr/>
      <dgm:t>
        <a:bodyPr/>
        <a:lstStyle/>
        <a:p>
          <a:endParaRPr lang="en-US"/>
        </a:p>
      </dgm:t>
    </dgm:pt>
    <dgm:pt modelId="{37674424-8D83-42D3-B46C-3D41017B0A12}" type="sibTrans" cxnId="{CB27D829-ACA6-4176-BE97-53F0CEF33BD9}">
      <dgm:prSet/>
      <dgm:spPr/>
      <dgm:t>
        <a:bodyPr/>
        <a:lstStyle/>
        <a:p>
          <a:endParaRPr lang="en-US"/>
        </a:p>
      </dgm:t>
    </dgm:pt>
    <dgm:pt modelId="{23166A85-A24A-4A81-A2B4-B2640EB67F4F}">
      <dgm:prSet/>
      <dgm:spPr/>
      <dgm:t>
        <a:bodyPr/>
        <a:lstStyle/>
        <a:p>
          <a:r>
            <a:rPr lang="en-US" dirty="0"/>
            <a:t>No field activity during this period.</a:t>
          </a:r>
        </a:p>
      </dgm:t>
    </dgm:pt>
    <dgm:pt modelId="{B2B2A1C1-6707-46D0-A790-620924E74527}" type="parTrans" cxnId="{7E14E481-E56E-4834-86C6-0F68200F1690}">
      <dgm:prSet/>
      <dgm:spPr/>
      <dgm:t>
        <a:bodyPr/>
        <a:lstStyle/>
        <a:p>
          <a:endParaRPr lang="en-US"/>
        </a:p>
      </dgm:t>
    </dgm:pt>
    <dgm:pt modelId="{49020D40-F4AB-4BFE-976B-AB0AB5B4E9C3}" type="sibTrans" cxnId="{7E14E481-E56E-4834-86C6-0F68200F1690}">
      <dgm:prSet/>
      <dgm:spPr/>
      <dgm:t>
        <a:bodyPr/>
        <a:lstStyle/>
        <a:p>
          <a:endParaRPr lang="en-US"/>
        </a:p>
      </dgm:t>
    </dgm:pt>
    <dgm:pt modelId="{1B309F0F-FD74-48A7-BF18-FCD759706F26}">
      <dgm:prSet/>
      <dgm:spPr/>
      <dgm:t>
        <a:bodyPr/>
        <a:lstStyle/>
        <a:p>
          <a:r>
            <a:rPr lang="en-US"/>
            <a:t>Coastal Systems supported planning and backend work.</a:t>
          </a:r>
        </a:p>
      </dgm:t>
    </dgm:pt>
    <dgm:pt modelId="{A4929DF8-E1E8-461B-94C9-11A8912B82C6}" type="parTrans" cxnId="{298B54E4-5CF5-4867-ACEE-74C4202465B3}">
      <dgm:prSet/>
      <dgm:spPr/>
      <dgm:t>
        <a:bodyPr/>
        <a:lstStyle/>
        <a:p>
          <a:endParaRPr lang="en-US"/>
        </a:p>
      </dgm:t>
    </dgm:pt>
    <dgm:pt modelId="{1280DE36-7846-40C6-A690-5BBFBE6D5222}" type="sibTrans" cxnId="{298B54E4-5CF5-4867-ACEE-74C4202465B3}">
      <dgm:prSet/>
      <dgm:spPr/>
      <dgm:t>
        <a:bodyPr/>
        <a:lstStyle/>
        <a:p>
          <a:endParaRPr lang="en-US"/>
        </a:p>
      </dgm:t>
    </dgm:pt>
    <dgm:pt modelId="{BA853AD7-A137-48E7-97FB-A1C470149464}">
      <dgm:prSet/>
      <dgm:spPr/>
      <dgm:t>
        <a:bodyPr/>
        <a:lstStyle/>
        <a:p>
          <a:r>
            <a:rPr lang="en-US" dirty="0"/>
            <a:t>Change Orders #8 (Oct 2019) and #13 (Dec 2020) added a total of 717 days and $2.9 million.</a:t>
          </a:r>
        </a:p>
      </dgm:t>
    </dgm:pt>
    <dgm:pt modelId="{241FB43E-4CD8-4273-97F3-87D4123FEB4D}" type="parTrans" cxnId="{F5F8A0E1-3380-4A49-8E3B-17CE19979E60}">
      <dgm:prSet/>
      <dgm:spPr/>
      <dgm:t>
        <a:bodyPr/>
        <a:lstStyle/>
        <a:p>
          <a:endParaRPr lang="en-US"/>
        </a:p>
      </dgm:t>
    </dgm:pt>
    <dgm:pt modelId="{3266016C-9B61-47FC-8199-BF6991F70A25}" type="sibTrans" cxnId="{F5F8A0E1-3380-4A49-8E3B-17CE19979E60}">
      <dgm:prSet/>
      <dgm:spPr/>
      <dgm:t>
        <a:bodyPr/>
        <a:lstStyle/>
        <a:p>
          <a:endParaRPr lang="en-US"/>
        </a:p>
      </dgm:t>
    </dgm:pt>
    <dgm:pt modelId="{69189BB7-652B-4415-B8F2-C5D3831DA55F}">
      <dgm:prSet/>
      <dgm:spPr/>
      <dgm:t>
        <a:bodyPr/>
        <a:lstStyle/>
        <a:p>
          <a:r>
            <a:rPr lang="en-US" b="1"/>
            <a:t>2023</a:t>
          </a:r>
          <a:endParaRPr lang="en-US"/>
        </a:p>
      </dgm:t>
    </dgm:pt>
    <dgm:pt modelId="{5BBBA9A7-4E4C-4BE2-8275-1ABA6CB95455}" type="parTrans" cxnId="{27821109-14DF-47F5-BA9A-6EDFDB88DC4E}">
      <dgm:prSet/>
      <dgm:spPr/>
      <dgm:t>
        <a:bodyPr/>
        <a:lstStyle/>
        <a:p>
          <a:endParaRPr lang="en-US"/>
        </a:p>
      </dgm:t>
    </dgm:pt>
    <dgm:pt modelId="{A3BA265C-5563-4298-B0EF-7F182E3895FB}" type="sibTrans" cxnId="{27821109-14DF-47F5-BA9A-6EDFDB88DC4E}">
      <dgm:prSet/>
      <dgm:spPr/>
      <dgm:t>
        <a:bodyPr/>
        <a:lstStyle/>
        <a:p>
          <a:endParaRPr lang="en-US"/>
        </a:p>
      </dgm:t>
    </dgm:pt>
    <dgm:pt modelId="{4DF8AF74-3A00-4FBA-B4E3-451D9A30D49B}">
      <dgm:prSet/>
      <dgm:spPr/>
      <dgm:t>
        <a:bodyPr/>
        <a:lstStyle/>
        <a:p>
          <a:r>
            <a:rPr lang="en-US" dirty="0"/>
            <a:t> Multiple 'time only' Change Orders (Nos. #16–#20) added 629 days.</a:t>
          </a:r>
        </a:p>
      </dgm:t>
    </dgm:pt>
    <dgm:pt modelId="{996FCE49-885D-4144-AB61-6129C19210A0}" type="parTrans" cxnId="{8FC5B6B2-C650-4ECB-B321-C88DAA423F66}">
      <dgm:prSet/>
      <dgm:spPr/>
      <dgm:t>
        <a:bodyPr/>
        <a:lstStyle/>
        <a:p>
          <a:endParaRPr lang="en-US"/>
        </a:p>
      </dgm:t>
    </dgm:pt>
    <dgm:pt modelId="{2793FDDD-7B1F-4818-B138-BC8E5D330453}" type="sibTrans" cxnId="{8FC5B6B2-C650-4ECB-B321-C88DAA423F66}">
      <dgm:prSet/>
      <dgm:spPr/>
      <dgm:t>
        <a:bodyPr/>
        <a:lstStyle/>
        <a:p>
          <a:endParaRPr lang="en-US"/>
        </a:p>
      </dgm:t>
    </dgm:pt>
    <dgm:pt modelId="{8A919F62-FD8B-4289-80C1-A4B1AD65B083}">
      <dgm:prSet/>
      <dgm:spPr/>
      <dgm:t>
        <a:bodyPr/>
        <a:lstStyle/>
        <a:p>
          <a:r>
            <a:rPr lang="en-US" dirty="0"/>
            <a:t>No liquidated damages were enforced during this period. (2014 thru 2023)</a:t>
          </a:r>
        </a:p>
      </dgm:t>
    </dgm:pt>
    <dgm:pt modelId="{0B9D5802-5B31-4BFF-B495-EC77520C7E08}" type="parTrans" cxnId="{C5BD0563-7F48-4C54-B9F3-7237939310DD}">
      <dgm:prSet/>
      <dgm:spPr/>
      <dgm:t>
        <a:bodyPr/>
        <a:lstStyle/>
        <a:p>
          <a:endParaRPr lang="en-US"/>
        </a:p>
      </dgm:t>
    </dgm:pt>
    <dgm:pt modelId="{13E74F28-62C8-4EF9-90F6-5FF45587529D}" type="sibTrans" cxnId="{C5BD0563-7F48-4C54-B9F3-7237939310DD}">
      <dgm:prSet/>
      <dgm:spPr/>
      <dgm:t>
        <a:bodyPr/>
        <a:lstStyle/>
        <a:p>
          <a:endParaRPr lang="en-US"/>
        </a:p>
      </dgm:t>
    </dgm:pt>
    <dgm:pt modelId="{4AF58F7F-8E2B-426D-B244-DC2D3BEDB824}">
      <dgm:prSet/>
      <dgm:spPr/>
      <dgm:t>
        <a:bodyPr/>
        <a:lstStyle/>
        <a:p>
          <a:r>
            <a:rPr lang="en-US" b="1"/>
            <a:t>2024–2025</a:t>
          </a:r>
          <a:endParaRPr lang="en-US"/>
        </a:p>
      </dgm:t>
    </dgm:pt>
    <dgm:pt modelId="{8B4D5553-8785-4D28-BBCA-4186F5A47D9C}" type="parTrans" cxnId="{489EE425-1B3B-4560-8C98-117BDCAD2C28}">
      <dgm:prSet/>
      <dgm:spPr/>
      <dgm:t>
        <a:bodyPr/>
        <a:lstStyle/>
        <a:p>
          <a:endParaRPr lang="en-US"/>
        </a:p>
      </dgm:t>
    </dgm:pt>
    <dgm:pt modelId="{EC36025F-D233-4EB1-8A79-37869D06297A}" type="sibTrans" cxnId="{489EE425-1B3B-4560-8C98-117BDCAD2C28}">
      <dgm:prSet/>
      <dgm:spPr/>
      <dgm:t>
        <a:bodyPr/>
        <a:lstStyle/>
        <a:p>
          <a:endParaRPr lang="en-US"/>
        </a:p>
      </dgm:t>
    </dgm:pt>
    <dgm:pt modelId="{539D90CE-938E-42F8-A9A5-F3496C609A97}">
      <dgm:prSet/>
      <dgm:spPr/>
      <dgm:t>
        <a:bodyPr/>
        <a:lstStyle/>
        <a:p>
          <a:r>
            <a:rPr lang="en-US" dirty="0"/>
            <a:t> Supplemental Contract No. 2 issued (Sept 2024) for $5.124 million with 288 days added.</a:t>
          </a:r>
        </a:p>
      </dgm:t>
    </dgm:pt>
    <dgm:pt modelId="{306F1DED-8E28-4B27-B2D4-2FDAA969FAE9}" type="parTrans" cxnId="{DAE12F99-4CCF-42DA-93A7-EB41B78FB147}">
      <dgm:prSet/>
      <dgm:spPr/>
      <dgm:t>
        <a:bodyPr/>
        <a:lstStyle/>
        <a:p>
          <a:endParaRPr lang="en-US"/>
        </a:p>
      </dgm:t>
    </dgm:pt>
    <dgm:pt modelId="{E37BB083-317B-48BF-8751-F7D11618580D}" type="sibTrans" cxnId="{DAE12F99-4CCF-42DA-93A7-EB41B78FB147}">
      <dgm:prSet/>
      <dgm:spPr/>
      <dgm:t>
        <a:bodyPr/>
        <a:lstStyle/>
        <a:p>
          <a:endParaRPr lang="en-US"/>
        </a:p>
      </dgm:t>
    </dgm:pt>
    <dgm:pt modelId="{029C2640-5736-459E-9ACD-0183E62503BC}">
      <dgm:prSet/>
      <dgm:spPr/>
      <dgm:t>
        <a:bodyPr/>
        <a:lstStyle/>
        <a:p>
          <a:r>
            <a:rPr lang="en-US" dirty="0"/>
            <a:t>Target completion date: June 28, 2025.</a:t>
          </a:r>
        </a:p>
      </dgm:t>
    </dgm:pt>
    <dgm:pt modelId="{94EAE549-B538-4520-BD36-43E0D9B8B7FE}" type="parTrans" cxnId="{7CBBA215-66B4-4608-AA24-666A3EE7F5E5}">
      <dgm:prSet/>
      <dgm:spPr/>
      <dgm:t>
        <a:bodyPr/>
        <a:lstStyle/>
        <a:p>
          <a:endParaRPr lang="en-US"/>
        </a:p>
      </dgm:t>
    </dgm:pt>
    <dgm:pt modelId="{8F5D8CEC-90A7-471C-A5A4-D0819AA41E75}" type="sibTrans" cxnId="{7CBBA215-66B4-4608-AA24-666A3EE7F5E5}">
      <dgm:prSet/>
      <dgm:spPr/>
      <dgm:t>
        <a:bodyPr/>
        <a:lstStyle/>
        <a:p>
          <a:endParaRPr lang="en-US"/>
        </a:p>
      </dgm:t>
    </dgm:pt>
    <dgm:pt modelId="{EC6EA27B-DFB4-4EDE-915E-8424C810A6E2}">
      <dgm:prSet/>
      <dgm:spPr/>
      <dgm:t>
        <a:bodyPr/>
        <a:lstStyle/>
        <a:p>
          <a:r>
            <a:rPr lang="en-US" b="1"/>
            <a:t>May 2025</a:t>
          </a:r>
          <a:endParaRPr lang="en-US"/>
        </a:p>
      </dgm:t>
    </dgm:pt>
    <dgm:pt modelId="{21D4845C-8C95-4B57-BA4C-AB698B76853F}" type="parTrans" cxnId="{CBCA6407-6FC7-4BBE-B7B0-4B33D5442ED2}">
      <dgm:prSet/>
      <dgm:spPr/>
      <dgm:t>
        <a:bodyPr/>
        <a:lstStyle/>
        <a:p>
          <a:endParaRPr lang="en-US"/>
        </a:p>
      </dgm:t>
    </dgm:pt>
    <dgm:pt modelId="{31173151-81AC-4B73-9281-6ED37C1F360A}" type="sibTrans" cxnId="{CBCA6407-6FC7-4BBE-B7B0-4B33D5442ED2}">
      <dgm:prSet/>
      <dgm:spPr/>
      <dgm:t>
        <a:bodyPr/>
        <a:lstStyle/>
        <a:p>
          <a:endParaRPr lang="en-US"/>
        </a:p>
      </dgm:t>
    </dgm:pt>
    <dgm:pt modelId="{210AF6ED-F4B6-4387-A7AE-EC61D69195FF}">
      <dgm:prSet/>
      <dgm:spPr/>
      <dgm:t>
        <a:bodyPr/>
        <a:lstStyle/>
        <a:p>
          <a:r>
            <a:rPr lang="en-US" dirty="0"/>
            <a:t>60.2% of the project reportedly complete.</a:t>
          </a:r>
        </a:p>
      </dgm:t>
    </dgm:pt>
    <dgm:pt modelId="{0F8A2446-6DD6-4D3F-BB67-0D5B412ED2DA}" type="parTrans" cxnId="{734A1318-C7D8-4DD9-9DB3-AE11E6BB9520}">
      <dgm:prSet/>
      <dgm:spPr/>
      <dgm:t>
        <a:bodyPr/>
        <a:lstStyle/>
        <a:p>
          <a:endParaRPr lang="en-US"/>
        </a:p>
      </dgm:t>
    </dgm:pt>
    <dgm:pt modelId="{4E6B1D8A-82EE-467A-AE5F-2D34010E65EA}" type="sibTrans" cxnId="{734A1318-C7D8-4DD9-9DB3-AE11E6BB9520}">
      <dgm:prSet/>
      <dgm:spPr/>
      <dgm:t>
        <a:bodyPr/>
        <a:lstStyle/>
        <a:p>
          <a:endParaRPr lang="en-US"/>
        </a:p>
      </dgm:t>
    </dgm:pt>
    <dgm:pt modelId="{402CC73E-3E38-4FB2-B518-28ACD21E371C}">
      <dgm:prSet/>
      <dgm:spPr/>
      <dgm:t>
        <a:bodyPr/>
        <a:lstStyle/>
        <a:p>
          <a:r>
            <a:rPr lang="en-US" dirty="0"/>
            <a:t>Several key components (elevator, restrooms, site prep) remain unfinished.</a:t>
          </a:r>
        </a:p>
      </dgm:t>
    </dgm:pt>
    <dgm:pt modelId="{42ABC6BE-A299-4C23-A7E2-151FA4D492B6}" type="parTrans" cxnId="{758B7007-739F-4EBE-A81D-ACA1D38BAC5E}">
      <dgm:prSet/>
      <dgm:spPr/>
      <dgm:t>
        <a:bodyPr/>
        <a:lstStyle/>
        <a:p>
          <a:endParaRPr lang="en-US"/>
        </a:p>
      </dgm:t>
    </dgm:pt>
    <dgm:pt modelId="{FFD444F2-44D0-4417-997B-9C71C9B355FB}" type="sibTrans" cxnId="{758B7007-739F-4EBE-A81D-ACA1D38BAC5E}">
      <dgm:prSet/>
      <dgm:spPr/>
      <dgm:t>
        <a:bodyPr/>
        <a:lstStyle/>
        <a:p>
          <a:endParaRPr lang="en-US"/>
        </a:p>
      </dgm:t>
    </dgm:pt>
    <dgm:pt modelId="{A72D8D20-671F-4228-8E11-B923FC11B0BE}">
      <dgm:prSet/>
      <dgm:spPr/>
      <dgm:t>
        <a:bodyPr/>
        <a:lstStyle/>
        <a:p>
          <a:r>
            <a:rPr lang="en-US" dirty="0"/>
            <a:t>78% of project funds have already been paid.</a:t>
          </a:r>
        </a:p>
      </dgm:t>
    </dgm:pt>
    <dgm:pt modelId="{31C4DEEE-1005-4C22-8C0F-02DB61A69D27}" type="parTrans" cxnId="{293875F9-94F5-4219-A0CD-C74D1EFEB618}">
      <dgm:prSet/>
      <dgm:spPr/>
      <dgm:t>
        <a:bodyPr/>
        <a:lstStyle/>
        <a:p>
          <a:endParaRPr lang="en-US"/>
        </a:p>
      </dgm:t>
    </dgm:pt>
    <dgm:pt modelId="{D79FB807-CE22-4D7A-A243-A38BA82822E1}" type="sibTrans" cxnId="{293875F9-94F5-4219-A0CD-C74D1EFEB618}">
      <dgm:prSet/>
      <dgm:spPr/>
      <dgm:t>
        <a:bodyPr/>
        <a:lstStyle/>
        <a:p>
          <a:endParaRPr lang="en-US"/>
        </a:p>
      </dgm:t>
    </dgm:pt>
    <dgm:pt modelId="{7E729CAF-F88E-414F-B1CD-7C0DD8E36AE3}" type="pres">
      <dgm:prSet presAssocID="{4841FB6E-A287-410D-9E14-C9C62A36E1AB}" presName="Name0" presStyleCnt="0">
        <dgm:presLayoutVars>
          <dgm:dir/>
          <dgm:animLvl val="lvl"/>
          <dgm:resizeHandles val="exact"/>
        </dgm:presLayoutVars>
      </dgm:prSet>
      <dgm:spPr/>
    </dgm:pt>
    <dgm:pt modelId="{2FB0B4C9-A876-484E-B18E-E629456431EF}" type="pres">
      <dgm:prSet presAssocID="{A2E9B1E1-C904-4D2E-8C24-8D56AAD030A6}" presName="composite" presStyleCnt="0"/>
      <dgm:spPr/>
    </dgm:pt>
    <dgm:pt modelId="{220B1926-1EF4-47AC-97A6-824B9C796EE2}" type="pres">
      <dgm:prSet presAssocID="{A2E9B1E1-C904-4D2E-8C24-8D56AAD030A6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22AEE12-BEBB-453D-820C-6A912AFF62A2}" type="pres">
      <dgm:prSet presAssocID="{A2E9B1E1-C904-4D2E-8C24-8D56AAD030A6}" presName="desTx" presStyleLbl="revTx" presStyleIdx="0" presStyleCnt="6">
        <dgm:presLayoutVars>
          <dgm:bulletEnabled val="1"/>
        </dgm:presLayoutVars>
      </dgm:prSet>
      <dgm:spPr/>
    </dgm:pt>
    <dgm:pt modelId="{C369BE3A-9C95-4992-A40C-7CC58E11596B}" type="pres">
      <dgm:prSet presAssocID="{00319D46-0356-43DD-AB66-33A1BDE70089}" presName="space" presStyleCnt="0"/>
      <dgm:spPr/>
    </dgm:pt>
    <dgm:pt modelId="{54366D56-73E1-4A85-88AE-255479198A48}" type="pres">
      <dgm:prSet presAssocID="{77C02860-ECBB-4614-B448-FA938E150992}" presName="composite" presStyleCnt="0"/>
      <dgm:spPr/>
    </dgm:pt>
    <dgm:pt modelId="{CB3D26DB-6088-4E44-BE50-471CD3E80F3A}" type="pres">
      <dgm:prSet presAssocID="{77C02860-ECBB-4614-B448-FA938E150992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5F96344-CBD5-4690-B691-C99E355A7251}" type="pres">
      <dgm:prSet presAssocID="{77C02860-ECBB-4614-B448-FA938E150992}" presName="desTx" presStyleLbl="revTx" presStyleIdx="1" presStyleCnt="6">
        <dgm:presLayoutVars>
          <dgm:bulletEnabled val="1"/>
        </dgm:presLayoutVars>
      </dgm:prSet>
      <dgm:spPr/>
    </dgm:pt>
    <dgm:pt modelId="{1AC03AF5-FB3C-43A8-A8CE-032FE454E2D8}" type="pres">
      <dgm:prSet presAssocID="{B6CBA8C9-23DD-4BA1-9614-C8714B2ECA76}" presName="space" presStyleCnt="0"/>
      <dgm:spPr/>
    </dgm:pt>
    <dgm:pt modelId="{3AD70836-663B-4FED-9552-79DC220DFAD5}" type="pres">
      <dgm:prSet presAssocID="{FFEC070F-754F-44F6-B679-761F64E5B631}" presName="composite" presStyleCnt="0"/>
      <dgm:spPr/>
    </dgm:pt>
    <dgm:pt modelId="{7CA448BF-CEF3-4C0E-A06C-DE1FC65B01BF}" type="pres">
      <dgm:prSet presAssocID="{FFEC070F-754F-44F6-B679-761F64E5B631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1951CB2-F74B-42F7-A060-F1772C80BE18}" type="pres">
      <dgm:prSet presAssocID="{FFEC070F-754F-44F6-B679-761F64E5B631}" presName="desTx" presStyleLbl="revTx" presStyleIdx="2" presStyleCnt="6">
        <dgm:presLayoutVars>
          <dgm:bulletEnabled val="1"/>
        </dgm:presLayoutVars>
      </dgm:prSet>
      <dgm:spPr/>
    </dgm:pt>
    <dgm:pt modelId="{8D122166-0114-44F8-8145-FEB7708EB65B}" type="pres">
      <dgm:prSet presAssocID="{37674424-8D83-42D3-B46C-3D41017B0A12}" presName="space" presStyleCnt="0"/>
      <dgm:spPr/>
    </dgm:pt>
    <dgm:pt modelId="{5BDF0A0B-FC46-4BA9-AA69-E5097FE3B076}" type="pres">
      <dgm:prSet presAssocID="{69189BB7-652B-4415-B8F2-C5D3831DA55F}" presName="composite" presStyleCnt="0"/>
      <dgm:spPr/>
    </dgm:pt>
    <dgm:pt modelId="{1117D9A2-0D1F-4541-B17E-9F9ADD1A98A9}" type="pres">
      <dgm:prSet presAssocID="{69189BB7-652B-4415-B8F2-C5D3831DA55F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7A28E23-C0D5-4640-A445-3EAA3C8B6999}" type="pres">
      <dgm:prSet presAssocID="{69189BB7-652B-4415-B8F2-C5D3831DA55F}" presName="desTx" presStyleLbl="revTx" presStyleIdx="3" presStyleCnt="6">
        <dgm:presLayoutVars>
          <dgm:bulletEnabled val="1"/>
        </dgm:presLayoutVars>
      </dgm:prSet>
      <dgm:spPr/>
    </dgm:pt>
    <dgm:pt modelId="{8DF52F98-945F-47B4-93F9-C7D21E3F1019}" type="pres">
      <dgm:prSet presAssocID="{A3BA265C-5563-4298-B0EF-7F182E3895FB}" presName="space" presStyleCnt="0"/>
      <dgm:spPr/>
    </dgm:pt>
    <dgm:pt modelId="{D98DC262-145A-407B-84F8-2BF97FCFE0B9}" type="pres">
      <dgm:prSet presAssocID="{4AF58F7F-8E2B-426D-B244-DC2D3BEDB824}" presName="composite" presStyleCnt="0"/>
      <dgm:spPr/>
    </dgm:pt>
    <dgm:pt modelId="{0F62E193-D008-4888-A706-10D6106A3DA2}" type="pres">
      <dgm:prSet presAssocID="{4AF58F7F-8E2B-426D-B244-DC2D3BEDB824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AB7D2783-DBBD-4A93-9556-5A28BCF27DF5}" type="pres">
      <dgm:prSet presAssocID="{4AF58F7F-8E2B-426D-B244-DC2D3BEDB824}" presName="desTx" presStyleLbl="revTx" presStyleIdx="4" presStyleCnt="6">
        <dgm:presLayoutVars>
          <dgm:bulletEnabled val="1"/>
        </dgm:presLayoutVars>
      </dgm:prSet>
      <dgm:spPr/>
    </dgm:pt>
    <dgm:pt modelId="{1A8217EA-81FB-49E2-9721-B644967311D4}" type="pres">
      <dgm:prSet presAssocID="{EC36025F-D233-4EB1-8A79-37869D06297A}" presName="space" presStyleCnt="0"/>
      <dgm:spPr/>
    </dgm:pt>
    <dgm:pt modelId="{B7EA4FAF-7D74-4057-ADC8-58A0BB6BD4C7}" type="pres">
      <dgm:prSet presAssocID="{EC6EA27B-DFB4-4EDE-915E-8424C810A6E2}" presName="composite" presStyleCnt="0"/>
      <dgm:spPr/>
    </dgm:pt>
    <dgm:pt modelId="{D185ACC3-15A9-42C4-85C3-1B3BC6FABC7D}" type="pres">
      <dgm:prSet presAssocID="{EC6EA27B-DFB4-4EDE-915E-8424C810A6E2}" presName="par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DFC2EFD9-5A27-4104-82AE-409409BC0060}" type="pres">
      <dgm:prSet presAssocID="{EC6EA27B-DFB4-4EDE-915E-8424C810A6E2}" presName="desTx" presStyleLbl="revTx" presStyleIdx="5" presStyleCnt="6">
        <dgm:presLayoutVars>
          <dgm:bulletEnabled val="1"/>
        </dgm:presLayoutVars>
      </dgm:prSet>
      <dgm:spPr/>
    </dgm:pt>
  </dgm:ptLst>
  <dgm:cxnLst>
    <dgm:cxn modelId="{CBCA6407-6FC7-4BBE-B7B0-4B33D5442ED2}" srcId="{4841FB6E-A287-410D-9E14-C9C62A36E1AB}" destId="{EC6EA27B-DFB4-4EDE-915E-8424C810A6E2}" srcOrd="5" destOrd="0" parTransId="{21D4845C-8C95-4B57-BA4C-AB698B76853F}" sibTransId="{31173151-81AC-4B73-9281-6ED37C1F360A}"/>
    <dgm:cxn modelId="{758B7007-739F-4EBE-A81D-ACA1D38BAC5E}" srcId="{EC6EA27B-DFB4-4EDE-915E-8424C810A6E2}" destId="{402CC73E-3E38-4FB2-B518-28ACD21E371C}" srcOrd="1" destOrd="0" parTransId="{42ABC6BE-A299-4C23-A7E2-151FA4D492B6}" sibTransId="{FFD444F2-44D0-4417-997B-9C71C9B355FB}"/>
    <dgm:cxn modelId="{2D892008-25B8-4227-88F1-D54CAAD30268}" type="presOf" srcId="{C2C94063-E5F9-4818-A6DE-99A6E0280554}" destId="{B5F96344-CBD5-4690-B691-C99E355A7251}" srcOrd="0" destOrd="0" presId="urn:microsoft.com/office/officeart/2005/8/layout/chevron1"/>
    <dgm:cxn modelId="{27821109-14DF-47F5-BA9A-6EDFDB88DC4E}" srcId="{4841FB6E-A287-410D-9E14-C9C62A36E1AB}" destId="{69189BB7-652B-4415-B8F2-C5D3831DA55F}" srcOrd="3" destOrd="0" parTransId="{5BBBA9A7-4E4C-4BE2-8275-1ABA6CB95455}" sibTransId="{A3BA265C-5563-4298-B0EF-7F182E3895FB}"/>
    <dgm:cxn modelId="{7CBBA215-66B4-4608-AA24-666A3EE7F5E5}" srcId="{4AF58F7F-8E2B-426D-B244-DC2D3BEDB824}" destId="{029C2640-5736-459E-9ACD-0183E62503BC}" srcOrd="1" destOrd="0" parTransId="{94EAE549-B538-4520-BD36-43E0D9B8B7FE}" sibTransId="{8F5D8CEC-90A7-471C-A5A4-D0819AA41E75}"/>
    <dgm:cxn modelId="{734A1318-C7D8-4DD9-9DB3-AE11E6BB9520}" srcId="{EC6EA27B-DFB4-4EDE-915E-8424C810A6E2}" destId="{210AF6ED-F4B6-4387-A7AE-EC61D69195FF}" srcOrd="0" destOrd="0" parTransId="{0F8A2446-6DD6-4D3F-BB67-0D5B412ED2DA}" sibTransId="{4E6B1D8A-82EE-467A-AE5F-2D34010E65EA}"/>
    <dgm:cxn modelId="{4DF4151A-30B1-489E-A880-D54D9C0DBE4A}" type="presOf" srcId="{23166A85-A24A-4A81-A2B4-B2640EB67F4F}" destId="{41951CB2-F74B-42F7-A060-F1772C80BE18}" srcOrd="0" destOrd="0" presId="urn:microsoft.com/office/officeart/2005/8/layout/chevron1"/>
    <dgm:cxn modelId="{507CDC21-8988-4E0B-838B-ADDDBEDC2EBB}" type="presOf" srcId="{210AF6ED-F4B6-4387-A7AE-EC61D69195FF}" destId="{DFC2EFD9-5A27-4104-82AE-409409BC0060}" srcOrd="0" destOrd="0" presId="urn:microsoft.com/office/officeart/2005/8/layout/chevron1"/>
    <dgm:cxn modelId="{1D4B3E25-E133-4B3E-823F-D3F1A47F7A54}" type="presOf" srcId="{4AF58F7F-8E2B-426D-B244-DC2D3BEDB824}" destId="{0F62E193-D008-4888-A706-10D6106A3DA2}" srcOrd="0" destOrd="0" presId="urn:microsoft.com/office/officeart/2005/8/layout/chevron1"/>
    <dgm:cxn modelId="{489EE425-1B3B-4560-8C98-117BDCAD2C28}" srcId="{4841FB6E-A287-410D-9E14-C9C62A36E1AB}" destId="{4AF58F7F-8E2B-426D-B244-DC2D3BEDB824}" srcOrd="4" destOrd="0" parTransId="{8B4D5553-8785-4D28-BBCA-4186F5A47D9C}" sibTransId="{EC36025F-D233-4EB1-8A79-37869D06297A}"/>
    <dgm:cxn modelId="{CB27D829-ACA6-4176-BE97-53F0CEF33BD9}" srcId="{4841FB6E-A287-410D-9E14-C9C62A36E1AB}" destId="{FFEC070F-754F-44F6-B679-761F64E5B631}" srcOrd="2" destOrd="0" parTransId="{E8FB1770-BE82-4265-953B-7A40B7625C45}" sibTransId="{37674424-8D83-42D3-B46C-3D41017B0A12}"/>
    <dgm:cxn modelId="{E4348630-B6C1-4B9A-A9EC-31C7767A1908}" srcId="{A2E9B1E1-C904-4D2E-8C24-8D56AAD030A6}" destId="{FF3B360A-BA20-45E0-81D6-14A650626559}" srcOrd="0" destOrd="0" parTransId="{09F76418-A7A0-48B6-B2E7-5F4B9D1297C0}" sibTransId="{F028C5C3-CF7D-47D4-AEBC-C3281B3361C9}"/>
    <dgm:cxn modelId="{46F7E035-7EFB-49D1-9F98-7E2DB8901A0D}" type="presOf" srcId="{029C2640-5736-459E-9ACD-0183E62503BC}" destId="{AB7D2783-DBBD-4A93-9556-5A28BCF27DF5}" srcOrd="0" destOrd="1" presId="urn:microsoft.com/office/officeart/2005/8/layout/chevron1"/>
    <dgm:cxn modelId="{56888D39-07A0-4203-A629-D753645EED6C}" type="presOf" srcId="{8A919F62-FD8B-4289-80C1-A4B1AD65B083}" destId="{47A28E23-C0D5-4640-A445-3EAA3C8B6999}" srcOrd="0" destOrd="1" presId="urn:microsoft.com/office/officeart/2005/8/layout/chevron1"/>
    <dgm:cxn modelId="{F65CEA3C-9A4A-4D9D-9762-6DE32180A315}" srcId="{77C02860-ECBB-4614-B448-FA938E150992}" destId="{08486FBF-ED3E-4490-8259-39A4EC501C28}" srcOrd="1" destOrd="0" parTransId="{825DF1C8-CD06-4440-98AA-87DCCF8BD295}" sibTransId="{10D208A0-BC6D-4E51-8A93-B01E6ED41B91}"/>
    <dgm:cxn modelId="{C290665C-1BF0-4C00-9FD1-B7F6AD550E66}" srcId="{4841FB6E-A287-410D-9E14-C9C62A36E1AB}" destId="{77C02860-ECBB-4614-B448-FA938E150992}" srcOrd="1" destOrd="0" parTransId="{FB6B0C27-A467-4F51-8EC4-640BBC764DE4}" sibTransId="{B6CBA8C9-23DD-4BA1-9614-C8714B2ECA76}"/>
    <dgm:cxn modelId="{330AC141-0BC3-4071-9C7C-C9AA00B23AB5}" type="presOf" srcId="{4841FB6E-A287-410D-9E14-C9C62A36E1AB}" destId="{7E729CAF-F88E-414F-B1CD-7C0DD8E36AE3}" srcOrd="0" destOrd="0" presId="urn:microsoft.com/office/officeart/2005/8/layout/chevron1"/>
    <dgm:cxn modelId="{C5BD0563-7F48-4C54-B9F3-7237939310DD}" srcId="{69189BB7-652B-4415-B8F2-C5D3831DA55F}" destId="{8A919F62-FD8B-4289-80C1-A4B1AD65B083}" srcOrd="1" destOrd="0" parTransId="{0B9D5802-5B31-4BFF-B495-EC77520C7E08}" sibTransId="{13E74F28-62C8-4EF9-90F6-5FF45587529D}"/>
    <dgm:cxn modelId="{CF00066A-7505-429E-A48F-DFF7BB2A82D3}" type="presOf" srcId="{EC6EA27B-DFB4-4EDE-915E-8424C810A6E2}" destId="{D185ACC3-15A9-42C4-85C3-1B3BC6FABC7D}" srcOrd="0" destOrd="0" presId="urn:microsoft.com/office/officeart/2005/8/layout/chevron1"/>
    <dgm:cxn modelId="{DD074E70-A86A-443C-A35A-482A1A11EA3E}" type="presOf" srcId="{402CC73E-3E38-4FB2-B518-28ACD21E371C}" destId="{DFC2EFD9-5A27-4104-82AE-409409BC0060}" srcOrd="0" destOrd="1" presId="urn:microsoft.com/office/officeart/2005/8/layout/chevron1"/>
    <dgm:cxn modelId="{7E14E481-E56E-4834-86C6-0F68200F1690}" srcId="{FFEC070F-754F-44F6-B679-761F64E5B631}" destId="{23166A85-A24A-4A81-A2B4-B2640EB67F4F}" srcOrd="0" destOrd="0" parTransId="{B2B2A1C1-6707-46D0-A790-620924E74527}" sibTransId="{49020D40-F4AB-4BFE-976B-AB0AB5B4E9C3}"/>
    <dgm:cxn modelId="{7E30708F-6D1F-4839-9339-AFB324D2F031}" type="presOf" srcId="{1B309F0F-FD74-48A7-BF18-FCD759706F26}" destId="{41951CB2-F74B-42F7-A060-F1772C80BE18}" srcOrd="0" destOrd="1" presId="urn:microsoft.com/office/officeart/2005/8/layout/chevron1"/>
    <dgm:cxn modelId="{B6165595-75E5-4345-83D1-D43208A3138F}" type="presOf" srcId="{BA853AD7-A137-48E7-97FB-A1C470149464}" destId="{41951CB2-F74B-42F7-A060-F1772C80BE18}" srcOrd="0" destOrd="2" presId="urn:microsoft.com/office/officeart/2005/8/layout/chevron1"/>
    <dgm:cxn modelId="{DAE12F99-4CCF-42DA-93A7-EB41B78FB147}" srcId="{4AF58F7F-8E2B-426D-B244-DC2D3BEDB824}" destId="{539D90CE-938E-42F8-A9A5-F3496C609A97}" srcOrd="0" destOrd="0" parTransId="{306F1DED-8E28-4B27-B2D4-2FDAA969FAE9}" sibTransId="{E37BB083-317B-48BF-8751-F7D11618580D}"/>
    <dgm:cxn modelId="{6130CA9A-282B-408D-81D1-C6CA52D93BFE}" type="presOf" srcId="{08486FBF-ED3E-4490-8259-39A4EC501C28}" destId="{B5F96344-CBD5-4690-B691-C99E355A7251}" srcOrd="0" destOrd="1" presId="urn:microsoft.com/office/officeart/2005/8/layout/chevron1"/>
    <dgm:cxn modelId="{545593A5-08D1-4243-B1A5-F7808B9119C4}" srcId="{77C02860-ECBB-4614-B448-FA938E150992}" destId="{C2C94063-E5F9-4818-A6DE-99A6E0280554}" srcOrd="0" destOrd="0" parTransId="{325F6AA8-5A4B-404F-94DE-301DEE4644DA}" sibTransId="{FAEB080B-FE7F-4696-9289-81D8DF692903}"/>
    <dgm:cxn modelId="{CFE595A8-7745-4B78-8CF9-E635C7F8BA60}" type="presOf" srcId="{A72D8D20-671F-4228-8E11-B923FC11B0BE}" destId="{DFC2EFD9-5A27-4104-82AE-409409BC0060}" srcOrd="0" destOrd="2" presId="urn:microsoft.com/office/officeart/2005/8/layout/chevron1"/>
    <dgm:cxn modelId="{8FC5B6B2-C650-4ECB-B321-C88DAA423F66}" srcId="{69189BB7-652B-4415-B8F2-C5D3831DA55F}" destId="{4DF8AF74-3A00-4FBA-B4E3-451D9A30D49B}" srcOrd="0" destOrd="0" parTransId="{996FCE49-885D-4144-AB61-6129C19210A0}" sibTransId="{2793FDDD-7B1F-4818-B138-BC8E5D330453}"/>
    <dgm:cxn modelId="{A485F7B5-5B4F-4CD3-ADB3-D001F67DF833}" srcId="{4841FB6E-A287-410D-9E14-C9C62A36E1AB}" destId="{A2E9B1E1-C904-4D2E-8C24-8D56AAD030A6}" srcOrd="0" destOrd="0" parTransId="{6E257672-CCA3-4D3E-B642-0A73412C5055}" sibTransId="{00319D46-0356-43DD-AB66-33A1BDE70089}"/>
    <dgm:cxn modelId="{1E681FC2-DC28-410C-B0FD-3FA3BD47D376}" type="presOf" srcId="{A2E9B1E1-C904-4D2E-8C24-8D56AAD030A6}" destId="{220B1926-1EF4-47AC-97A6-824B9C796EE2}" srcOrd="0" destOrd="0" presId="urn:microsoft.com/office/officeart/2005/8/layout/chevron1"/>
    <dgm:cxn modelId="{A44259C7-456B-47DD-8EC6-E9710243B59D}" type="presOf" srcId="{69189BB7-652B-4415-B8F2-C5D3831DA55F}" destId="{1117D9A2-0D1F-4541-B17E-9F9ADD1A98A9}" srcOrd="0" destOrd="0" presId="urn:microsoft.com/office/officeart/2005/8/layout/chevron1"/>
    <dgm:cxn modelId="{161C3CC8-C60B-417A-9021-85FE17CFD570}" type="presOf" srcId="{FF3B360A-BA20-45E0-81D6-14A650626559}" destId="{922AEE12-BEBB-453D-820C-6A912AFF62A2}" srcOrd="0" destOrd="0" presId="urn:microsoft.com/office/officeart/2005/8/layout/chevron1"/>
    <dgm:cxn modelId="{F5F8A0E1-3380-4A49-8E3B-17CE19979E60}" srcId="{FFEC070F-754F-44F6-B679-761F64E5B631}" destId="{BA853AD7-A137-48E7-97FB-A1C470149464}" srcOrd="2" destOrd="0" parTransId="{241FB43E-4CD8-4273-97F3-87D4123FEB4D}" sibTransId="{3266016C-9B61-47FC-8199-BF6991F70A25}"/>
    <dgm:cxn modelId="{298B54E4-5CF5-4867-ACEE-74C4202465B3}" srcId="{FFEC070F-754F-44F6-B679-761F64E5B631}" destId="{1B309F0F-FD74-48A7-BF18-FCD759706F26}" srcOrd="1" destOrd="0" parTransId="{A4929DF8-E1E8-461B-94C9-11A8912B82C6}" sibTransId="{1280DE36-7846-40C6-A690-5BBFBE6D5222}"/>
    <dgm:cxn modelId="{19D2D5EB-2A01-473B-89FF-C34D7C8FB82A}" type="presOf" srcId="{FFEC070F-754F-44F6-B679-761F64E5B631}" destId="{7CA448BF-CEF3-4C0E-A06C-DE1FC65B01BF}" srcOrd="0" destOrd="0" presId="urn:microsoft.com/office/officeart/2005/8/layout/chevron1"/>
    <dgm:cxn modelId="{60512FF0-4DC2-477D-BD53-DB571F4167B4}" type="presOf" srcId="{539D90CE-938E-42F8-A9A5-F3496C609A97}" destId="{AB7D2783-DBBD-4A93-9556-5A28BCF27DF5}" srcOrd="0" destOrd="0" presId="urn:microsoft.com/office/officeart/2005/8/layout/chevron1"/>
    <dgm:cxn modelId="{293875F9-94F5-4219-A0CD-C74D1EFEB618}" srcId="{EC6EA27B-DFB4-4EDE-915E-8424C810A6E2}" destId="{A72D8D20-671F-4228-8E11-B923FC11B0BE}" srcOrd="2" destOrd="0" parTransId="{31C4DEEE-1005-4C22-8C0F-02DB61A69D27}" sibTransId="{D79FB807-CE22-4D7A-A243-A38BA82822E1}"/>
    <dgm:cxn modelId="{A59729FD-303C-40E5-BEAD-5C680EEA9271}" type="presOf" srcId="{4DF8AF74-3A00-4FBA-B4E3-451D9A30D49B}" destId="{47A28E23-C0D5-4640-A445-3EAA3C8B6999}" srcOrd="0" destOrd="0" presId="urn:microsoft.com/office/officeart/2005/8/layout/chevron1"/>
    <dgm:cxn modelId="{7B786EFF-DA02-4A64-8097-465983E0706C}" type="presOf" srcId="{77C02860-ECBB-4614-B448-FA938E150992}" destId="{CB3D26DB-6088-4E44-BE50-471CD3E80F3A}" srcOrd="0" destOrd="0" presId="urn:microsoft.com/office/officeart/2005/8/layout/chevron1"/>
    <dgm:cxn modelId="{EC2F6CAE-FA8F-4048-A841-5A9000940DB1}" type="presParOf" srcId="{7E729CAF-F88E-414F-B1CD-7C0DD8E36AE3}" destId="{2FB0B4C9-A876-484E-B18E-E629456431EF}" srcOrd="0" destOrd="0" presId="urn:microsoft.com/office/officeart/2005/8/layout/chevron1"/>
    <dgm:cxn modelId="{6713A833-F995-4C70-B86E-9EAC835CBE4D}" type="presParOf" srcId="{2FB0B4C9-A876-484E-B18E-E629456431EF}" destId="{220B1926-1EF4-47AC-97A6-824B9C796EE2}" srcOrd="0" destOrd="0" presId="urn:microsoft.com/office/officeart/2005/8/layout/chevron1"/>
    <dgm:cxn modelId="{D783717E-CE15-4D36-B6B9-65B97AA33401}" type="presParOf" srcId="{2FB0B4C9-A876-484E-B18E-E629456431EF}" destId="{922AEE12-BEBB-453D-820C-6A912AFF62A2}" srcOrd="1" destOrd="0" presId="urn:microsoft.com/office/officeart/2005/8/layout/chevron1"/>
    <dgm:cxn modelId="{12F1DC7E-907E-4C45-A085-BC8F8D782F97}" type="presParOf" srcId="{7E729CAF-F88E-414F-B1CD-7C0DD8E36AE3}" destId="{C369BE3A-9C95-4992-A40C-7CC58E11596B}" srcOrd="1" destOrd="0" presId="urn:microsoft.com/office/officeart/2005/8/layout/chevron1"/>
    <dgm:cxn modelId="{FAE33693-7F21-4BBF-8932-4BC484733F8A}" type="presParOf" srcId="{7E729CAF-F88E-414F-B1CD-7C0DD8E36AE3}" destId="{54366D56-73E1-4A85-88AE-255479198A48}" srcOrd="2" destOrd="0" presId="urn:microsoft.com/office/officeart/2005/8/layout/chevron1"/>
    <dgm:cxn modelId="{D7C7D1E0-0FC5-402C-BB4A-776C1F6FA645}" type="presParOf" srcId="{54366D56-73E1-4A85-88AE-255479198A48}" destId="{CB3D26DB-6088-4E44-BE50-471CD3E80F3A}" srcOrd="0" destOrd="0" presId="urn:microsoft.com/office/officeart/2005/8/layout/chevron1"/>
    <dgm:cxn modelId="{756FB89A-3741-450B-B801-28D88E0FBFE5}" type="presParOf" srcId="{54366D56-73E1-4A85-88AE-255479198A48}" destId="{B5F96344-CBD5-4690-B691-C99E355A7251}" srcOrd="1" destOrd="0" presId="urn:microsoft.com/office/officeart/2005/8/layout/chevron1"/>
    <dgm:cxn modelId="{9527163C-0292-44F3-A16B-6E3C617C022D}" type="presParOf" srcId="{7E729CAF-F88E-414F-B1CD-7C0DD8E36AE3}" destId="{1AC03AF5-FB3C-43A8-A8CE-032FE454E2D8}" srcOrd="3" destOrd="0" presId="urn:microsoft.com/office/officeart/2005/8/layout/chevron1"/>
    <dgm:cxn modelId="{CAACDA47-56F0-4E7C-AFCA-D011D726DD5B}" type="presParOf" srcId="{7E729CAF-F88E-414F-B1CD-7C0DD8E36AE3}" destId="{3AD70836-663B-4FED-9552-79DC220DFAD5}" srcOrd="4" destOrd="0" presId="urn:microsoft.com/office/officeart/2005/8/layout/chevron1"/>
    <dgm:cxn modelId="{364C5EA8-3214-48BC-A680-90FA22B2B32A}" type="presParOf" srcId="{3AD70836-663B-4FED-9552-79DC220DFAD5}" destId="{7CA448BF-CEF3-4C0E-A06C-DE1FC65B01BF}" srcOrd="0" destOrd="0" presId="urn:microsoft.com/office/officeart/2005/8/layout/chevron1"/>
    <dgm:cxn modelId="{0DE302A8-5655-4164-9B25-2053DD6E9BA5}" type="presParOf" srcId="{3AD70836-663B-4FED-9552-79DC220DFAD5}" destId="{41951CB2-F74B-42F7-A060-F1772C80BE18}" srcOrd="1" destOrd="0" presId="urn:microsoft.com/office/officeart/2005/8/layout/chevron1"/>
    <dgm:cxn modelId="{82FB9113-8A55-4178-849E-DCF774A56C56}" type="presParOf" srcId="{7E729CAF-F88E-414F-B1CD-7C0DD8E36AE3}" destId="{8D122166-0114-44F8-8145-FEB7708EB65B}" srcOrd="5" destOrd="0" presId="urn:microsoft.com/office/officeart/2005/8/layout/chevron1"/>
    <dgm:cxn modelId="{12B6548E-7D3D-4371-8681-DC5BEEA5832E}" type="presParOf" srcId="{7E729CAF-F88E-414F-B1CD-7C0DD8E36AE3}" destId="{5BDF0A0B-FC46-4BA9-AA69-E5097FE3B076}" srcOrd="6" destOrd="0" presId="urn:microsoft.com/office/officeart/2005/8/layout/chevron1"/>
    <dgm:cxn modelId="{7BB495E1-A801-44C4-B99D-47ECFAE52148}" type="presParOf" srcId="{5BDF0A0B-FC46-4BA9-AA69-E5097FE3B076}" destId="{1117D9A2-0D1F-4541-B17E-9F9ADD1A98A9}" srcOrd="0" destOrd="0" presId="urn:microsoft.com/office/officeart/2005/8/layout/chevron1"/>
    <dgm:cxn modelId="{35186EEE-5103-476D-9B56-B8AA4721BCE3}" type="presParOf" srcId="{5BDF0A0B-FC46-4BA9-AA69-E5097FE3B076}" destId="{47A28E23-C0D5-4640-A445-3EAA3C8B6999}" srcOrd="1" destOrd="0" presId="urn:microsoft.com/office/officeart/2005/8/layout/chevron1"/>
    <dgm:cxn modelId="{1FB94C7C-C6C2-472D-9824-2FF4028FDF5B}" type="presParOf" srcId="{7E729CAF-F88E-414F-B1CD-7C0DD8E36AE3}" destId="{8DF52F98-945F-47B4-93F9-C7D21E3F1019}" srcOrd="7" destOrd="0" presId="urn:microsoft.com/office/officeart/2005/8/layout/chevron1"/>
    <dgm:cxn modelId="{C3711FD6-252A-4A5C-8859-34245B17F2A2}" type="presParOf" srcId="{7E729CAF-F88E-414F-B1CD-7C0DD8E36AE3}" destId="{D98DC262-145A-407B-84F8-2BF97FCFE0B9}" srcOrd="8" destOrd="0" presId="urn:microsoft.com/office/officeart/2005/8/layout/chevron1"/>
    <dgm:cxn modelId="{5542D453-6E97-4655-9DF0-D76DC31AFA95}" type="presParOf" srcId="{D98DC262-145A-407B-84F8-2BF97FCFE0B9}" destId="{0F62E193-D008-4888-A706-10D6106A3DA2}" srcOrd="0" destOrd="0" presId="urn:microsoft.com/office/officeart/2005/8/layout/chevron1"/>
    <dgm:cxn modelId="{88743D23-B3FD-4225-88A4-8DAB0905982C}" type="presParOf" srcId="{D98DC262-145A-407B-84F8-2BF97FCFE0B9}" destId="{AB7D2783-DBBD-4A93-9556-5A28BCF27DF5}" srcOrd="1" destOrd="0" presId="urn:microsoft.com/office/officeart/2005/8/layout/chevron1"/>
    <dgm:cxn modelId="{903A9FC8-1921-41C1-B5C7-92766DDB4F78}" type="presParOf" srcId="{7E729CAF-F88E-414F-B1CD-7C0DD8E36AE3}" destId="{1A8217EA-81FB-49E2-9721-B644967311D4}" srcOrd="9" destOrd="0" presId="urn:microsoft.com/office/officeart/2005/8/layout/chevron1"/>
    <dgm:cxn modelId="{60F5F75E-4C33-47C9-B127-F0FB43256BCB}" type="presParOf" srcId="{7E729CAF-F88E-414F-B1CD-7C0DD8E36AE3}" destId="{B7EA4FAF-7D74-4057-ADC8-58A0BB6BD4C7}" srcOrd="10" destOrd="0" presId="urn:microsoft.com/office/officeart/2005/8/layout/chevron1"/>
    <dgm:cxn modelId="{70601307-3F9C-4B1D-B8C7-342C83C2FBD9}" type="presParOf" srcId="{B7EA4FAF-7D74-4057-ADC8-58A0BB6BD4C7}" destId="{D185ACC3-15A9-42C4-85C3-1B3BC6FABC7D}" srcOrd="0" destOrd="0" presId="urn:microsoft.com/office/officeart/2005/8/layout/chevron1"/>
    <dgm:cxn modelId="{54D72E8D-2FC0-47D9-B57E-42BB12993B22}" type="presParOf" srcId="{B7EA4FAF-7D74-4057-ADC8-58A0BB6BD4C7}" destId="{DFC2EFD9-5A27-4104-82AE-409409BC0060}" srcOrd="1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B1926-1EF4-47AC-97A6-824B9C796EE2}">
      <dsp:nvSpPr>
        <dsp:cNvPr id="0" name=""/>
        <dsp:cNvSpPr/>
      </dsp:nvSpPr>
      <dsp:spPr>
        <a:xfrm>
          <a:off x="1539" y="276250"/>
          <a:ext cx="1551086" cy="620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2014</a:t>
          </a:r>
          <a:endParaRPr lang="en-US" sz="1500" kern="1200"/>
        </a:p>
      </dsp:txBody>
      <dsp:txXfrm>
        <a:off x="311756" y="276250"/>
        <a:ext cx="930652" cy="620434"/>
      </dsp:txXfrm>
    </dsp:sp>
    <dsp:sp modelId="{922AEE12-BEBB-453D-820C-6A912AFF62A2}">
      <dsp:nvSpPr>
        <dsp:cNvPr id="0" name=""/>
        <dsp:cNvSpPr/>
      </dsp:nvSpPr>
      <dsp:spPr>
        <a:xfrm>
          <a:off x="1539" y="974239"/>
          <a:ext cx="1240869" cy="34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Initial contract awarded to GEC, LLC for over $20 million.</a:t>
          </a:r>
        </a:p>
      </dsp:txBody>
      <dsp:txXfrm>
        <a:off x="1539" y="974239"/>
        <a:ext cx="1240869" cy="3455156"/>
      </dsp:txXfrm>
    </dsp:sp>
    <dsp:sp modelId="{CB3D26DB-6088-4E44-BE50-471CD3E80F3A}">
      <dsp:nvSpPr>
        <dsp:cNvPr id="0" name=""/>
        <dsp:cNvSpPr/>
      </dsp:nvSpPr>
      <dsp:spPr>
        <a:xfrm>
          <a:off x="1336626" y="276250"/>
          <a:ext cx="1551086" cy="620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2015</a:t>
          </a:r>
          <a:endParaRPr lang="en-US" sz="1500" kern="1200"/>
        </a:p>
      </dsp:txBody>
      <dsp:txXfrm>
        <a:off x="1646843" y="276250"/>
        <a:ext cx="930652" cy="620434"/>
      </dsp:txXfrm>
    </dsp:sp>
    <dsp:sp modelId="{B5F96344-CBD5-4690-B691-C99E355A7251}">
      <dsp:nvSpPr>
        <dsp:cNvPr id="0" name=""/>
        <dsp:cNvSpPr/>
      </dsp:nvSpPr>
      <dsp:spPr>
        <a:xfrm>
          <a:off x="1336626" y="974239"/>
          <a:ext cx="1240869" cy="34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Partial demolition completed.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Change Order #1 issued, adding 316 days to the project.</a:t>
          </a:r>
        </a:p>
      </dsp:txBody>
      <dsp:txXfrm>
        <a:off x="1336626" y="974239"/>
        <a:ext cx="1240869" cy="3455156"/>
      </dsp:txXfrm>
    </dsp:sp>
    <dsp:sp modelId="{7CA448BF-CEF3-4C0E-A06C-DE1FC65B01BF}">
      <dsp:nvSpPr>
        <dsp:cNvPr id="0" name=""/>
        <dsp:cNvSpPr/>
      </dsp:nvSpPr>
      <dsp:spPr>
        <a:xfrm>
          <a:off x="2671713" y="276250"/>
          <a:ext cx="1551086" cy="620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2016–2020</a:t>
          </a:r>
          <a:endParaRPr lang="en-US" sz="1500" kern="1200" dirty="0"/>
        </a:p>
      </dsp:txBody>
      <dsp:txXfrm>
        <a:off x="2981930" y="276250"/>
        <a:ext cx="930652" cy="620434"/>
      </dsp:txXfrm>
    </dsp:sp>
    <dsp:sp modelId="{41951CB2-F74B-42F7-A060-F1772C80BE18}">
      <dsp:nvSpPr>
        <dsp:cNvPr id="0" name=""/>
        <dsp:cNvSpPr/>
      </dsp:nvSpPr>
      <dsp:spPr>
        <a:xfrm>
          <a:off x="2671713" y="974239"/>
          <a:ext cx="1240869" cy="34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No field activity during this period.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Coastal Systems supported planning and backend work.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Change Orders #8 (Oct 2019) and #13 (Dec 2020) added a total of 717 days and $2.9 million.</a:t>
          </a:r>
        </a:p>
      </dsp:txBody>
      <dsp:txXfrm>
        <a:off x="2671713" y="974239"/>
        <a:ext cx="1240869" cy="3455156"/>
      </dsp:txXfrm>
    </dsp:sp>
    <dsp:sp modelId="{1117D9A2-0D1F-4541-B17E-9F9ADD1A98A9}">
      <dsp:nvSpPr>
        <dsp:cNvPr id="0" name=""/>
        <dsp:cNvSpPr/>
      </dsp:nvSpPr>
      <dsp:spPr>
        <a:xfrm>
          <a:off x="4006800" y="276250"/>
          <a:ext cx="1551086" cy="620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2023</a:t>
          </a:r>
          <a:endParaRPr lang="en-US" sz="1500" kern="1200"/>
        </a:p>
      </dsp:txBody>
      <dsp:txXfrm>
        <a:off x="4317017" y="276250"/>
        <a:ext cx="930652" cy="620434"/>
      </dsp:txXfrm>
    </dsp:sp>
    <dsp:sp modelId="{47A28E23-C0D5-4640-A445-3EAA3C8B6999}">
      <dsp:nvSpPr>
        <dsp:cNvPr id="0" name=""/>
        <dsp:cNvSpPr/>
      </dsp:nvSpPr>
      <dsp:spPr>
        <a:xfrm>
          <a:off x="4006800" y="974239"/>
          <a:ext cx="1240869" cy="34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 Multiple 'time only' Change Orders (Nos. #16–#20) added 629 days.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No liquidated damages were enforced during this period. (2014 thru 2023)</a:t>
          </a:r>
        </a:p>
      </dsp:txBody>
      <dsp:txXfrm>
        <a:off x="4006800" y="974239"/>
        <a:ext cx="1240869" cy="3455156"/>
      </dsp:txXfrm>
    </dsp:sp>
    <dsp:sp modelId="{0F62E193-D008-4888-A706-10D6106A3DA2}">
      <dsp:nvSpPr>
        <dsp:cNvPr id="0" name=""/>
        <dsp:cNvSpPr/>
      </dsp:nvSpPr>
      <dsp:spPr>
        <a:xfrm>
          <a:off x="5341886" y="276250"/>
          <a:ext cx="1551086" cy="620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2024–2025</a:t>
          </a:r>
          <a:endParaRPr lang="en-US" sz="1500" kern="1200"/>
        </a:p>
      </dsp:txBody>
      <dsp:txXfrm>
        <a:off x="5652103" y="276250"/>
        <a:ext cx="930652" cy="620434"/>
      </dsp:txXfrm>
    </dsp:sp>
    <dsp:sp modelId="{AB7D2783-DBBD-4A93-9556-5A28BCF27DF5}">
      <dsp:nvSpPr>
        <dsp:cNvPr id="0" name=""/>
        <dsp:cNvSpPr/>
      </dsp:nvSpPr>
      <dsp:spPr>
        <a:xfrm>
          <a:off x="5341886" y="974239"/>
          <a:ext cx="1240869" cy="34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 Supplemental Contract No. 2 issued (Sept 2024) for $5.124 million with 288 days added.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Target completion date: June 28, 2025.</a:t>
          </a:r>
        </a:p>
      </dsp:txBody>
      <dsp:txXfrm>
        <a:off x="5341886" y="974239"/>
        <a:ext cx="1240869" cy="3455156"/>
      </dsp:txXfrm>
    </dsp:sp>
    <dsp:sp modelId="{D185ACC3-15A9-42C4-85C3-1B3BC6FABC7D}">
      <dsp:nvSpPr>
        <dsp:cNvPr id="0" name=""/>
        <dsp:cNvSpPr/>
      </dsp:nvSpPr>
      <dsp:spPr>
        <a:xfrm>
          <a:off x="6676973" y="276250"/>
          <a:ext cx="1551086" cy="620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May 2025</a:t>
          </a:r>
          <a:endParaRPr lang="en-US" sz="1500" kern="1200"/>
        </a:p>
      </dsp:txBody>
      <dsp:txXfrm>
        <a:off x="6987190" y="276250"/>
        <a:ext cx="930652" cy="620434"/>
      </dsp:txXfrm>
    </dsp:sp>
    <dsp:sp modelId="{DFC2EFD9-5A27-4104-82AE-409409BC0060}">
      <dsp:nvSpPr>
        <dsp:cNvPr id="0" name=""/>
        <dsp:cNvSpPr/>
      </dsp:nvSpPr>
      <dsp:spPr>
        <a:xfrm>
          <a:off x="6676973" y="974239"/>
          <a:ext cx="1240869" cy="34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60.2% of the project reportedly complete.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Several key components (elevator, restrooms, site prep) remain unfinished.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78% of project funds have already been paid.</a:t>
          </a:r>
        </a:p>
      </dsp:txBody>
      <dsp:txXfrm>
        <a:off x="6676973" y="974239"/>
        <a:ext cx="1240869" cy="3455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EC5FDC-8CFE-FE51-7432-5E32C2E761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7036" r="7964"/>
          <a:stretch>
            <a:fillRect/>
          </a:stretch>
        </p:blipFill>
        <p:spPr>
          <a:xfrm>
            <a:off x="20" y="-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76058"/>
            <a:ext cx="6858000" cy="290051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Paul E. Joseph </a:t>
            </a:r>
            <a:r>
              <a:rPr lang="en-US" sz="5400">
                <a:solidFill>
                  <a:srgbClr val="FFFFFF"/>
                </a:solidFill>
              </a:rPr>
              <a:t>Stadium Hearing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840" y="5448708"/>
            <a:ext cx="6858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Prepared by Senator Bolques – CYASP Committee | July 18, 2025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30936"/>
            <a:ext cx="269976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Public Funds Deserve Public Accountability</a:t>
            </a:r>
          </a:p>
        </p:txBody>
      </p:sp>
      <p:sp>
        <p:nvSpPr>
          <p:cNvPr id="43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80309" y="1355598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3820" y="4959"/>
                  <a:pt x="1554594" y="10798"/>
                  <a:pt x="1554480" y="13716"/>
                </a:cubicBezTo>
                <a:cubicBezTo>
                  <a:pt x="1338847" y="1555"/>
                  <a:pt x="1215066" y="33279"/>
                  <a:pt x="1067410" y="13716"/>
                </a:cubicBezTo>
                <a:cubicBezTo>
                  <a:pt x="919754" y="-5847"/>
                  <a:pt x="800465" y="-1492"/>
                  <a:pt x="549250" y="13716"/>
                </a:cubicBezTo>
                <a:cubicBezTo>
                  <a:pt x="298035" y="28924"/>
                  <a:pt x="158868" y="18197"/>
                  <a:pt x="0" y="13716"/>
                </a:cubicBezTo>
                <a:cubicBezTo>
                  <a:pt x="488" y="8630"/>
                  <a:pt x="480" y="6612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232" y="4157"/>
                  <a:pt x="1554673" y="7559"/>
                  <a:pt x="1554480" y="13716"/>
                </a:cubicBezTo>
                <a:cubicBezTo>
                  <a:pt x="1336087" y="7600"/>
                  <a:pt x="1310024" y="15187"/>
                  <a:pt x="1067410" y="13716"/>
                </a:cubicBezTo>
                <a:cubicBezTo>
                  <a:pt x="824796" y="12246"/>
                  <a:pt x="787902" y="30075"/>
                  <a:pt x="518160" y="13716"/>
                </a:cubicBezTo>
                <a:cubicBezTo>
                  <a:pt x="248418" y="-2643"/>
                  <a:pt x="133160" y="4633"/>
                  <a:pt x="0" y="13716"/>
                </a:cubicBezTo>
                <a:cubicBezTo>
                  <a:pt x="43" y="9160"/>
                  <a:pt x="-111" y="481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FE843E-FB16-2027-B516-BA925357A6E4}"/>
              </a:ext>
            </a:extLst>
          </p:cNvPr>
          <p:cNvSpPr txBox="1"/>
          <p:nvPr/>
        </p:nvSpPr>
        <p:spPr>
          <a:xfrm>
            <a:off x="3355846" y="630936"/>
            <a:ext cx="5305807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900" b="1" i="1" dirty="0">
                <a:solidFill>
                  <a:srgbClr val="FFFFFF"/>
                </a:solidFill>
                <a:effectLst/>
              </a:rPr>
              <a:t>It’s time for answers, documentation, and a renewed commitment to the people of the Virgin Islands</a:t>
            </a:r>
            <a:r>
              <a:rPr lang="en-US" sz="1900" b="0" i="1" dirty="0">
                <a:solidFill>
                  <a:srgbClr val="FFFFFF"/>
                </a:solidFill>
                <a:effectLst/>
              </a:rPr>
              <a:t>.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CE1CB-1C6A-E282-0634-2F47E86CD8DF}"/>
              </a:ext>
            </a:extLst>
          </p:cNvPr>
          <p:cNvSpPr txBox="1"/>
          <p:nvPr/>
        </p:nvSpPr>
        <p:spPr>
          <a:xfrm>
            <a:off x="278320" y="2718054"/>
            <a:ext cx="2579180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A20F2-9D14-9CE1-618E-39A66E6E913D}"/>
              </a:ext>
            </a:extLst>
          </p:cNvPr>
          <p:cNvSpPr txBox="1"/>
          <p:nvPr/>
        </p:nvSpPr>
        <p:spPr>
          <a:xfrm>
            <a:off x="0" y="2807907"/>
            <a:ext cx="9144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Eleven years ago, the people of St. Croix were promised more than a stadium. We were promised a symbol of hope. A place to uplift our youth, honor our elders, and ignite pride across our island.</a:t>
            </a:r>
          </a:p>
          <a:p>
            <a:pPr>
              <a:buNone/>
            </a:pPr>
            <a:r>
              <a:rPr lang="en-US" sz="1600" dirty="0"/>
              <a:t>What we have instead is a half-finished shell. A monument to broken promises, mismanagement, and political neglect.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$32.3 million later, and despite over 20 change orders, this project is still not complete. These change orders added more than 1,662 days, that’s 4.5 years of delay, and over $8 million in additional costs, including a $5.1 million supplemental contract in 2024. And while the people waited, no liquidated damages were enforced, and over $750,000 was paid beyond the physical progress.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Today, 78% of the funds have been spent, yet key components like elevators, restrooms, and site prep remain unfinished.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8">
            <a:extLst>
              <a:ext uri="{FF2B5EF4-FFF2-40B4-BE49-F238E27FC236}">
                <a16:creationId xmlns:a16="http://schemas.microsoft.com/office/drawing/2014/main" id="{C10915DD-1C24-0760-6ADF-22B5D87076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258173"/>
              </p:ext>
            </p:extLst>
          </p:nvPr>
        </p:nvGraphicFramePr>
        <p:xfrm>
          <a:off x="457200" y="947452"/>
          <a:ext cx="8229600" cy="4705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8675632-ED74-581A-184D-7BA3C27E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28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Paul E. Joseph Stadium Project Timeline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B30C8-AEA5-E79A-A1A5-FB5BCD6AFBDB}"/>
              </a:ext>
            </a:extLst>
          </p:cNvPr>
          <p:cNvSpPr txBox="1"/>
          <p:nvPr/>
        </p:nvSpPr>
        <p:spPr>
          <a:xfrm>
            <a:off x="237744" y="5530102"/>
            <a:ext cx="8906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Note: Between 2015 and 2024, over 10 Change Orders added 1,662 days (4.5 years) to the project. Liquidated damages were not enforced, and over $750,000 was paid beyond physical progress. Multiple contracts were issued before prior scopes were completed, revealing critical failures in oversight and accountability.</a:t>
            </a:r>
            <a:endParaRPr lang="en-VI" b="1" i="1" dirty="0"/>
          </a:p>
        </p:txBody>
      </p:sp>
    </p:spTree>
    <p:extLst>
      <p:ext uri="{BB962C8B-B14F-4D97-AF65-F5344CB8AC3E}">
        <p14:creationId xmlns:p14="http://schemas.microsoft.com/office/powerpoint/2010/main" val="94716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Payment Disbursement by Year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80B622-C8B4-1611-BDD8-28D4E05D9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07238"/>
            <a:ext cx="9144000" cy="53836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39ED50-C0CF-A2FB-D95D-02D905DB4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2517" y="2456878"/>
            <a:ext cx="2386965" cy="2291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C6E497-F374-3D8A-861A-84AD10C4A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634" y="2447988"/>
            <a:ext cx="2425700" cy="2300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C68292-5019-AD6A-3EED-41FC48CFA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106" y="2456878"/>
            <a:ext cx="2425700" cy="23097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9EF977-356D-B1D3-E875-E0E923AFB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109" y="274638"/>
            <a:ext cx="6575587" cy="19622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453C32-2B85-A3F7-EA67-859C9942F36E}"/>
              </a:ext>
            </a:extLst>
          </p:cNvPr>
          <p:cNvSpPr txBox="1"/>
          <p:nvPr/>
        </p:nvSpPr>
        <p:spPr>
          <a:xfrm>
            <a:off x="2134852" y="4959692"/>
            <a:ext cx="55412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/>
              <a:t>Summary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Combined expenditure: $345,700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Both areas remain non-functional and materially incomplete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Reported progress significantly overstates actual site readiness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Findings suggest potential oversight or misreporting of construction status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271"/>
            <a:ext cx="8229600" cy="865239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2000" dirty="0"/>
              <a:t>	 																	</a:t>
            </a:r>
            <a:endParaRPr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6351F-5228-8D56-7194-75632D6EE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72" y="2172632"/>
            <a:ext cx="1384300" cy="2154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6A564B-2235-D4AD-4231-449A7444C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88377" y="2186603"/>
            <a:ext cx="1383030" cy="2140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25419-F6B4-156B-06BC-D54BC2305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76912" y="2178346"/>
            <a:ext cx="209105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453C9B-6AD6-B04C-0FD3-592019E2D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631" y="2178346"/>
            <a:ext cx="1967247" cy="2202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0A59FC-2564-D500-D2A9-FCE1BD3FB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92" y="133082"/>
            <a:ext cx="8293608" cy="1951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561AC4-316B-430F-43C9-C430B3EC04C6}"/>
              </a:ext>
            </a:extLst>
          </p:cNvPr>
          <p:cNvSpPr txBox="1"/>
          <p:nvPr/>
        </p:nvSpPr>
        <p:spPr>
          <a:xfrm>
            <a:off x="2467237" y="4688498"/>
            <a:ext cx="47000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/>
              <a:t>Summary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Total reported expenditure: $855,100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No operational electrical infrastructure observed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Basic installation steps incomplete across all inspected areas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Reported 78% completion is not supported by on-site conditions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3F6AC-4F5A-0179-A1E2-73FEFEB0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668807-351B-8420-2479-878F25F99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9" y="274638"/>
            <a:ext cx="8764682" cy="161391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FCB319-9F5F-1999-A651-919C9B929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H="1">
            <a:off x="280054" y="2487168"/>
            <a:ext cx="2275112" cy="2270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8B64DD-E3C8-15F7-C576-1282CEE7B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66010" y="2487168"/>
            <a:ext cx="2084832" cy="2270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D6E3C8-50F0-D50F-FFC9-9EA972AB1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686" y="2487168"/>
            <a:ext cx="2215923" cy="22709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9C0A52-C88B-662B-DC6F-06D31DC11440}"/>
              </a:ext>
            </a:extLst>
          </p:cNvPr>
          <p:cNvSpPr txBox="1"/>
          <p:nvPr/>
        </p:nvSpPr>
        <p:spPr>
          <a:xfrm>
            <a:off x="2296888" y="4968519"/>
            <a:ext cx="51297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/>
              <a:t>Summary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Reported value: $195,000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No elevator equipment or components present on 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No structural, mechanical, or electrical systems installed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Elevator shaft appears incomplete and sealed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Reported 92.3% completion not supported by observed conditions</a:t>
            </a:r>
          </a:p>
        </p:txBody>
      </p:sp>
    </p:spTree>
    <p:extLst>
      <p:ext uri="{BB962C8B-B14F-4D97-AF65-F5344CB8AC3E}">
        <p14:creationId xmlns:p14="http://schemas.microsoft.com/office/powerpoint/2010/main" val="239231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C31E-413C-E5E4-C965-E52A43E2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BD7DDF-1C2E-83AF-6E04-F5AF82784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716" y="1600200"/>
            <a:ext cx="6976568" cy="45259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8A4112-CE24-DC0C-8967-662DCAA54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7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129C-146A-8678-D2DA-17D8CD04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$32.3 Million Bought Us in </a:t>
            </a:r>
            <a:r>
              <a:rPr lang="en-US" b="1" dirty="0"/>
              <a:t>11 Years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FCE288-5258-5CF7-0418-237ADAC62A33}"/>
              </a:ext>
            </a:extLst>
          </p:cNvPr>
          <p:cNvSpPr txBox="1"/>
          <p:nvPr/>
        </p:nvSpPr>
        <p:spPr>
          <a:xfrm>
            <a:off x="2943728" y="4959385"/>
            <a:ext cx="35125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Total Allocated: $32.3M</a:t>
            </a:r>
            <a:br>
              <a:rPr lang="en-US" dirty="0"/>
            </a:br>
            <a:r>
              <a:rPr lang="en-US" b="1" dirty="0"/>
              <a:t>2020 Re-appropriation: $8.2M</a:t>
            </a:r>
            <a:br>
              <a:rPr lang="en-US" dirty="0"/>
            </a:br>
            <a:r>
              <a:rPr lang="en-US" b="1" dirty="0"/>
              <a:t>2024 Supplemental: $4.1M</a:t>
            </a:r>
            <a:br>
              <a:rPr lang="en-US" dirty="0"/>
            </a:br>
            <a:r>
              <a:rPr lang="en-US" b="1" dirty="0"/>
              <a:t>Reported Completion: 60.2%</a:t>
            </a:r>
            <a:br>
              <a:rPr lang="en-US" dirty="0"/>
            </a:br>
            <a:r>
              <a:rPr lang="en-US" b="1" dirty="0"/>
              <a:t>Elevator Completion Claim: 92.3%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A4D8DF-783B-7F6F-DEBA-98C54ADF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7" y="1417639"/>
            <a:ext cx="8229600" cy="34378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D0144D-7AF9-FBD9-F740-F6759293469C}"/>
              </a:ext>
            </a:extLst>
          </p:cNvPr>
          <p:cNvSpPr txBox="1"/>
          <p:nvPr/>
        </p:nvSpPr>
        <p:spPr>
          <a:xfrm>
            <a:off x="7123175" y="4774719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Photo taken July 2, 2025</a:t>
            </a:r>
            <a:endParaRPr lang="en-VI" sz="1100" dirty="0"/>
          </a:p>
        </p:txBody>
      </p:sp>
    </p:spTree>
    <p:extLst>
      <p:ext uri="{BB962C8B-B14F-4D97-AF65-F5344CB8AC3E}">
        <p14:creationId xmlns:p14="http://schemas.microsoft.com/office/powerpoint/2010/main" val="131028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C22350-7E1C-AF04-F2FB-EBDB382C35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96" r="2956" b="-3"/>
          <a:stretch>
            <a:fillRect/>
          </a:stretch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0360E2-89BC-B17D-7089-D877B8FD7F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4456"/>
          <a:stretch>
            <a:fillRect/>
          </a:stretch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" y="437388"/>
            <a:ext cx="4100576" cy="1665732"/>
          </a:xfrm>
        </p:spPr>
        <p:txBody>
          <a:bodyPr>
            <a:normAutofit/>
          </a:bodyPr>
          <a:lstStyle/>
          <a:p>
            <a:r>
              <a:rPr lang="en-US" sz="3000" b="1" dirty="0"/>
              <a:t>What $32 Million Should Look Like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2" y="2512611"/>
            <a:ext cx="3624602" cy="3664351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en-US" sz="1700" dirty="0"/>
              <a:t>Installed elevator with operational cab (as claimed to be 92% complete)</a:t>
            </a:r>
          </a:p>
          <a:p>
            <a:pPr>
              <a:defRPr sz="2000"/>
            </a:pPr>
            <a:r>
              <a:rPr lang="en-US" sz="1700" dirty="0"/>
              <a:t>Fully constructed and roofed bleacher sections with seating</a:t>
            </a:r>
          </a:p>
          <a:p>
            <a:pPr>
              <a:defRPr sz="2000"/>
            </a:pPr>
            <a:r>
              <a:rPr lang="en-US" sz="1700" dirty="0"/>
              <a:t>Restrooms with plumbing, fixtures, and lighting</a:t>
            </a:r>
          </a:p>
          <a:p>
            <a:pPr>
              <a:defRPr sz="2000"/>
            </a:pPr>
            <a:r>
              <a:rPr lang="en-US" sz="1700" dirty="0"/>
              <a:t>Turf-ready field with drainage and base preparation</a:t>
            </a:r>
          </a:p>
          <a:p>
            <a:pPr>
              <a:defRPr sz="2000"/>
            </a:pPr>
            <a:r>
              <a:rPr lang="en-US" sz="1700" dirty="0"/>
              <a:t>Operational Carnival Village venue with solar power, lighting, and finishes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665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Paul E. Joseph Stadium Hearing</vt:lpstr>
      <vt:lpstr>Paul E. Joseph Stadium Project Timeline</vt:lpstr>
      <vt:lpstr>Payment Disbursement by Year </vt:lpstr>
      <vt:lpstr>PowerPoint Presentation</vt:lpstr>
      <vt:lpstr>                    </vt:lpstr>
      <vt:lpstr>PowerPoint Presentation</vt:lpstr>
      <vt:lpstr>PowerPoint Presentation</vt:lpstr>
      <vt:lpstr>What $32.3 Million Bought Us in 11 Years </vt:lpstr>
      <vt:lpstr>What $32 Million Should Look Like</vt:lpstr>
      <vt:lpstr>Public Funds Deserve Public Accountability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Judy Torres</dc:creator>
  <cp:keywords/>
  <dc:description>generated using python-pptx</dc:description>
  <cp:lastModifiedBy>Judy Torres</cp:lastModifiedBy>
  <cp:revision>31</cp:revision>
  <dcterms:created xsi:type="dcterms:W3CDTF">2013-01-27T09:14:16Z</dcterms:created>
  <dcterms:modified xsi:type="dcterms:W3CDTF">2025-07-18T08:12:08Z</dcterms:modified>
  <cp:category/>
</cp:coreProperties>
</file>