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11" d="100"/>
          <a:sy n="111" d="100"/>
        </p:scale>
        <p:origin x="5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300" b="0" i="0" u="none" strike="noStrike">
                <a:solidFill>
                  <a:srgbClr val="0B1F3A"/>
                </a:solidFill>
                <a:latin typeface="Georgia"/>
              </a:defRPr>
            </a:pPr>
            <a:r>
              <a:rPr lang="en-US" sz="1300" b="0" i="0" u="none" strike="noStrike">
                <a:solidFill>
                  <a:srgbClr val="0B1F3A"/>
                </a:solidFill>
                <a:latin typeface="Georgia"/>
              </a:rPr>
              <a:t>Calendar Days Added Per Change Order</a:t>
            </a:r>
          </a:p>
        </c:rich>
      </c:tx>
      <c:overlay val="0"/>
    </c:title>
    <c:autoTitleDeleted val="0"/>
    <c:plotArea>
      <c:layout/>
      <c:barChart>
        <c:barDir val="col"/>
        <c:grouping val="clustered"/>
        <c:varyColors val="0"/>
        <c:ser>
          <c:idx val="0"/>
          <c:order val="0"/>
          <c:tx>
            <c:strRef>
              <c:f>Sheet1!$B$1</c:f>
              <c:strCache>
                <c:ptCount val="1"/>
                <c:pt idx="0">
                  <c:v>Days Added</c:v>
                </c:pt>
              </c:strCache>
            </c:strRef>
          </c:tx>
          <c:spPr>
            <a:solidFill>
              <a:srgbClr val="C9A24B"/>
            </a:solidFill>
            <a:effectLst/>
          </c:spPr>
          <c:invertIfNegative val="0"/>
          <c:dLbls>
            <c:numFmt formatCode="#,##0" sourceLinked="0"/>
            <c:spPr>
              <a:noFill/>
              <a:ln>
                <a:noFill/>
              </a:ln>
              <a:effectLst/>
            </c:spPr>
            <c:txPr>
              <a:bodyPr/>
              <a:lstStyle/>
              <a:p>
                <a:pPr>
                  <a:defRPr sz="1300" b="1" i="0" u="none" strike="noStrike">
                    <a:solidFill>
                      <a:srgbClr val="0B1F3A"/>
                    </a:solidFill>
                    <a:latin typeface="Calibri"/>
                  </a:defRPr>
                </a:pPr>
                <a:endParaRPr lang="en-V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CO No. 1
Jun 2025</c:v>
                </c:pt>
                <c:pt idx="1">
                  <c:v>CO No. 2
Dec 2025</c:v>
                </c:pt>
                <c:pt idx="2">
                  <c:v>CO No. 9
Dec 2025</c:v>
                </c:pt>
                <c:pt idx="3">
                  <c:v>CO No. 3
Apr 2026</c:v>
                </c:pt>
                <c:pt idx="4">
                  <c:v>CO No. 10
Apr 2026</c:v>
                </c:pt>
              </c:strCache>
            </c:strRef>
          </c:cat>
          <c:val>
            <c:numRef>
              <c:f>Sheet1!$B$2:$B$6</c:f>
              <c:numCache>
                <c:formatCode>General</c:formatCode>
                <c:ptCount val="5"/>
                <c:pt idx="0">
                  <c:v>180</c:v>
                </c:pt>
                <c:pt idx="1">
                  <c:v>96</c:v>
                </c:pt>
                <c:pt idx="2">
                  <c:v>96</c:v>
                </c:pt>
                <c:pt idx="3">
                  <c:v>91</c:v>
                </c:pt>
                <c:pt idx="4">
                  <c:v>91</c:v>
                </c:pt>
              </c:numCache>
            </c:numRef>
          </c:val>
          <c:extLst>
            <c:ext xmlns:c16="http://schemas.microsoft.com/office/drawing/2014/chart" uri="{C3380CC4-5D6E-409C-BE32-E72D297353CC}">
              <c16:uniqueId val="{00000000-550A-4C90-87AE-8D5BDB4B6A5F}"/>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0B1F3A"/>
                </a:solidFill>
                <a:latin typeface="Calibri"/>
              </a:defRPr>
            </a:pPr>
            <a:endParaRPr lang="en-US"/>
          </a:p>
        </c:txPr>
        <c:crossAx val="2094734552"/>
        <c:crosses val="autoZero"/>
        <c:auto val="1"/>
        <c:lblAlgn val="ctr"/>
        <c:lblOffset val="100"/>
        <c:noMultiLvlLbl val="1"/>
      </c:catAx>
      <c:valAx>
        <c:axId val="2094734552"/>
        <c:scaling>
          <c:orientation val="minMax"/>
          <c:max val="220"/>
          <c:min val="0"/>
        </c:scaling>
        <c:delete val="0"/>
        <c:axPos val="l"/>
        <c:majorGridlines>
          <c:spPr>
            <a:ln w="6350" cap="flat">
              <a:solidFill>
                <a:srgbClr val="E3DFD1"/>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5A6273"/>
                </a:solidFill>
                <a:latin typeface="Calibri"/>
              </a:defRPr>
            </a:pPr>
            <a:endParaRPr lang="en-US"/>
          </a:p>
        </c:txPr>
        <c:crossAx val="2094734554"/>
        <c:crosses val="autoZero"/>
        <c:crossBetween val="between"/>
      </c:valAx>
      <c:spPr>
        <a:solidFill>
          <a:srgbClr val="FFFFFF"/>
        </a:solid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300" b="0" i="0" u="none" strike="noStrike">
                <a:solidFill>
                  <a:srgbClr val="0B1F3A"/>
                </a:solidFill>
                <a:latin typeface="Georgia"/>
              </a:defRPr>
            </a:pPr>
            <a:r>
              <a:rPr lang="en-US" sz="1300" b="0" i="0" u="none" strike="noStrike">
                <a:solidFill>
                  <a:srgbClr val="0B1F3A"/>
                </a:solidFill>
                <a:latin typeface="Georgia"/>
              </a:rPr>
              <a:t>Where the Money Went</a:t>
            </a:r>
          </a:p>
        </c:rich>
      </c:tx>
      <c:overlay val="0"/>
    </c:title>
    <c:autoTitleDeleted val="0"/>
    <c:plotArea>
      <c:layout/>
      <c:doughnutChart>
        <c:varyColors val="1"/>
        <c:ser>
          <c:idx val="0"/>
          <c:order val="0"/>
          <c:tx>
            <c:strRef>
              <c:f>Sheet1!$B$1</c:f>
              <c:strCache>
                <c:ptCount val="1"/>
                <c:pt idx="0">
                  <c:v>Disbursements</c:v>
                </c:pt>
              </c:strCache>
            </c:strRef>
          </c:tx>
          <c:spPr>
            <a:solidFill>
              <a:schemeClr val="accent1"/>
            </a:solidFill>
            <a:ln w="9525" cap="flat">
              <a:solidFill>
                <a:srgbClr val="F9F9F9"/>
              </a:solidFill>
              <a:prstDash val="solid"/>
              <a:round/>
            </a:ln>
            <a:effectLst/>
          </c:spPr>
          <c:dPt>
            <c:idx val="0"/>
            <c:bubble3D val="0"/>
            <c:spPr>
              <a:solidFill>
                <a:srgbClr val="0B1F3A"/>
              </a:solidFill>
              <a:effectLst/>
            </c:spPr>
            <c:extLst>
              <c:ext xmlns:c16="http://schemas.microsoft.com/office/drawing/2014/chart" uri="{C3380CC4-5D6E-409C-BE32-E72D297353CC}">
                <c16:uniqueId val="{00000001-E34F-4A73-974E-32C95F782E8A}"/>
              </c:ext>
            </c:extLst>
          </c:dPt>
          <c:dPt>
            <c:idx val="1"/>
            <c:bubble3D val="0"/>
            <c:spPr>
              <a:solidFill>
                <a:srgbClr val="C9A24B"/>
              </a:solidFill>
              <a:effectLst/>
            </c:spPr>
            <c:extLst>
              <c:ext xmlns:c16="http://schemas.microsoft.com/office/drawing/2014/chart" uri="{C3380CC4-5D6E-409C-BE32-E72D297353CC}">
                <c16:uniqueId val="{00000003-E34F-4A73-974E-32C95F782E8A}"/>
              </c:ext>
            </c:extLst>
          </c:dPt>
          <c:dPt>
            <c:idx val="2"/>
            <c:bubble3D val="0"/>
            <c:spPr>
              <a:solidFill>
                <a:srgbClr val="B5363A"/>
              </a:solidFill>
              <a:effectLst/>
            </c:spPr>
            <c:extLst>
              <c:ext xmlns:c16="http://schemas.microsoft.com/office/drawing/2014/chart" uri="{C3380CC4-5D6E-409C-BE32-E72D297353CC}">
                <c16:uniqueId val="{00000005-E34F-4A73-974E-32C95F782E8A}"/>
              </c:ext>
            </c:extLst>
          </c:dPt>
          <c:dLbls>
            <c:dLbl>
              <c:idx val="0"/>
              <c:numFmt formatCode="0%" sourceLinked="0"/>
              <c:spPr/>
              <c:txPr>
                <a:bodyPr/>
                <a:lstStyle/>
                <a:p>
                  <a:pPr>
                    <a:defRPr sz="1100" b="1" i="0" u="none" strike="noStrike">
                      <a:solidFill>
                        <a:srgbClr val="FFFFFF"/>
                      </a:solidFill>
                      <a:latin typeface="Arial"/>
                    </a:defRPr>
                  </a:pPr>
                  <a:endParaRPr lang="en-VI"/>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34F-4A73-974E-32C95F782E8A}"/>
                </c:ext>
              </c:extLst>
            </c:dLbl>
            <c:dLbl>
              <c:idx val="1"/>
              <c:numFmt formatCode="0%" sourceLinked="0"/>
              <c:spPr/>
              <c:txPr>
                <a:bodyPr/>
                <a:lstStyle/>
                <a:p>
                  <a:pPr>
                    <a:defRPr sz="1100" b="1" i="0" u="none" strike="noStrike">
                      <a:solidFill>
                        <a:srgbClr val="FFFFFF"/>
                      </a:solidFill>
                      <a:latin typeface="Arial"/>
                    </a:defRPr>
                  </a:pPr>
                  <a:endParaRPr lang="en-VI"/>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34F-4A73-974E-32C95F782E8A}"/>
                </c:ext>
              </c:extLst>
            </c:dLbl>
            <c:dLbl>
              <c:idx val="2"/>
              <c:numFmt formatCode="0%" sourceLinked="0"/>
              <c:spPr/>
              <c:txPr>
                <a:bodyPr/>
                <a:lstStyle/>
                <a:p>
                  <a:pPr>
                    <a:defRPr sz="1100" b="1" i="0" u="none" strike="noStrike">
                      <a:solidFill>
                        <a:srgbClr val="FFFFFF"/>
                      </a:solidFill>
                      <a:latin typeface="Arial"/>
                    </a:defRPr>
                  </a:pPr>
                  <a:endParaRPr lang="en-VI"/>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34F-4A73-974E-32C95F782E8A}"/>
                </c:ext>
              </c:extLst>
            </c:dLbl>
            <c:numFmt formatCode="0%" sourceLinked="0"/>
            <c:spPr>
              <a:noFill/>
              <a:ln>
                <a:noFill/>
              </a:ln>
              <a:effectLst/>
            </c:spPr>
            <c:txPr>
              <a:bodyPr/>
              <a:lstStyle/>
              <a:p>
                <a:pPr>
                  <a:defRPr sz="1800" b="1" i="0" u="none" strike="noStrike">
                    <a:solidFill>
                      <a:srgbClr val="000000"/>
                    </a:solidFill>
                    <a:latin typeface="Arial"/>
                  </a:defRPr>
                </a:pPr>
                <a:endParaRPr lang="en-VI"/>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Sheet1!$A$2:$A$4</c:f>
              <c:strCache>
                <c:ptCount val="3"/>
                <c:pt idx="0">
                  <c:v>GEC, LLC (Prime)</c:v>
                </c:pt>
                <c:pt idx="1">
                  <c:v>VI Bureau of Internal Revenue</c:v>
                </c:pt>
                <c:pt idx="2">
                  <c:v>Vendors &amp; Subcontractors</c:v>
                </c:pt>
              </c:strCache>
            </c:strRef>
          </c:cat>
          <c:val>
            <c:numRef>
              <c:f>Sheet1!$B$2:$B$4</c:f>
              <c:numCache>
                <c:formatCode>General</c:formatCode>
                <c:ptCount val="3"/>
                <c:pt idx="0">
                  <c:v>371655</c:v>
                </c:pt>
                <c:pt idx="1">
                  <c:v>27855</c:v>
                </c:pt>
                <c:pt idx="2">
                  <c:v>157582</c:v>
                </c:pt>
              </c:numCache>
            </c:numRef>
          </c:val>
          <c:extLst>
            <c:ext xmlns:c16="http://schemas.microsoft.com/office/drawing/2014/chart" uri="{C3380CC4-5D6E-409C-BE32-E72D297353CC}">
              <c16:uniqueId val="{00000006-E34F-4A73-974E-32C95F782E8A}"/>
            </c:ext>
          </c:extLst>
        </c:ser>
        <c:dLbls>
          <c:showLegendKey val="0"/>
          <c:showVal val="0"/>
          <c:showCatName val="0"/>
          <c:showSerName val="0"/>
          <c:showPercent val="0"/>
          <c:showBubbleSize val="0"/>
          <c:showLeaderLines val="0"/>
        </c:dLbls>
        <c:firstSliceAng val="0"/>
        <c:holeSize val="55"/>
      </c:doughnutChart>
      <c:spPr>
        <a:solidFill>
          <a:srgbClr val="FAFAF7"/>
        </a:solidFill>
        <a:ln>
          <a:noFill/>
        </a:ln>
        <a:effectLst/>
      </c:spPr>
    </c:plotArea>
    <c:legend>
      <c:legendPos val="b"/>
      <c:overlay val="0"/>
      <c:txPr>
        <a:bodyPr/>
        <a:lstStyle/>
        <a:p>
          <a:pPr>
            <a:defRPr sz="1100">
              <a:solidFill>
                <a:srgbClr val="0B1F3A"/>
              </a:solidFill>
              <a:latin typeface="Calibri"/>
              <a:cs typeface="Calibri"/>
            </a:defRPr>
          </a:pPr>
          <a:endParaRPr lang="en-US"/>
        </a:p>
      </c:txPr>
    </c:legend>
    <c:plotVisOnly val="1"/>
    <c:dispBlanksAs val="span"/>
    <c:showDLblsOverMax val="1"/>
  </c:chart>
  <c:spPr>
    <a:solidFill>
      <a:srgbClr val="FAFAF7"/>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129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61224"/>
        </a:solidFill>
        <a:effectLst/>
      </p:bgPr>
    </p:bg>
    <p:spTree>
      <p:nvGrpSpPr>
        <p:cNvPr id="1" name=""/>
        <p:cNvGrpSpPr/>
        <p:nvPr/>
      </p:nvGrpSpPr>
      <p:grpSpPr>
        <a:xfrm>
          <a:off x="0" y="0"/>
          <a:ext cx="0" cy="0"/>
          <a:chOff x="0" y="0"/>
          <a:chExt cx="0" cy="0"/>
        </a:xfrm>
      </p:grpSpPr>
      <p:pic>
        <p:nvPicPr>
          <p:cNvPr id="2" name="Image 0" descr="stadium.png"/>
          <p:cNvPicPr>
            <a:picLocks noChangeAspect="1"/>
          </p:cNvPicPr>
          <p:nvPr/>
        </p:nvPicPr>
        <p:blipFill>
          <a:blip r:embed="rId3"/>
          <a:srcRect/>
          <a:stretch/>
        </p:blipFill>
        <p:spPr>
          <a:xfrm>
            <a:off x="5020574" y="0"/>
            <a:ext cx="7140946" cy="6858000"/>
          </a:xfrm>
          <a:prstGeom prst="rect">
            <a:avLst/>
          </a:prstGeom>
        </p:spPr>
      </p:pic>
      <p:sp>
        <p:nvSpPr>
          <p:cNvPr id="3" name="Shape 0"/>
          <p:cNvSpPr/>
          <p:nvPr/>
        </p:nvSpPr>
        <p:spPr>
          <a:xfrm>
            <a:off x="5615796" y="0"/>
            <a:ext cx="6545724" cy="6858000"/>
          </a:xfrm>
          <a:prstGeom prst="rect">
            <a:avLst/>
          </a:prstGeom>
          <a:solidFill>
            <a:srgbClr val="061224">
              <a:alpha val="55000"/>
            </a:srgbClr>
          </a:solidFill>
          <a:ln w="12700">
            <a:solidFill>
              <a:srgbClr val="061224"/>
            </a:solidFill>
            <a:prstDash val="solid"/>
          </a:ln>
        </p:spPr>
        <p:txBody>
          <a:bodyPr/>
          <a:lstStyle/>
          <a:p>
            <a:endParaRPr lang="en-VI"/>
          </a:p>
        </p:txBody>
      </p:sp>
      <p:sp>
        <p:nvSpPr>
          <p:cNvPr id="4" name="Shape 1"/>
          <p:cNvSpPr/>
          <p:nvPr/>
        </p:nvSpPr>
        <p:spPr>
          <a:xfrm>
            <a:off x="0" y="0"/>
            <a:ext cx="5943600" cy="6858000"/>
          </a:xfrm>
          <a:prstGeom prst="rect">
            <a:avLst/>
          </a:prstGeom>
          <a:solidFill>
            <a:srgbClr val="061224"/>
          </a:solidFill>
          <a:ln w="12700">
            <a:solidFill>
              <a:srgbClr val="061224"/>
            </a:solidFill>
            <a:prstDash val="solid"/>
          </a:ln>
        </p:spPr>
        <p:txBody>
          <a:bodyPr/>
          <a:lstStyle/>
          <a:p>
            <a:endParaRPr lang="en-VI"/>
          </a:p>
        </p:txBody>
      </p:sp>
      <p:sp>
        <p:nvSpPr>
          <p:cNvPr id="5" name="Shape 2"/>
          <p:cNvSpPr/>
          <p:nvPr/>
        </p:nvSpPr>
        <p:spPr>
          <a:xfrm>
            <a:off x="457200" y="1188720"/>
            <a:ext cx="73152" cy="4297680"/>
          </a:xfrm>
          <a:prstGeom prst="rect">
            <a:avLst/>
          </a:prstGeom>
          <a:solidFill>
            <a:srgbClr val="C9A24B"/>
          </a:solidFill>
          <a:ln w="12700">
            <a:solidFill>
              <a:srgbClr val="C9A24B"/>
            </a:solidFill>
            <a:prstDash val="solid"/>
          </a:ln>
        </p:spPr>
        <p:txBody>
          <a:bodyPr/>
          <a:lstStyle/>
          <a:p>
            <a:endParaRPr lang="en-VI"/>
          </a:p>
        </p:txBody>
      </p:sp>
      <p:sp>
        <p:nvSpPr>
          <p:cNvPr id="6" name="Text 3"/>
          <p:cNvSpPr/>
          <p:nvPr/>
        </p:nvSpPr>
        <p:spPr>
          <a:xfrm>
            <a:off x="731520" y="1143000"/>
            <a:ext cx="5029200" cy="365760"/>
          </a:xfrm>
          <a:prstGeom prst="rect">
            <a:avLst/>
          </a:prstGeom>
          <a:noFill/>
          <a:ln/>
        </p:spPr>
        <p:txBody>
          <a:bodyPr wrap="square" lIns="0" tIns="0" rIns="0" bIns="0" rtlCol="0" anchor="ctr"/>
          <a:lstStyle/>
          <a:p>
            <a:pPr marL="0" indent="0">
              <a:buNone/>
            </a:pPr>
            <a:r>
              <a:rPr lang="en-US" sz="1300" b="1" kern="0" spc="800" dirty="0">
                <a:solidFill>
                  <a:srgbClr val="C9A24B"/>
                </a:solidFill>
                <a:latin typeface="Calibri" pitchFamily="34" charset="0"/>
                <a:ea typeface="Calibri" pitchFamily="34" charset="-122"/>
                <a:cs typeface="Calibri" pitchFamily="34" charset="-120"/>
              </a:rPr>
              <a:t>OVERSIGHT REPORT</a:t>
            </a:r>
            <a:endParaRPr lang="en-US" sz="1300" dirty="0"/>
          </a:p>
        </p:txBody>
      </p:sp>
      <p:sp>
        <p:nvSpPr>
          <p:cNvPr id="7" name="Text 4"/>
          <p:cNvSpPr/>
          <p:nvPr/>
        </p:nvSpPr>
        <p:spPr>
          <a:xfrm>
            <a:off x="731520" y="1600200"/>
            <a:ext cx="5394960" cy="822960"/>
          </a:xfrm>
          <a:prstGeom prst="rect">
            <a:avLst/>
          </a:prstGeom>
          <a:noFill/>
          <a:ln/>
        </p:spPr>
        <p:txBody>
          <a:bodyPr wrap="square" lIns="0" tIns="0" rIns="0" bIns="0" rtlCol="0" anchor="ctr"/>
          <a:lstStyle/>
          <a:p>
            <a:pPr marL="0" indent="0">
              <a:buNone/>
            </a:pPr>
            <a:r>
              <a:rPr lang="en-US" sz="4200" b="1" dirty="0">
                <a:solidFill>
                  <a:srgbClr val="FFFFFF"/>
                </a:solidFill>
                <a:latin typeface="Georgia" pitchFamily="34" charset="0"/>
                <a:ea typeface="Georgia" pitchFamily="34" charset="-122"/>
                <a:cs typeface="Georgia" pitchFamily="34" charset="-120"/>
              </a:rPr>
              <a:t>Paul E. Joseph</a:t>
            </a:r>
            <a:endParaRPr lang="en-US" sz="4200" dirty="0"/>
          </a:p>
        </p:txBody>
      </p:sp>
      <p:sp>
        <p:nvSpPr>
          <p:cNvPr id="8" name="Text 5"/>
          <p:cNvSpPr/>
          <p:nvPr/>
        </p:nvSpPr>
        <p:spPr>
          <a:xfrm>
            <a:off x="731520" y="2423160"/>
            <a:ext cx="5394960" cy="548640"/>
          </a:xfrm>
          <a:prstGeom prst="rect">
            <a:avLst/>
          </a:prstGeom>
          <a:noFill/>
          <a:ln/>
        </p:spPr>
        <p:txBody>
          <a:bodyPr wrap="square" lIns="0" tIns="0" rIns="0" bIns="0" rtlCol="0" anchor="ctr"/>
          <a:lstStyle/>
          <a:p>
            <a:pPr marL="0" indent="0">
              <a:buNone/>
            </a:pPr>
            <a:r>
              <a:rPr lang="en-US" sz="2400" i="1" dirty="0">
                <a:solidFill>
                  <a:srgbClr val="F5F1E6"/>
                </a:solidFill>
                <a:latin typeface="Georgia" pitchFamily="34" charset="0"/>
                <a:ea typeface="Georgia" pitchFamily="34" charset="-122"/>
                <a:cs typeface="Georgia" pitchFamily="34" charset="-120"/>
              </a:rPr>
              <a:t>Stadium &amp; Sports Complex</a:t>
            </a:r>
            <a:endParaRPr lang="en-US" sz="2400" dirty="0"/>
          </a:p>
        </p:txBody>
      </p:sp>
      <p:sp>
        <p:nvSpPr>
          <p:cNvPr id="9" name="Text 6"/>
          <p:cNvSpPr/>
          <p:nvPr/>
        </p:nvSpPr>
        <p:spPr>
          <a:xfrm>
            <a:off x="731520" y="3246120"/>
            <a:ext cx="5212080" cy="457200"/>
          </a:xfrm>
          <a:prstGeom prst="rect">
            <a:avLst/>
          </a:prstGeom>
          <a:noFill/>
          <a:ln/>
        </p:spPr>
        <p:txBody>
          <a:bodyPr wrap="square" lIns="0" tIns="0" rIns="0" bIns="0" rtlCol="0" anchor="ctr"/>
          <a:lstStyle/>
          <a:p>
            <a:pPr marL="0" indent="0">
              <a:buNone/>
            </a:pPr>
            <a:r>
              <a:rPr lang="en-US" sz="1500" dirty="0">
                <a:solidFill>
                  <a:srgbClr val="E5BE5F"/>
                </a:solidFill>
                <a:latin typeface="Calibri" pitchFamily="34" charset="0"/>
                <a:ea typeface="Calibri" pitchFamily="34" charset="-122"/>
                <a:cs typeface="Calibri" pitchFamily="34" charset="-120"/>
              </a:rPr>
              <a:t>A Contractual, Financial &amp; Timeline Review</a:t>
            </a:r>
            <a:endParaRPr lang="en-US" sz="1500" dirty="0"/>
          </a:p>
        </p:txBody>
      </p:sp>
      <p:sp>
        <p:nvSpPr>
          <p:cNvPr id="10" name="Text 7"/>
          <p:cNvSpPr/>
          <p:nvPr/>
        </p:nvSpPr>
        <p:spPr>
          <a:xfrm>
            <a:off x="731520" y="3749040"/>
            <a:ext cx="5212080" cy="457200"/>
          </a:xfrm>
          <a:prstGeom prst="rect">
            <a:avLst/>
          </a:prstGeom>
          <a:noFill/>
          <a:ln/>
        </p:spPr>
        <p:txBody>
          <a:bodyPr wrap="square" lIns="0" tIns="0" rIns="0" bIns="0" rtlCol="0" anchor="ctr"/>
          <a:lstStyle/>
          <a:p>
            <a:pPr marL="0" indent="0">
              <a:buNone/>
            </a:pPr>
            <a:r>
              <a:rPr lang="en-US" sz="1700" i="1" dirty="0">
                <a:solidFill>
                  <a:srgbClr val="FFFFFF"/>
                </a:solidFill>
                <a:latin typeface="Georgia" pitchFamily="34" charset="0"/>
                <a:ea typeface="Georgia" pitchFamily="34" charset="-122"/>
                <a:cs typeface="Georgia" pitchFamily="34" charset="-120"/>
              </a:rPr>
              <a:t>July 2025  —  April 2026</a:t>
            </a:r>
            <a:endParaRPr lang="en-US" sz="1700" dirty="0"/>
          </a:p>
        </p:txBody>
      </p:sp>
      <p:sp>
        <p:nvSpPr>
          <p:cNvPr id="11" name="Shape 8"/>
          <p:cNvSpPr/>
          <p:nvPr/>
        </p:nvSpPr>
        <p:spPr>
          <a:xfrm>
            <a:off x="731520" y="4617720"/>
            <a:ext cx="1828800" cy="27432"/>
          </a:xfrm>
          <a:prstGeom prst="rect">
            <a:avLst/>
          </a:prstGeom>
          <a:solidFill>
            <a:srgbClr val="C9A24B"/>
          </a:solidFill>
          <a:ln w="12700">
            <a:solidFill>
              <a:srgbClr val="C9A24B"/>
            </a:solidFill>
            <a:prstDash val="solid"/>
          </a:ln>
        </p:spPr>
        <p:txBody>
          <a:bodyPr/>
          <a:lstStyle/>
          <a:p>
            <a:endParaRPr lang="en-VI"/>
          </a:p>
        </p:txBody>
      </p:sp>
      <p:sp>
        <p:nvSpPr>
          <p:cNvPr id="12" name="Text 9"/>
          <p:cNvSpPr/>
          <p:nvPr/>
        </p:nvSpPr>
        <p:spPr>
          <a:xfrm>
            <a:off x="731520" y="4754880"/>
            <a:ext cx="5212080" cy="274320"/>
          </a:xfrm>
          <a:prstGeom prst="rect">
            <a:avLst/>
          </a:prstGeom>
          <a:noFill/>
          <a:ln/>
        </p:spPr>
        <p:txBody>
          <a:bodyPr wrap="square" lIns="0" tIns="0" rIns="0" bIns="0" rtlCol="0" anchor="ctr"/>
          <a:lstStyle/>
          <a:p>
            <a:pPr marL="0" indent="0">
              <a:buNone/>
            </a:pPr>
            <a:r>
              <a:rPr lang="en-US" sz="1000" kern="0" spc="500" dirty="0">
                <a:solidFill>
                  <a:srgbClr val="8A97B0"/>
                </a:solidFill>
                <a:latin typeface="Calibri" pitchFamily="34" charset="0"/>
                <a:ea typeface="Calibri" pitchFamily="34" charset="-122"/>
                <a:cs typeface="Calibri" pitchFamily="34" charset="-120"/>
              </a:rPr>
              <a:t>PREPARED FOR</a:t>
            </a:r>
            <a:endParaRPr lang="en-US" sz="1000" dirty="0"/>
          </a:p>
        </p:txBody>
      </p:sp>
      <p:sp>
        <p:nvSpPr>
          <p:cNvPr id="13" name="Text 10"/>
          <p:cNvSpPr/>
          <p:nvPr/>
        </p:nvSpPr>
        <p:spPr>
          <a:xfrm>
            <a:off x="731520" y="5074920"/>
            <a:ext cx="5394960" cy="457200"/>
          </a:xfrm>
          <a:prstGeom prst="rect">
            <a:avLst/>
          </a:prstGeom>
          <a:noFill/>
          <a:ln/>
        </p:spPr>
        <p:txBody>
          <a:bodyPr wrap="square" lIns="0" tIns="0" rIns="0" bIns="0" rtlCol="0" anchor="ctr"/>
          <a:lstStyle/>
          <a:p>
            <a:pPr marL="0" indent="0">
              <a:buNone/>
            </a:pPr>
            <a:r>
              <a:rPr lang="en-US" sz="2000" i="1" dirty="0">
                <a:solidFill>
                  <a:srgbClr val="FFFFFF"/>
                </a:solidFill>
                <a:latin typeface="Georgia" pitchFamily="34" charset="0"/>
                <a:ea typeface="Georgia" pitchFamily="34" charset="-122"/>
                <a:cs typeface="Georgia" pitchFamily="34" charset="-120"/>
              </a:rPr>
              <a:t>Senator-at-Large</a:t>
            </a:r>
            <a:endParaRPr lang="en-US" sz="2000" dirty="0"/>
          </a:p>
        </p:txBody>
      </p:sp>
      <p:sp>
        <p:nvSpPr>
          <p:cNvPr id="14" name="Text 11"/>
          <p:cNvSpPr/>
          <p:nvPr/>
        </p:nvSpPr>
        <p:spPr>
          <a:xfrm>
            <a:off x="731520" y="5486400"/>
            <a:ext cx="5394960" cy="45720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Angel Bolques Jr.</a:t>
            </a:r>
            <a:endParaRPr lang="en-US" sz="2200" dirty="0"/>
          </a:p>
        </p:txBody>
      </p:sp>
      <p:sp>
        <p:nvSpPr>
          <p:cNvPr id="15" name="Text 12"/>
          <p:cNvSpPr/>
          <p:nvPr/>
        </p:nvSpPr>
        <p:spPr>
          <a:xfrm>
            <a:off x="731520" y="5989320"/>
            <a:ext cx="5212080" cy="320040"/>
          </a:xfrm>
          <a:prstGeom prst="rect">
            <a:avLst/>
          </a:prstGeom>
          <a:noFill/>
          <a:ln/>
        </p:spPr>
        <p:txBody>
          <a:bodyPr wrap="square" lIns="0" tIns="0" rIns="0" bIns="0" rtlCol="0" anchor="ctr"/>
          <a:lstStyle/>
          <a:p>
            <a:pPr marL="0" indent="0">
              <a:buNone/>
            </a:pPr>
            <a:r>
              <a:rPr lang="en-US" sz="1200" dirty="0">
                <a:solidFill>
                  <a:srgbClr val="F5F1E6"/>
                </a:solidFill>
                <a:latin typeface="Calibri" pitchFamily="34" charset="0"/>
                <a:ea typeface="Calibri" pitchFamily="34" charset="-122"/>
                <a:cs typeface="Calibri" pitchFamily="34" charset="-120"/>
              </a:rPr>
              <a:t>36th Legislature of the Virgin Islands</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05</a:t>
            </a:r>
            <a:endParaRPr lang="en-US" sz="1400" dirty="0"/>
          </a:p>
        </p:txBody>
      </p:sp>
      <p:sp>
        <p:nvSpPr>
          <p:cNvPr id="3" name="Text 1"/>
          <p:cNvSpPr/>
          <p:nvPr/>
        </p:nvSpPr>
        <p:spPr>
          <a:xfrm>
            <a:off x="914400" y="457200"/>
            <a:ext cx="73152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THE CURRENT POSITION</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Change Order No. 10  —  April 14, 2026</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5120640" cy="420624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194560"/>
            <a:ext cx="4709160" cy="365760"/>
          </a:xfrm>
          <a:prstGeom prst="rect">
            <a:avLst/>
          </a:prstGeom>
          <a:noFill/>
          <a:ln/>
        </p:spPr>
        <p:txBody>
          <a:bodyPr wrap="square" lIns="0" tIns="0" rIns="0" bIns="0" rtlCol="0" anchor="ctr"/>
          <a:lstStyle/>
          <a:p>
            <a:pPr marL="0" indent="0">
              <a:buNone/>
            </a:pPr>
            <a:r>
              <a:rPr lang="en-US" sz="1100" b="1" kern="0" spc="500" dirty="0">
                <a:solidFill>
                  <a:srgbClr val="C9A24B"/>
                </a:solidFill>
                <a:latin typeface="Calibri" pitchFamily="34" charset="0"/>
                <a:ea typeface="Calibri" pitchFamily="34" charset="-122"/>
                <a:cs typeface="Calibri" pitchFamily="34" charset="-120"/>
              </a:rPr>
              <a:t>CONTRACT C003ASPRC15 — GEC, $4.1M</a:t>
            </a:r>
            <a:endParaRPr lang="en-US" sz="1100" dirty="0"/>
          </a:p>
        </p:txBody>
      </p:sp>
      <p:sp>
        <p:nvSpPr>
          <p:cNvPr id="9" name="Text 7"/>
          <p:cNvSpPr/>
          <p:nvPr/>
        </p:nvSpPr>
        <p:spPr>
          <a:xfrm>
            <a:off x="777240" y="2606040"/>
            <a:ext cx="4709160" cy="1188720"/>
          </a:xfrm>
          <a:prstGeom prst="rect">
            <a:avLst/>
          </a:prstGeom>
          <a:noFill/>
          <a:ln/>
        </p:spPr>
        <p:txBody>
          <a:bodyPr wrap="square" lIns="0" tIns="0" rIns="0" bIns="0" rtlCol="0" anchor="ctr"/>
          <a:lstStyle/>
          <a:p>
            <a:pPr marL="0" indent="0">
              <a:buNone/>
            </a:pPr>
            <a:r>
              <a:rPr lang="en-US" sz="7200" b="1" dirty="0">
                <a:solidFill>
                  <a:srgbClr val="FFFFFF"/>
                </a:solidFill>
                <a:latin typeface="Georgia" pitchFamily="34" charset="0"/>
                <a:ea typeface="Georgia" pitchFamily="34" charset="-122"/>
                <a:cs typeface="Georgia" pitchFamily="34" charset="-120"/>
              </a:rPr>
              <a:t>+91</a:t>
            </a:r>
            <a:endParaRPr lang="en-US" sz="7200" dirty="0"/>
          </a:p>
        </p:txBody>
      </p:sp>
      <p:sp>
        <p:nvSpPr>
          <p:cNvPr id="10" name="Text 8"/>
          <p:cNvSpPr/>
          <p:nvPr/>
        </p:nvSpPr>
        <p:spPr>
          <a:xfrm>
            <a:off x="777240" y="3794760"/>
            <a:ext cx="4709160" cy="320040"/>
          </a:xfrm>
          <a:prstGeom prst="rect">
            <a:avLst/>
          </a:prstGeom>
          <a:noFill/>
          <a:ln/>
        </p:spPr>
        <p:txBody>
          <a:bodyPr wrap="square" lIns="0" tIns="0" rIns="0" bIns="0" rtlCol="0" anchor="ctr"/>
          <a:lstStyle/>
          <a:p>
            <a:pPr marL="0" indent="0">
              <a:buNone/>
            </a:pPr>
            <a:r>
              <a:rPr lang="en-US" sz="1100" b="1" kern="0" spc="400" dirty="0">
                <a:solidFill>
                  <a:srgbClr val="E5BE5F"/>
                </a:solidFill>
                <a:latin typeface="Calibri" pitchFamily="34" charset="0"/>
                <a:ea typeface="Calibri" pitchFamily="34" charset="-122"/>
                <a:cs typeface="Calibri" pitchFamily="34" charset="-120"/>
              </a:rPr>
              <a:t>CALENDAR DAYS ADDED</a:t>
            </a:r>
            <a:endParaRPr lang="en-US" sz="1100" dirty="0"/>
          </a:p>
        </p:txBody>
      </p:sp>
      <p:sp>
        <p:nvSpPr>
          <p:cNvPr id="11" name="Shape 9"/>
          <p:cNvSpPr/>
          <p:nvPr/>
        </p:nvSpPr>
        <p:spPr>
          <a:xfrm>
            <a:off x="777240" y="4251960"/>
            <a:ext cx="1097280" cy="27432"/>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77240" y="443484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COMMENCEMENT</a:t>
            </a:r>
            <a:endParaRPr lang="en-US" sz="1000" dirty="0"/>
          </a:p>
        </p:txBody>
      </p:sp>
      <p:sp>
        <p:nvSpPr>
          <p:cNvPr id="13" name="Text 11"/>
          <p:cNvSpPr/>
          <p:nvPr/>
        </p:nvSpPr>
        <p:spPr>
          <a:xfrm>
            <a:off x="2606040" y="443484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April 2, 2026</a:t>
            </a:r>
            <a:endParaRPr lang="en-US" sz="1300" dirty="0"/>
          </a:p>
        </p:txBody>
      </p:sp>
      <p:sp>
        <p:nvSpPr>
          <p:cNvPr id="14" name="Text 12"/>
          <p:cNvSpPr/>
          <p:nvPr/>
        </p:nvSpPr>
        <p:spPr>
          <a:xfrm>
            <a:off x="777240" y="480060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NEW COMPLETION</a:t>
            </a:r>
            <a:endParaRPr lang="en-US" sz="1000" dirty="0"/>
          </a:p>
        </p:txBody>
      </p:sp>
      <p:sp>
        <p:nvSpPr>
          <p:cNvPr id="15" name="Text 13"/>
          <p:cNvSpPr/>
          <p:nvPr/>
        </p:nvSpPr>
        <p:spPr>
          <a:xfrm>
            <a:off x="2606040" y="480060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July 2, 2026</a:t>
            </a:r>
            <a:endParaRPr lang="en-US" sz="1300" dirty="0"/>
          </a:p>
        </p:txBody>
      </p:sp>
      <p:sp>
        <p:nvSpPr>
          <p:cNvPr id="16" name="Text 14"/>
          <p:cNvSpPr/>
          <p:nvPr/>
        </p:nvSpPr>
        <p:spPr>
          <a:xfrm>
            <a:off x="777240" y="516636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CONTRACT VALUE</a:t>
            </a:r>
            <a:endParaRPr lang="en-US" sz="1000" dirty="0"/>
          </a:p>
        </p:txBody>
      </p:sp>
      <p:sp>
        <p:nvSpPr>
          <p:cNvPr id="17" name="Text 15"/>
          <p:cNvSpPr/>
          <p:nvPr/>
        </p:nvSpPr>
        <p:spPr>
          <a:xfrm>
            <a:off x="2606040" y="516636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$4,100,000 (unchanged)</a:t>
            </a:r>
            <a:endParaRPr lang="en-US" sz="1300" dirty="0"/>
          </a:p>
        </p:txBody>
      </p:sp>
      <p:sp>
        <p:nvSpPr>
          <p:cNvPr id="18" name="Text 16"/>
          <p:cNvSpPr/>
          <p:nvPr/>
        </p:nvSpPr>
        <p:spPr>
          <a:xfrm>
            <a:off x="777240" y="553212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APPROVED BY</a:t>
            </a:r>
            <a:endParaRPr lang="en-US" sz="1000" dirty="0"/>
          </a:p>
        </p:txBody>
      </p:sp>
      <p:sp>
        <p:nvSpPr>
          <p:cNvPr id="19" name="Text 17"/>
          <p:cNvSpPr/>
          <p:nvPr/>
        </p:nvSpPr>
        <p:spPr>
          <a:xfrm>
            <a:off x="2606040" y="553212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DPW / DSPR / DPP</a:t>
            </a:r>
            <a:endParaRPr lang="en-US" sz="1300" dirty="0"/>
          </a:p>
        </p:txBody>
      </p:sp>
      <p:sp>
        <p:nvSpPr>
          <p:cNvPr id="20" name="Text 18"/>
          <p:cNvSpPr/>
          <p:nvPr/>
        </p:nvSpPr>
        <p:spPr>
          <a:xfrm>
            <a:off x="5852160" y="2103120"/>
            <a:ext cx="5486400" cy="320040"/>
          </a:xfrm>
          <a:prstGeom prst="rect">
            <a:avLst/>
          </a:prstGeom>
          <a:noFill/>
          <a:ln/>
        </p:spPr>
        <p:txBody>
          <a:bodyPr wrap="square" lIns="0" tIns="0" rIns="0" bIns="0" rtlCol="0" anchor="ctr"/>
          <a:lstStyle/>
          <a:p>
            <a:pPr marL="0" indent="0">
              <a:buNone/>
            </a:pPr>
            <a:r>
              <a:rPr lang="en-US" sz="1100" b="1" kern="0" spc="500" dirty="0">
                <a:solidFill>
                  <a:srgbClr val="5A6273"/>
                </a:solidFill>
                <a:latin typeface="Calibri" pitchFamily="34" charset="0"/>
                <a:ea typeface="Calibri" pitchFamily="34" charset="-122"/>
                <a:cs typeface="Calibri" pitchFamily="34" charset="-120"/>
              </a:rPr>
              <a:t>REASON CITED</a:t>
            </a:r>
            <a:endParaRPr lang="en-US" sz="1100" dirty="0"/>
          </a:p>
        </p:txBody>
      </p:sp>
      <p:sp>
        <p:nvSpPr>
          <p:cNvPr id="21" name="Text 19"/>
          <p:cNvSpPr/>
          <p:nvPr/>
        </p:nvSpPr>
        <p:spPr>
          <a:xfrm>
            <a:off x="5852160" y="2423160"/>
            <a:ext cx="6035040" cy="1828800"/>
          </a:xfrm>
          <a:prstGeom prst="rect">
            <a:avLst/>
          </a:prstGeom>
          <a:noFill/>
          <a:ln/>
        </p:spPr>
        <p:txBody>
          <a:bodyPr wrap="square" lIns="0" tIns="0" rIns="0" bIns="0" rtlCol="0" anchor="ctr"/>
          <a:lstStyle/>
          <a:p>
            <a:pPr marL="0" indent="0">
              <a:buNone/>
            </a:pPr>
            <a:r>
              <a:rPr lang="en-US" sz="1700" i="1" dirty="0">
                <a:solidFill>
                  <a:srgbClr val="14315A"/>
                </a:solidFill>
                <a:latin typeface="Georgia" pitchFamily="34" charset="0"/>
                <a:ea typeface="Georgia" pitchFamily="34" charset="-122"/>
                <a:cs typeface="Georgia" pitchFamily="34" charset="-120"/>
              </a:rPr>
              <a:t>“Increase in contract time by 91 calendar days to allow for additional time to complete the project.”</a:t>
            </a:r>
            <a:endParaRPr lang="en-US" sz="1700" dirty="0"/>
          </a:p>
        </p:txBody>
      </p:sp>
      <p:sp>
        <p:nvSpPr>
          <p:cNvPr id="22" name="Shape 20"/>
          <p:cNvSpPr/>
          <p:nvPr/>
        </p:nvSpPr>
        <p:spPr>
          <a:xfrm>
            <a:off x="5852160" y="4206240"/>
            <a:ext cx="6035040" cy="2011680"/>
          </a:xfrm>
          <a:prstGeom prst="rect">
            <a:avLst/>
          </a:prstGeom>
          <a:solidFill>
            <a:srgbClr val="FFFFFF"/>
          </a:solidFill>
          <a:ln w="9525">
            <a:solidFill>
              <a:srgbClr val="E3DFD1"/>
            </a:solidFill>
            <a:prstDash val="solid"/>
          </a:ln>
        </p:spPr>
        <p:txBody>
          <a:bodyPr/>
          <a:lstStyle/>
          <a:p>
            <a:endParaRPr lang="en-VI"/>
          </a:p>
        </p:txBody>
      </p:sp>
      <p:sp>
        <p:nvSpPr>
          <p:cNvPr id="23" name="Shape 21"/>
          <p:cNvSpPr/>
          <p:nvPr/>
        </p:nvSpPr>
        <p:spPr>
          <a:xfrm>
            <a:off x="5852160" y="4206240"/>
            <a:ext cx="73152" cy="2011680"/>
          </a:xfrm>
          <a:prstGeom prst="rect">
            <a:avLst/>
          </a:prstGeom>
          <a:solidFill>
            <a:srgbClr val="B5363A"/>
          </a:solidFill>
          <a:ln w="12700">
            <a:solidFill>
              <a:srgbClr val="B5363A"/>
            </a:solidFill>
            <a:prstDash val="solid"/>
          </a:ln>
        </p:spPr>
        <p:txBody>
          <a:bodyPr/>
          <a:lstStyle/>
          <a:p>
            <a:endParaRPr lang="en-VI"/>
          </a:p>
        </p:txBody>
      </p:sp>
      <p:sp>
        <p:nvSpPr>
          <p:cNvPr id="24" name="Text 22"/>
          <p:cNvSpPr/>
          <p:nvPr/>
        </p:nvSpPr>
        <p:spPr>
          <a:xfrm>
            <a:off x="6035040" y="4343400"/>
            <a:ext cx="5669280" cy="320040"/>
          </a:xfrm>
          <a:prstGeom prst="rect">
            <a:avLst/>
          </a:prstGeom>
          <a:noFill/>
          <a:ln/>
        </p:spPr>
        <p:txBody>
          <a:bodyPr wrap="square" lIns="0" tIns="0" rIns="0" bIns="0" rtlCol="0" anchor="ctr"/>
          <a:lstStyle/>
          <a:p>
            <a:pPr marL="0" indent="0">
              <a:buNone/>
            </a:pPr>
            <a:r>
              <a:rPr lang="en-US" sz="1100" b="1" kern="0" spc="500" dirty="0">
                <a:solidFill>
                  <a:srgbClr val="B5363A"/>
                </a:solidFill>
                <a:latin typeface="Calibri" pitchFamily="34" charset="0"/>
                <a:ea typeface="Calibri" pitchFamily="34" charset="-122"/>
                <a:cs typeface="Calibri" pitchFamily="34" charset="-120"/>
              </a:rPr>
              <a:t>SIGNIFICANCE</a:t>
            </a:r>
            <a:endParaRPr lang="en-US" sz="1100" dirty="0"/>
          </a:p>
        </p:txBody>
      </p:sp>
      <p:sp>
        <p:nvSpPr>
          <p:cNvPr id="25" name="Text 23"/>
          <p:cNvSpPr/>
          <p:nvPr/>
        </p:nvSpPr>
        <p:spPr>
          <a:xfrm>
            <a:off x="6035040" y="4709160"/>
            <a:ext cx="5669280" cy="1371600"/>
          </a:xfrm>
          <a:prstGeom prst="rect">
            <a:avLst/>
          </a:prstGeom>
          <a:noFill/>
          <a:ln/>
        </p:spPr>
        <p:txBody>
          <a:bodyPr wrap="square" lIns="0" tIns="0" rIns="0" bIns="0" rtlCol="0" anchor="ctr"/>
          <a:lstStyle/>
          <a:p>
            <a:pPr marL="0" indent="0">
              <a:buNone/>
            </a:pPr>
            <a:r>
              <a:rPr lang="en-US" sz="1300" dirty="0">
                <a:solidFill>
                  <a:srgbClr val="1A1A1A"/>
                </a:solidFill>
                <a:latin typeface="Calibri" pitchFamily="34" charset="0"/>
                <a:ea typeface="Calibri" pitchFamily="34" charset="-122"/>
                <a:cs typeface="Calibri" pitchFamily="34" charset="-120"/>
              </a:rPr>
              <a:t>This is the current contractual target. July 2, 2026 is now more than six months past the date DPW represented to the Office in August 2025 — and there is no contractual guarantee it will be the last extension.</a:t>
            </a:r>
            <a:endParaRPr lang="en-US" sz="1300" dirty="0"/>
          </a:p>
        </p:txBody>
      </p:sp>
      <p:sp>
        <p:nvSpPr>
          <p:cNvPr id="26" name="Text 24"/>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7" name="Text 25"/>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10 / 20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10</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CUMULATIVE DELAY</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Days Added to Complete the Stadium</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3931920" cy="420624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194560"/>
            <a:ext cx="3657600" cy="365760"/>
          </a:xfrm>
          <a:prstGeom prst="rect">
            <a:avLst/>
          </a:prstGeom>
          <a:noFill/>
          <a:ln/>
        </p:spPr>
        <p:txBody>
          <a:bodyPr wrap="square" lIns="0" tIns="0" rIns="0" bIns="0" rtlCol="0" anchor="ctr"/>
          <a:lstStyle/>
          <a:p>
            <a:pPr marL="0" indent="0">
              <a:buNone/>
            </a:pPr>
            <a:r>
              <a:rPr lang="en-US" sz="1200" b="1" kern="0" spc="500" dirty="0">
                <a:solidFill>
                  <a:srgbClr val="C9A24B"/>
                </a:solidFill>
                <a:latin typeface="Calibri" pitchFamily="34" charset="0"/>
                <a:ea typeface="Calibri" pitchFamily="34" charset="-122"/>
                <a:cs typeface="Calibri" pitchFamily="34" charset="-120"/>
              </a:rPr>
              <a:t>TOTAL DAYS ADDED</a:t>
            </a:r>
            <a:endParaRPr lang="en-US" sz="1200" dirty="0"/>
          </a:p>
        </p:txBody>
      </p:sp>
      <p:sp>
        <p:nvSpPr>
          <p:cNvPr id="9" name="Text 7"/>
          <p:cNvSpPr/>
          <p:nvPr/>
        </p:nvSpPr>
        <p:spPr>
          <a:xfrm>
            <a:off x="777240" y="2651760"/>
            <a:ext cx="3657600" cy="2011680"/>
          </a:xfrm>
          <a:prstGeom prst="rect">
            <a:avLst/>
          </a:prstGeom>
          <a:noFill/>
          <a:ln/>
        </p:spPr>
        <p:txBody>
          <a:bodyPr wrap="square" lIns="0" tIns="0" rIns="0" bIns="0" rtlCol="0" anchor="ctr"/>
          <a:lstStyle/>
          <a:p>
            <a:pPr marL="0" indent="0">
              <a:buNone/>
            </a:pPr>
            <a:r>
              <a:rPr lang="en-US" sz="13000" b="1" dirty="0">
                <a:solidFill>
                  <a:srgbClr val="FFFFFF"/>
                </a:solidFill>
                <a:latin typeface="Georgia" pitchFamily="34" charset="0"/>
                <a:ea typeface="Georgia" pitchFamily="34" charset="-122"/>
                <a:cs typeface="Georgia" pitchFamily="34" charset="-120"/>
              </a:rPr>
              <a:t>554</a:t>
            </a:r>
            <a:endParaRPr lang="en-US" sz="13000" dirty="0"/>
          </a:p>
        </p:txBody>
      </p:sp>
      <p:sp>
        <p:nvSpPr>
          <p:cNvPr id="10" name="Text 8"/>
          <p:cNvSpPr/>
          <p:nvPr/>
        </p:nvSpPr>
        <p:spPr>
          <a:xfrm>
            <a:off x="777240" y="4754880"/>
            <a:ext cx="3657600" cy="457200"/>
          </a:xfrm>
          <a:prstGeom prst="rect">
            <a:avLst/>
          </a:prstGeom>
          <a:noFill/>
          <a:ln/>
        </p:spPr>
        <p:txBody>
          <a:bodyPr wrap="square" lIns="0" tIns="0" rIns="0" bIns="0" rtlCol="0" anchor="ctr"/>
          <a:lstStyle/>
          <a:p>
            <a:pPr marL="0" indent="0">
              <a:buNone/>
            </a:pPr>
            <a:r>
              <a:rPr lang="en-US" sz="1700" i="1" dirty="0">
                <a:solidFill>
                  <a:srgbClr val="E5BE5F"/>
                </a:solidFill>
                <a:latin typeface="Georgia" pitchFamily="34" charset="0"/>
                <a:ea typeface="Georgia" pitchFamily="34" charset="-122"/>
                <a:cs typeface="Georgia" pitchFamily="34" charset="-120"/>
              </a:rPr>
              <a:t>calendar days  (≈ 18 months)</a:t>
            </a:r>
            <a:endParaRPr lang="en-US" sz="1700" dirty="0"/>
          </a:p>
        </p:txBody>
      </p:sp>
      <p:sp>
        <p:nvSpPr>
          <p:cNvPr id="11" name="Shape 9"/>
          <p:cNvSpPr/>
          <p:nvPr/>
        </p:nvSpPr>
        <p:spPr>
          <a:xfrm>
            <a:off x="777240" y="5349240"/>
            <a:ext cx="914400" cy="27432"/>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77240" y="5440680"/>
            <a:ext cx="3657600" cy="36576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Across five approved change orders</a:t>
            </a:r>
            <a:endParaRPr lang="en-US" sz="1200" dirty="0"/>
          </a:p>
        </p:txBody>
      </p:sp>
      <p:sp>
        <p:nvSpPr>
          <p:cNvPr id="13" name="Text 11"/>
          <p:cNvSpPr/>
          <p:nvPr/>
        </p:nvSpPr>
        <p:spPr>
          <a:xfrm>
            <a:off x="777240" y="5760720"/>
            <a:ext cx="3657600" cy="274320"/>
          </a:xfrm>
          <a:prstGeom prst="rect">
            <a:avLst/>
          </a:prstGeom>
          <a:noFill/>
          <a:ln/>
        </p:spPr>
        <p:txBody>
          <a:bodyPr wrap="square" lIns="0" tIns="0" rIns="0" bIns="0" rtlCol="0" anchor="ctr"/>
          <a:lstStyle/>
          <a:p>
            <a:pPr marL="0" indent="0">
              <a:buNone/>
            </a:pPr>
            <a:r>
              <a:rPr lang="en-US" sz="1100" i="1" dirty="0">
                <a:solidFill>
                  <a:srgbClr val="8A97B0"/>
                </a:solidFill>
                <a:latin typeface="Calibri" pitchFamily="34" charset="0"/>
                <a:ea typeface="Calibri" pitchFamily="34" charset="-122"/>
                <a:cs typeface="Calibri" pitchFamily="34" charset="-120"/>
              </a:rPr>
              <a:t>June 2025 — April 2026</a:t>
            </a:r>
            <a:endParaRPr lang="en-US" sz="1100" dirty="0"/>
          </a:p>
        </p:txBody>
      </p:sp>
      <p:graphicFrame>
        <p:nvGraphicFramePr>
          <p:cNvPr id="14" name="Chart 0"/>
          <p:cNvGraphicFramePr/>
          <p:nvPr/>
        </p:nvGraphicFramePr>
        <p:xfrm>
          <a:off x="4663440" y="2011680"/>
          <a:ext cx="7223760" cy="420624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12"/>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16" name="Text 13"/>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11 / 20</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11</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PROJECT TIMELINE</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Representation vs. Reality</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731520" y="3840480"/>
            <a:ext cx="10789920" cy="4572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758952" y="3762756"/>
            <a:ext cx="201168" cy="201168"/>
          </a:xfrm>
          <a:prstGeom prst="ellipse">
            <a:avLst/>
          </a:prstGeom>
          <a:solidFill>
            <a:srgbClr val="C9A24B"/>
          </a:solidFill>
          <a:ln w="12700">
            <a:solidFill>
              <a:srgbClr val="0B1F3A"/>
            </a:solidFill>
            <a:prstDash val="solid"/>
          </a:ln>
        </p:spPr>
        <p:txBody>
          <a:bodyPr/>
          <a:lstStyle/>
          <a:p>
            <a:endParaRPr lang="en-VI"/>
          </a:p>
        </p:txBody>
      </p:sp>
      <p:sp>
        <p:nvSpPr>
          <p:cNvPr id="8" name="Shape 6"/>
          <p:cNvSpPr/>
          <p:nvPr/>
        </p:nvSpPr>
        <p:spPr>
          <a:xfrm>
            <a:off x="859536" y="2743200"/>
            <a:ext cx="18288" cy="1097280"/>
          </a:xfrm>
          <a:prstGeom prst="rect">
            <a:avLst/>
          </a:prstGeom>
          <a:solidFill>
            <a:srgbClr val="C9A24B"/>
          </a:solidFill>
          <a:ln w="12700">
            <a:solidFill>
              <a:srgbClr val="C9A24B"/>
            </a:solidFill>
            <a:prstDash val="solid"/>
          </a:ln>
        </p:spPr>
        <p:txBody>
          <a:bodyPr/>
          <a:lstStyle/>
          <a:p>
            <a:endParaRPr lang="en-VI"/>
          </a:p>
        </p:txBody>
      </p:sp>
      <p:sp>
        <p:nvSpPr>
          <p:cNvPr id="9" name="Shape 7"/>
          <p:cNvSpPr/>
          <p:nvPr/>
        </p:nvSpPr>
        <p:spPr>
          <a:xfrm>
            <a:off x="457200" y="1828800"/>
            <a:ext cx="1828800" cy="822960"/>
          </a:xfrm>
          <a:prstGeom prst="rect">
            <a:avLst/>
          </a:prstGeom>
          <a:solidFill>
            <a:srgbClr val="FFFFFF"/>
          </a:solidFill>
          <a:ln w="9525">
            <a:solidFill>
              <a:srgbClr val="E3DFD1"/>
            </a:solidFill>
            <a:prstDash val="solid"/>
          </a:ln>
        </p:spPr>
        <p:txBody>
          <a:bodyPr/>
          <a:lstStyle/>
          <a:p>
            <a:endParaRPr lang="en-VI"/>
          </a:p>
        </p:txBody>
      </p:sp>
      <p:sp>
        <p:nvSpPr>
          <p:cNvPr id="10" name="Shape 8"/>
          <p:cNvSpPr/>
          <p:nvPr/>
        </p:nvSpPr>
        <p:spPr>
          <a:xfrm>
            <a:off x="457200" y="1828800"/>
            <a:ext cx="64008" cy="822960"/>
          </a:xfrm>
          <a:prstGeom prst="rect">
            <a:avLst/>
          </a:prstGeom>
          <a:solidFill>
            <a:srgbClr val="C9A24B"/>
          </a:solidFill>
          <a:ln w="12700">
            <a:solidFill>
              <a:srgbClr val="C9A24B"/>
            </a:solidFill>
            <a:prstDash val="solid"/>
          </a:ln>
        </p:spPr>
        <p:txBody>
          <a:bodyPr/>
          <a:lstStyle/>
          <a:p>
            <a:endParaRPr lang="en-VI"/>
          </a:p>
        </p:txBody>
      </p:sp>
      <p:sp>
        <p:nvSpPr>
          <p:cNvPr id="11" name="Text 9"/>
          <p:cNvSpPr/>
          <p:nvPr/>
        </p:nvSpPr>
        <p:spPr>
          <a:xfrm>
            <a:off x="594360" y="1901952"/>
            <a:ext cx="1645920" cy="274320"/>
          </a:xfrm>
          <a:prstGeom prst="rect">
            <a:avLst/>
          </a:prstGeom>
          <a:noFill/>
          <a:ln/>
        </p:spPr>
        <p:txBody>
          <a:bodyPr wrap="square" lIns="0" tIns="0" rIns="0" bIns="0" rtlCol="0" anchor="ctr"/>
          <a:lstStyle/>
          <a:p>
            <a:pPr marL="0" indent="0">
              <a:buNone/>
            </a:pPr>
            <a:r>
              <a:rPr lang="en-US" sz="1000" b="1" kern="0" spc="200" dirty="0">
                <a:solidFill>
                  <a:srgbClr val="5A6273"/>
                </a:solidFill>
                <a:latin typeface="Calibri" pitchFamily="34" charset="0"/>
                <a:ea typeface="Calibri" pitchFamily="34" charset="-122"/>
                <a:cs typeface="Calibri" pitchFamily="34" charset="-120"/>
              </a:rPr>
              <a:t>June 27, 2025</a:t>
            </a:r>
            <a:endParaRPr lang="en-US" sz="1000" dirty="0"/>
          </a:p>
        </p:txBody>
      </p:sp>
      <p:sp>
        <p:nvSpPr>
          <p:cNvPr id="12" name="Text 10"/>
          <p:cNvSpPr/>
          <p:nvPr/>
        </p:nvSpPr>
        <p:spPr>
          <a:xfrm>
            <a:off x="594360" y="2176272"/>
            <a:ext cx="1645920" cy="502920"/>
          </a:xfrm>
          <a:prstGeom prst="rect">
            <a:avLst/>
          </a:prstGeom>
          <a:noFill/>
          <a:ln/>
        </p:spPr>
        <p:txBody>
          <a:bodyPr wrap="square" lIns="0" tIns="0" rIns="0" bIns="0" rtlCol="0" anchor="ctr"/>
          <a:lstStyle/>
          <a:p>
            <a:pPr marL="0" indent="0">
              <a:buNone/>
            </a:pPr>
            <a:r>
              <a:rPr lang="en-US" sz="1150" b="1" dirty="0">
                <a:solidFill>
                  <a:srgbClr val="0B1F3A"/>
                </a:solidFill>
                <a:latin typeface="Georgia" pitchFamily="34" charset="0"/>
                <a:ea typeface="Georgia" pitchFamily="34" charset="-122"/>
                <a:cs typeface="Georgia" pitchFamily="34" charset="-120"/>
              </a:rPr>
              <a:t>CO #1: +180 days</a:t>
            </a:r>
            <a:endParaRPr lang="en-US" sz="1150" dirty="0"/>
          </a:p>
        </p:txBody>
      </p:sp>
      <p:sp>
        <p:nvSpPr>
          <p:cNvPr id="13" name="Shape 11"/>
          <p:cNvSpPr/>
          <p:nvPr/>
        </p:nvSpPr>
        <p:spPr>
          <a:xfrm>
            <a:off x="2496312" y="3762756"/>
            <a:ext cx="201168" cy="201168"/>
          </a:xfrm>
          <a:prstGeom prst="ellipse">
            <a:avLst/>
          </a:prstGeom>
          <a:solidFill>
            <a:srgbClr val="B5363A"/>
          </a:solidFill>
          <a:ln w="12700">
            <a:solidFill>
              <a:srgbClr val="0B1F3A"/>
            </a:solidFill>
            <a:prstDash val="solid"/>
          </a:ln>
        </p:spPr>
        <p:txBody>
          <a:bodyPr/>
          <a:lstStyle/>
          <a:p>
            <a:endParaRPr lang="en-VI"/>
          </a:p>
        </p:txBody>
      </p:sp>
      <p:sp>
        <p:nvSpPr>
          <p:cNvPr id="14" name="Shape 12"/>
          <p:cNvSpPr/>
          <p:nvPr/>
        </p:nvSpPr>
        <p:spPr>
          <a:xfrm>
            <a:off x="2596896" y="3968496"/>
            <a:ext cx="18288" cy="1097280"/>
          </a:xfrm>
          <a:prstGeom prst="rect">
            <a:avLst/>
          </a:prstGeom>
          <a:solidFill>
            <a:srgbClr val="B5363A"/>
          </a:solidFill>
          <a:ln w="12700">
            <a:solidFill>
              <a:srgbClr val="B5363A"/>
            </a:solidFill>
            <a:prstDash val="solid"/>
          </a:ln>
        </p:spPr>
        <p:txBody>
          <a:bodyPr/>
          <a:lstStyle/>
          <a:p>
            <a:endParaRPr lang="en-VI"/>
          </a:p>
        </p:txBody>
      </p:sp>
      <p:sp>
        <p:nvSpPr>
          <p:cNvPr id="15" name="Shape 13"/>
          <p:cNvSpPr/>
          <p:nvPr/>
        </p:nvSpPr>
        <p:spPr>
          <a:xfrm>
            <a:off x="1691640" y="5074920"/>
            <a:ext cx="1828800" cy="822960"/>
          </a:xfrm>
          <a:prstGeom prst="rect">
            <a:avLst/>
          </a:prstGeom>
          <a:solidFill>
            <a:srgbClr val="0B1F3A"/>
          </a:solidFill>
          <a:ln w="9525">
            <a:solidFill>
              <a:srgbClr val="0B1F3A"/>
            </a:solidFill>
            <a:prstDash val="solid"/>
          </a:ln>
        </p:spPr>
        <p:txBody>
          <a:bodyPr/>
          <a:lstStyle/>
          <a:p>
            <a:endParaRPr lang="en-VI"/>
          </a:p>
        </p:txBody>
      </p:sp>
      <p:sp>
        <p:nvSpPr>
          <p:cNvPr id="16" name="Shape 14"/>
          <p:cNvSpPr/>
          <p:nvPr/>
        </p:nvSpPr>
        <p:spPr>
          <a:xfrm>
            <a:off x="1691640" y="5074920"/>
            <a:ext cx="64008" cy="822960"/>
          </a:xfrm>
          <a:prstGeom prst="rect">
            <a:avLst/>
          </a:prstGeom>
          <a:solidFill>
            <a:srgbClr val="B5363A"/>
          </a:solidFill>
          <a:ln w="12700">
            <a:solidFill>
              <a:srgbClr val="B5363A"/>
            </a:solidFill>
            <a:prstDash val="solid"/>
          </a:ln>
        </p:spPr>
        <p:txBody>
          <a:bodyPr/>
          <a:lstStyle/>
          <a:p>
            <a:endParaRPr lang="en-VI"/>
          </a:p>
        </p:txBody>
      </p:sp>
      <p:sp>
        <p:nvSpPr>
          <p:cNvPr id="17" name="Text 15"/>
          <p:cNvSpPr/>
          <p:nvPr/>
        </p:nvSpPr>
        <p:spPr>
          <a:xfrm>
            <a:off x="1828800" y="5148072"/>
            <a:ext cx="1645920" cy="274320"/>
          </a:xfrm>
          <a:prstGeom prst="rect">
            <a:avLst/>
          </a:prstGeom>
          <a:noFill/>
          <a:ln/>
        </p:spPr>
        <p:txBody>
          <a:bodyPr wrap="square" lIns="0" tIns="0" rIns="0" bIns="0" rtlCol="0" anchor="ctr"/>
          <a:lstStyle/>
          <a:p>
            <a:pPr marL="0" indent="0">
              <a:buNone/>
            </a:pPr>
            <a:r>
              <a:rPr lang="en-US" sz="1000" b="1" kern="0" spc="200" dirty="0">
                <a:solidFill>
                  <a:srgbClr val="C9A24B"/>
                </a:solidFill>
                <a:latin typeface="Calibri" pitchFamily="34" charset="0"/>
                <a:ea typeface="Calibri" pitchFamily="34" charset="-122"/>
                <a:cs typeface="Calibri" pitchFamily="34" charset="-120"/>
              </a:rPr>
              <a:t>Aug 5, 2025</a:t>
            </a:r>
            <a:endParaRPr lang="en-US" sz="1000" dirty="0"/>
          </a:p>
        </p:txBody>
      </p:sp>
      <p:sp>
        <p:nvSpPr>
          <p:cNvPr id="18" name="Text 16"/>
          <p:cNvSpPr/>
          <p:nvPr/>
        </p:nvSpPr>
        <p:spPr>
          <a:xfrm>
            <a:off x="1828800" y="5422392"/>
            <a:ext cx="1645920" cy="502920"/>
          </a:xfrm>
          <a:prstGeom prst="rect">
            <a:avLst/>
          </a:prstGeom>
          <a:noFill/>
          <a:ln/>
        </p:spPr>
        <p:txBody>
          <a:bodyPr wrap="square" lIns="0" tIns="0" rIns="0" bIns="0" rtlCol="0" anchor="ctr"/>
          <a:lstStyle/>
          <a:p>
            <a:pPr marL="0" indent="0">
              <a:buNone/>
            </a:pPr>
            <a:r>
              <a:rPr lang="en-US" sz="1150" b="1" dirty="0">
                <a:solidFill>
                  <a:srgbClr val="FFFFFF"/>
                </a:solidFill>
                <a:latin typeface="Georgia" pitchFamily="34" charset="0"/>
                <a:ea typeface="Georgia" pitchFamily="34" charset="-122"/>
                <a:cs typeface="Georgia" pitchFamily="34" charset="-120"/>
              </a:rPr>
              <a:t>DPW: “On track Dec 25”</a:t>
            </a:r>
            <a:endParaRPr lang="en-US" sz="1150" dirty="0"/>
          </a:p>
        </p:txBody>
      </p:sp>
      <p:sp>
        <p:nvSpPr>
          <p:cNvPr id="19" name="Shape 17"/>
          <p:cNvSpPr/>
          <p:nvPr/>
        </p:nvSpPr>
        <p:spPr>
          <a:xfrm>
            <a:off x="4599432" y="3762756"/>
            <a:ext cx="201168" cy="201168"/>
          </a:xfrm>
          <a:prstGeom prst="ellipse">
            <a:avLst/>
          </a:prstGeom>
          <a:solidFill>
            <a:srgbClr val="C9A24B"/>
          </a:solidFill>
          <a:ln w="12700">
            <a:solidFill>
              <a:srgbClr val="0B1F3A"/>
            </a:solidFill>
            <a:prstDash val="solid"/>
          </a:ln>
        </p:spPr>
        <p:txBody>
          <a:bodyPr/>
          <a:lstStyle/>
          <a:p>
            <a:endParaRPr lang="en-VI"/>
          </a:p>
        </p:txBody>
      </p:sp>
      <p:sp>
        <p:nvSpPr>
          <p:cNvPr id="20" name="Shape 18"/>
          <p:cNvSpPr/>
          <p:nvPr/>
        </p:nvSpPr>
        <p:spPr>
          <a:xfrm>
            <a:off x="4700016" y="2743200"/>
            <a:ext cx="18288" cy="1097280"/>
          </a:xfrm>
          <a:prstGeom prst="rect">
            <a:avLst/>
          </a:prstGeom>
          <a:solidFill>
            <a:srgbClr val="C9A24B"/>
          </a:solidFill>
          <a:ln w="12700">
            <a:solidFill>
              <a:srgbClr val="C9A24B"/>
            </a:solidFill>
            <a:prstDash val="solid"/>
          </a:ln>
        </p:spPr>
        <p:txBody>
          <a:bodyPr/>
          <a:lstStyle/>
          <a:p>
            <a:endParaRPr lang="en-VI"/>
          </a:p>
        </p:txBody>
      </p:sp>
      <p:sp>
        <p:nvSpPr>
          <p:cNvPr id="21" name="Shape 19"/>
          <p:cNvSpPr/>
          <p:nvPr/>
        </p:nvSpPr>
        <p:spPr>
          <a:xfrm>
            <a:off x="3794760" y="1828800"/>
            <a:ext cx="1828800" cy="822960"/>
          </a:xfrm>
          <a:prstGeom prst="rect">
            <a:avLst/>
          </a:prstGeom>
          <a:solidFill>
            <a:srgbClr val="FFFFFF"/>
          </a:solidFill>
          <a:ln w="9525">
            <a:solidFill>
              <a:srgbClr val="E3DFD1"/>
            </a:solidFill>
            <a:prstDash val="solid"/>
          </a:ln>
        </p:spPr>
        <p:txBody>
          <a:bodyPr/>
          <a:lstStyle/>
          <a:p>
            <a:endParaRPr lang="en-VI"/>
          </a:p>
        </p:txBody>
      </p:sp>
      <p:sp>
        <p:nvSpPr>
          <p:cNvPr id="22" name="Shape 20"/>
          <p:cNvSpPr/>
          <p:nvPr/>
        </p:nvSpPr>
        <p:spPr>
          <a:xfrm>
            <a:off x="3794760" y="1828800"/>
            <a:ext cx="64008" cy="822960"/>
          </a:xfrm>
          <a:prstGeom prst="rect">
            <a:avLst/>
          </a:prstGeom>
          <a:solidFill>
            <a:srgbClr val="C9A24B"/>
          </a:solidFill>
          <a:ln w="12700">
            <a:solidFill>
              <a:srgbClr val="C9A24B"/>
            </a:solidFill>
            <a:prstDash val="solid"/>
          </a:ln>
        </p:spPr>
        <p:txBody>
          <a:bodyPr/>
          <a:lstStyle/>
          <a:p>
            <a:endParaRPr lang="en-VI"/>
          </a:p>
        </p:txBody>
      </p:sp>
      <p:sp>
        <p:nvSpPr>
          <p:cNvPr id="23" name="Text 21"/>
          <p:cNvSpPr/>
          <p:nvPr/>
        </p:nvSpPr>
        <p:spPr>
          <a:xfrm>
            <a:off x="3931920" y="1901952"/>
            <a:ext cx="1645920" cy="274320"/>
          </a:xfrm>
          <a:prstGeom prst="rect">
            <a:avLst/>
          </a:prstGeom>
          <a:noFill/>
          <a:ln/>
        </p:spPr>
        <p:txBody>
          <a:bodyPr wrap="square" lIns="0" tIns="0" rIns="0" bIns="0" rtlCol="0" anchor="ctr"/>
          <a:lstStyle/>
          <a:p>
            <a:pPr marL="0" indent="0">
              <a:buNone/>
            </a:pPr>
            <a:r>
              <a:rPr lang="en-US" sz="1000" b="1" kern="0" spc="200" dirty="0">
                <a:solidFill>
                  <a:srgbClr val="5A6273"/>
                </a:solidFill>
                <a:latin typeface="Calibri" pitchFamily="34" charset="0"/>
                <a:ea typeface="Calibri" pitchFamily="34" charset="-122"/>
                <a:cs typeface="Calibri" pitchFamily="34" charset="-120"/>
              </a:rPr>
              <a:t>Dec 23, 2025</a:t>
            </a:r>
            <a:endParaRPr lang="en-US" sz="1000" dirty="0"/>
          </a:p>
        </p:txBody>
      </p:sp>
      <p:sp>
        <p:nvSpPr>
          <p:cNvPr id="24" name="Text 22"/>
          <p:cNvSpPr/>
          <p:nvPr/>
        </p:nvSpPr>
        <p:spPr>
          <a:xfrm>
            <a:off x="3931920" y="2176272"/>
            <a:ext cx="1645920" cy="502920"/>
          </a:xfrm>
          <a:prstGeom prst="rect">
            <a:avLst/>
          </a:prstGeom>
          <a:noFill/>
          <a:ln/>
        </p:spPr>
        <p:txBody>
          <a:bodyPr wrap="square" lIns="0" tIns="0" rIns="0" bIns="0" rtlCol="0" anchor="ctr"/>
          <a:lstStyle/>
          <a:p>
            <a:pPr marL="0" indent="0">
              <a:buNone/>
            </a:pPr>
            <a:r>
              <a:rPr lang="en-US" sz="1150" b="1" dirty="0">
                <a:solidFill>
                  <a:srgbClr val="0B1F3A"/>
                </a:solidFill>
                <a:latin typeface="Georgia" pitchFamily="34" charset="0"/>
                <a:ea typeface="Georgia" pitchFamily="34" charset="-122"/>
                <a:cs typeface="Georgia" pitchFamily="34" charset="-120"/>
              </a:rPr>
              <a:t>COs #2 &amp; #9: +192</a:t>
            </a:r>
            <a:endParaRPr lang="en-US" sz="1150" dirty="0"/>
          </a:p>
        </p:txBody>
      </p:sp>
      <p:sp>
        <p:nvSpPr>
          <p:cNvPr id="25" name="Shape 23"/>
          <p:cNvSpPr/>
          <p:nvPr/>
        </p:nvSpPr>
        <p:spPr>
          <a:xfrm>
            <a:off x="6336792" y="3762756"/>
            <a:ext cx="201168" cy="201168"/>
          </a:xfrm>
          <a:prstGeom prst="ellipse">
            <a:avLst/>
          </a:prstGeom>
          <a:solidFill>
            <a:srgbClr val="B5363A"/>
          </a:solidFill>
          <a:ln w="12700">
            <a:solidFill>
              <a:srgbClr val="0B1F3A"/>
            </a:solidFill>
            <a:prstDash val="solid"/>
          </a:ln>
        </p:spPr>
        <p:txBody>
          <a:bodyPr/>
          <a:lstStyle/>
          <a:p>
            <a:endParaRPr lang="en-VI"/>
          </a:p>
        </p:txBody>
      </p:sp>
      <p:sp>
        <p:nvSpPr>
          <p:cNvPr id="26" name="Shape 24"/>
          <p:cNvSpPr/>
          <p:nvPr/>
        </p:nvSpPr>
        <p:spPr>
          <a:xfrm>
            <a:off x="6437376" y="3968496"/>
            <a:ext cx="18288" cy="1097280"/>
          </a:xfrm>
          <a:prstGeom prst="rect">
            <a:avLst/>
          </a:prstGeom>
          <a:solidFill>
            <a:srgbClr val="B5363A"/>
          </a:solidFill>
          <a:ln w="12700">
            <a:solidFill>
              <a:srgbClr val="B5363A"/>
            </a:solidFill>
            <a:prstDash val="solid"/>
          </a:ln>
        </p:spPr>
        <p:txBody>
          <a:bodyPr/>
          <a:lstStyle/>
          <a:p>
            <a:endParaRPr lang="en-VI"/>
          </a:p>
        </p:txBody>
      </p:sp>
      <p:sp>
        <p:nvSpPr>
          <p:cNvPr id="27" name="Shape 25"/>
          <p:cNvSpPr/>
          <p:nvPr/>
        </p:nvSpPr>
        <p:spPr>
          <a:xfrm>
            <a:off x="5532120" y="5074920"/>
            <a:ext cx="1828800" cy="822960"/>
          </a:xfrm>
          <a:prstGeom prst="rect">
            <a:avLst/>
          </a:prstGeom>
          <a:solidFill>
            <a:srgbClr val="0B1F3A"/>
          </a:solidFill>
          <a:ln w="9525">
            <a:solidFill>
              <a:srgbClr val="0B1F3A"/>
            </a:solidFill>
            <a:prstDash val="solid"/>
          </a:ln>
        </p:spPr>
        <p:txBody>
          <a:bodyPr/>
          <a:lstStyle/>
          <a:p>
            <a:endParaRPr lang="en-VI"/>
          </a:p>
        </p:txBody>
      </p:sp>
      <p:sp>
        <p:nvSpPr>
          <p:cNvPr id="28" name="Shape 26"/>
          <p:cNvSpPr/>
          <p:nvPr/>
        </p:nvSpPr>
        <p:spPr>
          <a:xfrm>
            <a:off x="5532120" y="5074920"/>
            <a:ext cx="64008" cy="822960"/>
          </a:xfrm>
          <a:prstGeom prst="rect">
            <a:avLst/>
          </a:prstGeom>
          <a:solidFill>
            <a:srgbClr val="B5363A"/>
          </a:solidFill>
          <a:ln w="12700">
            <a:solidFill>
              <a:srgbClr val="B5363A"/>
            </a:solidFill>
            <a:prstDash val="solid"/>
          </a:ln>
        </p:spPr>
        <p:txBody>
          <a:bodyPr/>
          <a:lstStyle/>
          <a:p>
            <a:endParaRPr lang="en-VI"/>
          </a:p>
        </p:txBody>
      </p:sp>
      <p:sp>
        <p:nvSpPr>
          <p:cNvPr id="29" name="Text 27"/>
          <p:cNvSpPr/>
          <p:nvPr/>
        </p:nvSpPr>
        <p:spPr>
          <a:xfrm>
            <a:off x="5669280" y="5148072"/>
            <a:ext cx="1645920" cy="274320"/>
          </a:xfrm>
          <a:prstGeom prst="rect">
            <a:avLst/>
          </a:prstGeom>
          <a:noFill/>
          <a:ln/>
        </p:spPr>
        <p:txBody>
          <a:bodyPr wrap="square" lIns="0" tIns="0" rIns="0" bIns="0" rtlCol="0" anchor="ctr"/>
          <a:lstStyle/>
          <a:p>
            <a:pPr marL="0" indent="0">
              <a:buNone/>
            </a:pPr>
            <a:r>
              <a:rPr lang="en-US" sz="1000" b="1" kern="0" spc="200" dirty="0">
                <a:solidFill>
                  <a:srgbClr val="C9A24B"/>
                </a:solidFill>
                <a:latin typeface="Calibri" pitchFamily="34" charset="0"/>
                <a:ea typeface="Calibri" pitchFamily="34" charset="-122"/>
                <a:cs typeface="Calibri" pitchFamily="34" charset="-120"/>
              </a:rPr>
              <a:t>Dec 25, 2025</a:t>
            </a:r>
            <a:endParaRPr lang="en-US" sz="1000" dirty="0"/>
          </a:p>
        </p:txBody>
      </p:sp>
      <p:sp>
        <p:nvSpPr>
          <p:cNvPr id="30" name="Text 28"/>
          <p:cNvSpPr/>
          <p:nvPr/>
        </p:nvSpPr>
        <p:spPr>
          <a:xfrm>
            <a:off x="5669280" y="5422392"/>
            <a:ext cx="1645920" cy="502920"/>
          </a:xfrm>
          <a:prstGeom prst="rect">
            <a:avLst/>
          </a:prstGeom>
          <a:noFill/>
          <a:ln/>
        </p:spPr>
        <p:txBody>
          <a:bodyPr wrap="square" lIns="0" tIns="0" rIns="0" bIns="0" rtlCol="0" anchor="ctr"/>
          <a:lstStyle/>
          <a:p>
            <a:pPr marL="0" indent="0">
              <a:buNone/>
            </a:pPr>
            <a:r>
              <a:rPr lang="en-US" sz="1150" b="1" dirty="0">
                <a:solidFill>
                  <a:srgbClr val="FFFFFF"/>
                </a:solidFill>
                <a:latin typeface="Georgia" pitchFamily="34" charset="0"/>
                <a:ea typeface="Georgia" pitchFamily="34" charset="-122"/>
                <a:cs typeface="Georgia" pitchFamily="34" charset="-120"/>
              </a:rPr>
              <a:t>Promised Completion</a:t>
            </a:r>
            <a:endParaRPr lang="en-US" sz="1150" dirty="0"/>
          </a:p>
        </p:txBody>
      </p:sp>
      <p:sp>
        <p:nvSpPr>
          <p:cNvPr id="31" name="Shape 29"/>
          <p:cNvSpPr/>
          <p:nvPr/>
        </p:nvSpPr>
        <p:spPr>
          <a:xfrm>
            <a:off x="7982712" y="3762756"/>
            <a:ext cx="201168" cy="201168"/>
          </a:xfrm>
          <a:prstGeom prst="ellipse">
            <a:avLst/>
          </a:prstGeom>
          <a:solidFill>
            <a:srgbClr val="C9A24B"/>
          </a:solidFill>
          <a:ln w="12700">
            <a:solidFill>
              <a:srgbClr val="0B1F3A"/>
            </a:solidFill>
            <a:prstDash val="solid"/>
          </a:ln>
        </p:spPr>
        <p:txBody>
          <a:bodyPr/>
          <a:lstStyle/>
          <a:p>
            <a:endParaRPr lang="en-VI"/>
          </a:p>
        </p:txBody>
      </p:sp>
      <p:sp>
        <p:nvSpPr>
          <p:cNvPr id="32" name="Shape 30"/>
          <p:cNvSpPr/>
          <p:nvPr/>
        </p:nvSpPr>
        <p:spPr>
          <a:xfrm>
            <a:off x="8083296" y="2743200"/>
            <a:ext cx="18288" cy="1097280"/>
          </a:xfrm>
          <a:prstGeom prst="rect">
            <a:avLst/>
          </a:prstGeom>
          <a:solidFill>
            <a:srgbClr val="C9A24B"/>
          </a:solidFill>
          <a:ln w="12700">
            <a:solidFill>
              <a:srgbClr val="C9A24B"/>
            </a:solidFill>
            <a:prstDash val="solid"/>
          </a:ln>
        </p:spPr>
        <p:txBody>
          <a:bodyPr/>
          <a:lstStyle/>
          <a:p>
            <a:endParaRPr lang="en-VI"/>
          </a:p>
        </p:txBody>
      </p:sp>
      <p:sp>
        <p:nvSpPr>
          <p:cNvPr id="33" name="Shape 31"/>
          <p:cNvSpPr/>
          <p:nvPr/>
        </p:nvSpPr>
        <p:spPr>
          <a:xfrm>
            <a:off x="7178040" y="1828800"/>
            <a:ext cx="1828800" cy="822960"/>
          </a:xfrm>
          <a:prstGeom prst="rect">
            <a:avLst/>
          </a:prstGeom>
          <a:solidFill>
            <a:srgbClr val="FFFFFF"/>
          </a:solidFill>
          <a:ln w="9525">
            <a:solidFill>
              <a:srgbClr val="E3DFD1"/>
            </a:solidFill>
            <a:prstDash val="solid"/>
          </a:ln>
        </p:spPr>
        <p:txBody>
          <a:bodyPr/>
          <a:lstStyle/>
          <a:p>
            <a:endParaRPr lang="en-VI"/>
          </a:p>
        </p:txBody>
      </p:sp>
      <p:sp>
        <p:nvSpPr>
          <p:cNvPr id="34" name="Shape 32"/>
          <p:cNvSpPr/>
          <p:nvPr/>
        </p:nvSpPr>
        <p:spPr>
          <a:xfrm>
            <a:off x="7178040" y="1828800"/>
            <a:ext cx="64008" cy="822960"/>
          </a:xfrm>
          <a:prstGeom prst="rect">
            <a:avLst/>
          </a:prstGeom>
          <a:solidFill>
            <a:srgbClr val="C9A24B"/>
          </a:solidFill>
          <a:ln w="12700">
            <a:solidFill>
              <a:srgbClr val="C9A24B"/>
            </a:solidFill>
            <a:prstDash val="solid"/>
          </a:ln>
        </p:spPr>
        <p:txBody>
          <a:bodyPr/>
          <a:lstStyle/>
          <a:p>
            <a:endParaRPr lang="en-VI"/>
          </a:p>
        </p:txBody>
      </p:sp>
      <p:sp>
        <p:nvSpPr>
          <p:cNvPr id="35" name="Text 33"/>
          <p:cNvSpPr/>
          <p:nvPr/>
        </p:nvSpPr>
        <p:spPr>
          <a:xfrm>
            <a:off x="7315200" y="1901952"/>
            <a:ext cx="1645920" cy="274320"/>
          </a:xfrm>
          <a:prstGeom prst="rect">
            <a:avLst/>
          </a:prstGeom>
          <a:noFill/>
          <a:ln/>
        </p:spPr>
        <p:txBody>
          <a:bodyPr wrap="square" lIns="0" tIns="0" rIns="0" bIns="0" rtlCol="0" anchor="ctr"/>
          <a:lstStyle/>
          <a:p>
            <a:pPr marL="0" indent="0">
              <a:buNone/>
            </a:pPr>
            <a:r>
              <a:rPr lang="en-US" sz="1000" b="1" kern="0" spc="200" dirty="0">
                <a:solidFill>
                  <a:srgbClr val="5A6273"/>
                </a:solidFill>
                <a:latin typeface="Calibri" pitchFamily="34" charset="0"/>
                <a:ea typeface="Calibri" pitchFamily="34" charset="-122"/>
                <a:cs typeface="Calibri" pitchFamily="34" charset="-120"/>
              </a:rPr>
              <a:t>Apr 14, 2026</a:t>
            </a:r>
            <a:endParaRPr lang="en-US" sz="1000" dirty="0"/>
          </a:p>
        </p:txBody>
      </p:sp>
      <p:sp>
        <p:nvSpPr>
          <p:cNvPr id="36" name="Text 34"/>
          <p:cNvSpPr/>
          <p:nvPr/>
        </p:nvSpPr>
        <p:spPr>
          <a:xfrm>
            <a:off x="7315200" y="2176272"/>
            <a:ext cx="1645920" cy="502920"/>
          </a:xfrm>
          <a:prstGeom prst="rect">
            <a:avLst/>
          </a:prstGeom>
          <a:noFill/>
          <a:ln/>
        </p:spPr>
        <p:txBody>
          <a:bodyPr wrap="square" lIns="0" tIns="0" rIns="0" bIns="0" rtlCol="0" anchor="ctr"/>
          <a:lstStyle/>
          <a:p>
            <a:pPr marL="0" indent="0">
              <a:buNone/>
            </a:pPr>
            <a:r>
              <a:rPr lang="en-US" sz="1150" b="1" dirty="0">
                <a:solidFill>
                  <a:srgbClr val="0B1F3A"/>
                </a:solidFill>
                <a:latin typeface="Georgia" pitchFamily="34" charset="0"/>
                <a:ea typeface="Georgia" pitchFamily="34" charset="-122"/>
                <a:cs typeface="Georgia" pitchFamily="34" charset="-120"/>
              </a:rPr>
              <a:t>COs #3 &amp; #10: +182</a:t>
            </a:r>
            <a:endParaRPr lang="en-US" sz="1150" dirty="0"/>
          </a:p>
        </p:txBody>
      </p:sp>
      <p:sp>
        <p:nvSpPr>
          <p:cNvPr id="37" name="Shape 35"/>
          <p:cNvSpPr/>
          <p:nvPr/>
        </p:nvSpPr>
        <p:spPr>
          <a:xfrm>
            <a:off x="10634472" y="3762756"/>
            <a:ext cx="201168" cy="201168"/>
          </a:xfrm>
          <a:prstGeom prst="ellipse">
            <a:avLst/>
          </a:prstGeom>
          <a:solidFill>
            <a:srgbClr val="E5BE5F"/>
          </a:solidFill>
          <a:ln w="12700">
            <a:solidFill>
              <a:srgbClr val="0B1F3A"/>
            </a:solidFill>
            <a:prstDash val="solid"/>
          </a:ln>
        </p:spPr>
        <p:txBody>
          <a:bodyPr/>
          <a:lstStyle/>
          <a:p>
            <a:endParaRPr lang="en-VI"/>
          </a:p>
        </p:txBody>
      </p:sp>
      <p:sp>
        <p:nvSpPr>
          <p:cNvPr id="38" name="Shape 36"/>
          <p:cNvSpPr/>
          <p:nvPr/>
        </p:nvSpPr>
        <p:spPr>
          <a:xfrm>
            <a:off x="10735056" y="3968496"/>
            <a:ext cx="18288" cy="1097280"/>
          </a:xfrm>
          <a:prstGeom prst="rect">
            <a:avLst/>
          </a:prstGeom>
          <a:solidFill>
            <a:srgbClr val="E5BE5F"/>
          </a:solidFill>
          <a:ln w="12700">
            <a:solidFill>
              <a:srgbClr val="E5BE5F"/>
            </a:solidFill>
            <a:prstDash val="solid"/>
          </a:ln>
        </p:spPr>
        <p:txBody>
          <a:bodyPr/>
          <a:lstStyle/>
          <a:p>
            <a:endParaRPr lang="en-VI"/>
          </a:p>
        </p:txBody>
      </p:sp>
      <p:sp>
        <p:nvSpPr>
          <p:cNvPr id="39" name="Shape 37"/>
          <p:cNvSpPr/>
          <p:nvPr/>
        </p:nvSpPr>
        <p:spPr>
          <a:xfrm>
            <a:off x="9829800" y="5074920"/>
            <a:ext cx="1828800" cy="822960"/>
          </a:xfrm>
          <a:prstGeom prst="rect">
            <a:avLst/>
          </a:prstGeom>
          <a:solidFill>
            <a:srgbClr val="FFFFFF"/>
          </a:solidFill>
          <a:ln w="9525">
            <a:solidFill>
              <a:srgbClr val="E3DFD1"/>
            </a:solidFill>
            <a:prstDash val="solid"/>
          </a:ln>
        </p:spPr>
        <p:txBody>
          <a:bodyPr/>
          <a:lstStyle/>
          <a:p>
            <a:endParaRPr lang="en-VI"/>
          </a:p>
        </p:txBody>
      </p:sp>
      <p:sp>
        <p:nvSpPr>
          <p:cNvPr id="40" name="Shape 38"/>
          <p:cNvSpPr/>
          <p:nvPr/>
        </p:nvSpPr>
        <p:spPr>
          <a:xfrm>
            <a:off x="9829800" y="5074920"/>
            <a:ext cx="64008" cy="822960"/>
          </a:xfrm>
          <a:prstGeom prst="rect">
            <a:avLst/>
          </a:prstGeom>
          <a:solidFill>
            <a:srgbClr val="E5BE5F"/>
          </a:solidFill>
          <a:ln w="12700">
            <a:solidFill>
              <a:srgbClr val="E5BE5F"/>
            </a:solidFill>
            <a:prstDash val="solid"/>
          </a:ln>
        </p:spPr>
        <p:txBody>
          <a:bodyPr/>
          <a:lstStyle/>
          <a:p>
            <a:endParaRPr lang="en-VI"/>
          </a:p>
        </p:txBody>
      </p:sp>
      <p:sp>
        <p:nvSpPr>
          <p:cNvPr id="41" name="Text 39"/>
          <p:cNvSpPr/>
          <p:nvPr/>
        </p:nvSpPr>
        <p:spPr>
          <a:xfrm>
            <a:off x="9966960" y="5148072"/>
            <a:ext cx="1645920" cy="274320"/>
          </a:xfrm>
          <a:prstGeom prst="rect">
            <a:avLst/>
          </a:prstGeom>
          <a:noFill/>
          <a:ln/>
        </p:spPr>
        <p:txBody>
          <a:bodyPr wrap="square" lIns="0" tIns="0" rIns="0" bIns="0" rtlCol="0" anchor="ctr"/>
          <a:lstStyle/>
          <a:p>
            <a:pPr marL="0" indent="0">
              <a:buNone/>
            </a:pPr>
            <a:r>
              <a:rPr lang="en-US" sz="1000" b="1" kern="0" spc="200" dirty="0">
                <a:solidFill>
                  <a:srgbClr val="5A6273"/>
                </a:solidFill>
                <a:latin typeface="Calibri" pitchFamily="34" charset="0"/>
                <a:ea typeface="Calibri" pitchFamily="34" charset="-122"/>
                <a:cs typeface="Calibri" pitchFamily="34" charset="-120"/>
              </a:rPr>
              <a:t>Jul 2, 2026</a:t>
            </a:r>
            <a:endParaRPr lang="en-US" sz="1000" dirty="0"/>
          </a:p>
        </p:txBody>
      </p:sp>
      <p:sp>
        <p:nvSpPr>
          <p:cNvPr id="42" name="Text 40"/>
          <p:cNvSpPr/>
          <p:nvPr/>
        </p:nvSpPr>
        <p:spPr>
          <a:xfrm>
            <a:off x="9966960" y="5422392"/>
            <a:ext cx="1645920" cy="502920"/>
          </a:xfrm>
          <a:prstGeom prst="rect">
            <a:avLst/>
          </a:prstGeom>
          <a:noFill/>
          <a:ln/>
        </p:spPr>
        <p:txBody>
          <a:bodyPr wrap="square" lIns="0" tIns="0" rIns="0" bIns="0" rtlCol="0" anchor="ctr"/>
          <a:lstStyle/>
          <a:p>
            <a:pPr marL="0" indent="0">
              <a:buNone/>
            </a:pPr>
            <a:r>
              <a:rPr lang="en-US" sz="1150" b="1" dirty="0">
                <a:solidFill>
                  <a:srgbClr val="0B1F3A"/>
                </a:solidFill>
                <a:latin typeface="Georgia" pitchFamily="34" charset="0"/>
                <a:ea typeface="Georgia" pitchFamily="34" charset="-122"/>
                <a:cs typeface="Georgia" pitchFamily="34" charset="-120"/>
              </a:rPr>
              <a:t>Current Target</a:t>
            </a:r>
            <a:endParaRPr lang="en-US" sz="1150" dirty="0"/>
          </a:p>
        </p:txBody>
      </p:sp>
      <p:sp>
        <p:nvSpPr>
          <p:cNvPr id="43" name="Text 41"/>
          <p:cNvSpPr/>
          <p:nvPr/>
        </p:nvSpPr>
        <p:spPr>
          <a:xfrm>
            <a:off x="457200" y="6172200"/>
            <a:ext cx="11247120" cy="320040"/>
          </a:xfrm>
          <a:prstGeom prst="rect">
            <a:avLst/>
          </a:prstGeom>
          <a:noFill/>
          <a:ln/>
        </p:spPr>
        <p:txBody>
          <a:bodyPr wrap="square" lIns="0" tIns="0" rIns="0" bIns="0" rtlCol="0" anchor="ctr"/>
          <a:lstStyle/>
          <a:p>
            <a:pPr marL="0" indent="0" algn="ctr">
              <a:buNone/>
            </a:pPr>
            <a:r>
              <a:rPr lang="en-US" sz="1300" i="1" dirty="0">
                <a:solidFill>
                  <a:srgbClr val="14315A"/>
                </a:solidFill>
                <a:latin typeface="Georgia" pitchFamily="34" charset="0"/>
                <a:ea typeface="Georgia" pitchFamily="34" charset="-122"/>
                <a:cs typeface="Georgia" pitchFamily="34" charset="-120"/>
              </a:rPr>
              <a:t>Each red marker is a promise. Each gold marker is an extension. The pattern is visible.</a:t>
            </a:r>
            <a:endParaRPr lang="en-US" sz="1300" dirty="0"/>
          </a:p>
        </p:txBody>
      </p:sp>
      <p:sp>
        <p:nvSpPr>
          <p:cNvPr id="44" name="Text 42"/>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45" name="Text 43"/>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12 / 20</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12</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FOLLOW THE MONEY</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Payments Continued Through the Delay</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Text 4"/>
          <p:cNvSpPr/>
          <p:nvPr/>
        </p:nvSpPr>
        <p:spPr>
          <a:xfrm>
            <a:off x="457200" y="1920240"/>
            <a:ext cx="11247120" cy="777240"/>
          </a:xfrm>
          <a:prstGeom prst="rect">
            <a:avLst/>
          </a:prstGeom>
          <a:noFill/>
          <a:ln/>
        </p:spPr>
        <p:txBody>
          <a:bodyPr wrap="square" lIns="0" tIns="0" rIns="0" bIns="0" rtlCol="0" anchor="ctr"/>
          <a:lstStyle/>
          <a:p>
            <a:pPr marL="0" indent="0">
              <a:buNone/>
            </a:pPr>
            <a:r>
              <a:rPr lang="en-US" sz="1400" dirty="0">
                <a:solidFill>
                  <a:srgbClr val="1A1A1A"/>
                </a:solidFill>
                <a:latin typeface="Calibri" pitchFamily="34" charset="0"/>
                <a:ea typeface="Calibri" pitchFamily="34" charset="-122"/>
                <a:cs typeface="Calibri" pitchFamily="34" charset="-120"/>
              </a:rPr>
              <a:t>Disbursement activity from July 2025 through January 2026 confirms the project was not paused, mothballed, or idle. It was actively funded across the same months the completion timeline was slipping.</a:t>
            </a:r>
            <a:endParaRPr lang="en-US" sz="1400" dirty="0"/>
          </a:p>
        </p:txBody>
      </p:sp>
      <p:sp>
        <p:nvSpPr>
          <p:cNvPr id="7" name="Shape 5"/>
          <p:cNvSpPr/>
          <p:nvPr/>
        </p:nvSpPr>
        <p:spPr>
          <a:xfrm>
            <a:off x="457200" y="2834640"/>
            <a:ext cx="5577840" cy="3474720"/>
          </a:xfrm>
          <a:prstGeom prst="rect">
            <a:avLst/>
          </a:prstGeom>
          <a:solidFill>
            <a:srgbClr val="0B1F3A"/>
          </a:solidFill>
          <a:ln w="12700">
            <a:solidFill>
              <a:srgbClr val="0B1F3A"/>
            </a:solidFill>
            <a:prstDash val="solid"/>
          </a:ln>
        </p:spPr>
        <p:txBody>
          <a:bodyPr/>
          <a:lstStyle/>
          <a:p>
            <a:endParaRPr lang="en-VI"/>
          </a:p>
        </p:txBody>
      </p:sp>
      <p:sp>
        <p:nvSpPr>
          <p:cNvPr id="8" name="Shape 6"/>
          <p:cNvSpPr/>
          <p:nvPr/>
        </p:nvSpPr>
        <p:spPr>
          <a:xfrm>
            <a:off x="457200" y="2834640"/>
            <a:ext cx="91440" cy="3474720"/>
          </a:xfrm>
          <a:prstGeom prst="rect">
            <a:avLst/>
          </a:prstGeom>
          <a:solidFill>
            <a:srgbClr val="C9A24B"/>
          </a:solidFill>
          <a:ln w="12700">
            <a:solidFill>
              <a:srgbClr val="C9A24B"/>
            </a:solidFill>
            <a:prstDash val="solid"/>
          </a:ln>
        </p:spPr>
        <p:txBody>
          <a:bodyPr/>
          <a:lstStyle/>
          <a:p>
            <a:endParaRPr lang="en-VI"/>
          </a:p>
        </p:txBody>
      </p:sp>
      <p:sp>
        <p:nvSpPr>
          <p:cNvPr id="9" name="Text 7"/>
          <p:cNvSpPr/>
          <p:nvPr/>
        </p:nvSpPr>
        <p:spPr>
          <a:xfrm>
            <a:off x="777240" y="3063240"/>
            <a:ext cx="5212080" cy="365760"/>
          </a:xfrm>
          <a:prstGeom prst="rect">
            <a:avLst/>
          </a:prstGeom>
          <a:noFill/>
          <a:ln/>
        </p:spPr>
        <p:txBody>
          <a:bodyPr wrap="square" lIns="0" tIns="0" rIns="0" bIns="0" rtlCol="0" anchor="ctr"/>
          <a:lstStyle/>
          <a:p>
            <a:pPr marL="0" indent="0">
              <a:buNone/>
            </a:pPr>
            <a:r>
              <a:rPr lang="en-US" sz="1200" b="1" kern="0" spc="500" dirty="0">
                <a:solidFill>
                  <a:srgbClr val="C9A24B"/>
                </a:solidFill>
                <a:latin typeface="Calibri" pitchFamily="34" charset="0"/>
                <a:ea typeface="Calibri" pitchFamily="34" charset="-122"/>
                <a:cs typeface="Calibri" pitchFamily="34" charset="-120"/>
              </a:rPr>
              <a:t>TOTAL DISBURSED</a:t>
            </a:r>
            <a:endParaRPr lang="en-US" sz="1200" dirty="0"/>
          </a:p>
        </p:txBody>
      </p:sp>
      <p:sp>
        <p:nvSpPr>
          <p:cNvPr id="10" name="Text 8"/>
          <p:cNvSpPr/>
          <p:nvPr/>
        </p:nvSpPr>
        <p:spPr>
          <a:xfrm>
            <a:off x="777240" y="3566160"/>
            <a:ext cx="5212080" cy="1188720"/>
          </a:xfrm>
          <a:prstGeom prst="rect">
            <a:avLst/>
          </a:prstGeom>
          <a:noFill/>
          <a:ln/>
        </p:spPr>
        <p:txBody>
          <a:bodyPr wrap="square" lIns="0" tIns="0" rIns="0" bIns="0" rtlCol="0" anchor="ctr"/>
          <a:lstStyle/>
          <a:p>
            <a:pPr marL="0" indent="0">
              <a:buNone/>
            </a:pPr>
            <a:r>
              <a:rPr lang="en-US" sz="5800" b="1" dirty="0">
                <a:solidFill>
                  <a:srgbClr val="FFFFFF"/>
                </a:solidFill>
                <a:latin typeface="Georgia" pitchFamily="34" charset="0"/>
                <a:ea typeface="Georgia" pitchFamily="34" charset="-122"/>
                <a:cs typeface="Georgia" pitchFamily="34" charset="-120"/>
              </a:rPr>
              <a:t>$557,091</a:t>
            </a:r>
            <a:endParaRPr lang="en-US" sz="5800" dirty="0"/>
          </a:p>
        </p:txBody>
      </p:sp>
      <p:sp>
        <p:nvSpPr>
          <p:cNvPr id="11" name="Text 9"/>
          <p:cNvSpPr/>
          <p:nvPr/>
        </p:nvSpPr>
        <p:spPr>
          <a:xfrm>
            <a:off x="777240" y="4846320"/>
            <a:ext cx="5212080" cy="365760"/>
          </a:xfrm>
          <a:prstGeom prst="rect">
            <a:avLst/>
          </a:prstGeom>
          <a:noFill/>
          <a:ln/>
        </p:spPr>
        <p:txBody>
          <a:bodyPr wrap="square" lIns="0" tIns="0" rIns="0" bIns="0" rtlCol="0" anchor="ctr"/>
          <a:lstStyle/>
          <a:p>
            <a:pPr marL="0" indent="0">
              <a:buNone/>
            </a:pPr>
            <a:r>
              <a:rPr lang="en-US" sz="1700" i="1" dirty="0">
                <a:solidFill>
                  <a:srgbClr val="E5BE5F"/>
                </a:solidFill>
                <a:latin typeface="Georgia" pitchFamily="34" charset="0"/>
                <a:ea typeface="Georgia" pitchFamily="34" charset="-122"/>
                <a:cs typeface="Georgia" pitchFamily="34" charset="-120"/>
              </a:rPr>
              <a:t>July 2025  —  January 2026</a:t>
            </a:r>
            <a:endParaRPr lang="en-US" sz="1700" dirty="0"/>
          </a:p>
        </p:txBody>
      </p:sp>
      <p:sp>
        <p:nvSpPr>
          <p:cNvPr id="12" name="Shape 10"/>
          <p:cNvSpPr/>
          <p:nvPr/>
        </p:nvSpPr>
        <p:spPr>
          <a:xfrm>
            <a:off x="777240" y="5349240"/>
            <a:ext cx="914400" cy="27432"/>
          </a:xfrm>
          <a:prstGeom prst="rect">
            <a:avLst/>
          </a:prstGeom>
          <a:solidFill>
            <a:srgbClr val="C9A24B"/>
          </a:solidFill>
          <a:ln w="12700">
            <a:solidFill>
              <a:srgbClr val="C9A24B"/>
            </a:solidFill>
            <a:prstDash val="solid"/>
          </a:ln>
        </p:spPr>
        <p:txBody>
          <a:bodyPr/>
          <a:lstStyle/>
          <a:p>
            <a:endParaRPr lang="en-VI"/>
          </a:p>
        </p:txBody>
      </p:sp>
      <p:sp>
        <p:nvSpPr>
          <p:cNvPr id="13" name="Text 11"/>
          <p:cNvSpPr/>
          <p:nvPr/>
        </p:nvSpPr>
        <p:spPr>
          <a:xfrm>
            <a:off x="777240" y="5440680"/>
            <a:ext cx="5120640" cy="731520"/>
          </a:xfrm>
          <a:prstGeom prst="rect">
            <a:avLst/>
          </a:prstGeom>
          <a:noFill/>
          <a:ln/>
        </p:spPr>
        <p:txBody>
          <a:bodyPr wrap="square" lIns="0" tIns="0" rIns="0" bIns="0" rtlCol="0" anchor="ctr"/>
          <a:lstStyle/>
          <a:p>
            <a:pPr marL="0" indent="0">
              <a:buNone/>
            </a:pPr>
            <a:r>
              <a:rPr lang="en-US" sz="1200" dirty="0">
                <a:solidFill>
                  <a:srgbClr val="F5F1E6"/>
                </a:solidFill>
                <a:latin typeface="Calibri" pitchFamily="34" charset="0"/>
                <a:ea typeface="Calibri" pitchFamily="34" charset="-122"/>
                <a:cs typeface="Calibri" pitchFamily="34" charset="-120"/>
              </a:rPr>
              <a:t>Across the prime contractor, the Government, and at least five vendors/subcontractors.</a:t>
            </a:r>
            <a:endParaRPr lang="en-US" sz="1200" dirty="0"/>
          </a:p>
        </p:txBody>
      </p:sp>
      <p:graphicFrame>
        <p:nvGraphicFramePr>
          <p:cNvPr id="14" name="Chart 0"/>
          <p:cNvGraphicFramePr/>
          <p:nvPr/>
        </p:nvGraphicFramePr>
        <p:xfrm>
          <a:off x="6400800" y="2834640"/>
          <a:ext cx="548640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 12"/>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16" name="Text 13"/>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13 / 20</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13</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PAYMENT BREAKDOWN</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Who Was Paid, and When</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3657600" cy="4343400"/>
          </a:xfrm>
          <a:prstGeom prst="rect">
            <a:avLst/>
          </a:prstGeom>
          <a:solidFill>
            <a:srgbClr val="FFFFFF"/>
          </a:solidFill>
          <a:ln w="9525">
            <a:solidFill>
              <a:srgbClr val="E3DFD1"/>
            </a:solidFill>
            <a:prstDash val="solid"/>
          </a:ln>
        </p:spPr>
        <p:txBody>
          <a:bodyPr/>
          <a:lstStyle/>
          <a:p>
            <a:endParaRPr lang="en-VI"/>
          </a:p>
        </p:txBody>
      </p:sp>
      <p:sp>
        <p:nvSpPr>
          <p:cNvPr id="7" name="Shape 5"/>
          <p:cNvSpPr/>
          <p:nvPr/>
        </p:nvSpPr>
        <p:spPr>
          <a:xfrm>
            <a:off x="457200" y="2011680"/>
            <a:ext cx="3657600" cy="73152"/>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640080" y="2148840"/>
            <a:ext cx="3291840" cy="32004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PRIME CONTRACTOR</a:t>
            </a:r>
            <a:endParaRPr lang="en-US" sz="1100" dirty="0"/>
          </a:p>
        </p:txBody>
      </p:sp>
      <p:sp>
        <p:nvSpPr>
          <p:cNvPr id="9" name="Text 7"/>
          <p:cNvSpPr/>
          <p:nvPr/>
        </p:nvSpPr>
        <p:spPr>
          <a:xfrm>
            <a:off x="640080" y="2468880"/>
            <a:ext cx="3291840" cy="365760"/>
          </a:xfrm>
          <a:prstGeom prst="rect">
            <a:avLst/>
          </a:prstGeom>
          <a:noFill/>
          <a:ln/>
        </p:spPr>
        <p:txBody>
          <a:bodyPr wrap="square" lIns="0" tIns="0" rIns="0" bIns="0" rtlCol="0" anchor="ctr"/>
          <a:lstStyle/>
          <a:p>
            <a:pPr marL="0" indent="0">
              <a:buNone/>
            </a:pPr>
            <a:r>
              <a:rPr lang="en-US" sz="1500" b="1" dirty="0">
                <a:solidFill>
                  <a:srgbClr val="0B1F3A"/>
                </a:solidFill>
                <a:latin typeface="Georgia" pitchFamily="34" charset="0"/>
                <a:ea typeface="Georgia" pitchFamily="34" charset="-122"/>
                <a:cs typeface="Georgia" pitchFamily="34" charset="-120"/>
              </a:rPr>
              <a:t>GEC, LLC</a:t>
            </a:r>
            <a:endParaRPr lang="en-US" sz="1500" dirty="0"/>
          </a:p>
        </p:txBody>
      </p:sp>
      <p:sp>
        <p:nvSpPr>
          <p:cNvPr id="10" name="Text 8"/>
          <p:cNvSpPr/>
          <p:nvPr/>
        </p:nvSpPr>
        <p:spPr>
          <a:xfrm>
            <a:off x="640080" y="2880360"/>
            <a:ext cx="3291840" cy="594360"/>
          </a:xfrm>
          <a:prstGeom prst="rect">
            <a:avLst/>
          </a:prstGeom>
          <a:noFill/>
          <a:ln/>
        </p:spPr>
        <p:txBody>
          <a:bodyPr wrap="square" lIns="0" tIns="0" rIns="0" bIns="0" rtlCol="0" anchor="ctr"/>
          <a:lstStyle/>
          <a:p>
            <a:pPr marL="0" indent="0">
              <a:buNone/>
            </a:pPr>
            <a:r>
              <a:rPr lang="en-US" sz="3000" b="1" dirty="0">
                <a:solidFill>
                  <a:srgbClr val="C9A24B"/>
                </a:solidFill>
                <a:latin typeface="Georgia" pitchFamily="34" charset="0"/>
                <a:ea typeface="Georgia" pitchFamily="34" charset="-122"/>
                <a:cs typeface="Georgia" pitchFamily="34" charset="-120"/>
              </a:rPr>
              <a:t>$371,655</a:t>
            </a:r>
            <a:endParaRPr lang="en-US" sz="3000" dirty="0"/>
          </a:p>
        </p:txBody>
      </p:sp>
      <p:sp>
        <p:nvSpPr>
          <p:cNvPr id="11" name="Shape 9"/>
          <p:cNvSpPr/>
          <p:nvPr/>
        </p:nvSpPr>
        <p:spPr>
          <a:xfrm>
            <a:off x="640080" y="3520440"/>
            <a:ext cx="731520" cy="22860"/>
          </a:xfrm>
          <a:prstGeom prst="rect">
            <a:avLst/>
          </a:prstGeom>
          <a:solidFill>
            <a:srgbClr val="0B1F3A"/>
          </a:solidFill>
          <a:ln w="12700">
            <a:solidFill>
              <a:srgbClr val="0B1F3A"/>
            </a:solidFill>
            <a:prstDash val="solid"/>
          </a:ln>
        </p:spPr>
        <p:txBody>
          <a:bodyPr/>
          <a:lstStyle/>
          <a:p>
            <a:endParaRPr lang="en-VI"/>
          </a:p>
        </p:txBody>
      </p:sp>
      <p:sp>
        <p:nvSpPr>
          <p:cNvPr id="12" name="Text 10"/>
          <p:cNvSpPr/>
          <p:nvPr/>
        </p:nvSpPr>
        <p:spPr>
          <a:xfrm>
            <a:off x="640080" y="3611880"/>
            <a:ext cx="3291840" cy="2651760"/>
          </a:xfrm>
          <a:prstGeom prst="rect">
            <a:avLst/>
          </a:prstGeom>
          <a:noFill/>
          <a:ln/>
        </p:spPr>
        <p:txBody>
          <a:bodyPr wrap="square" lIns="0" tIns="0" rIns="0" bIns="0" rtlCol="0" anchor="ctr"/>
          <a:lstStyle/>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07/23/2025 — $55,361.25</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07/31/2025 — $69,852.71</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07/31/2025 — $134,577.00</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09/30/2025 — $10,281.38</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09/30/2025 — $21,754.10</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11/13/2025 — $50,872.50</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01/29/2026 — $24,699.04</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SC PE #16 — $4,256.80</a:t>
            </a:r>
            <a:endParaRPr lang="en-US" sz="1400" b="1" dirty="0"/>
          </a:p>
        </p:txBody>
      </p:sp>
      <p:sp>
        <p:nvSpPr>
          <p:cNvPr id="13" name="Shape 11"/>
          <p:cNvSpPr/>
          <p:nvPr/>
        </p:nvSpPr>
        <p:spPr>
          <a:xfrm>
            <a:off x="4297680" y="2011680"/>
            <a:ext cx="3657600" cy="4343400"/>
          </a:xfrm>
          <a:prstGeom prst="rect">
            <a:avLst/>
          </a:prstGeom>
          <a:solidFill>
            <a:srgbClr val="FFFFFF"/>
          </a:solidFill>
          <a:ln w="9525">
            <a:solidFill>
              <a:srgbClr val="E3DFD1"/>
            </a:solidFill>
            <a:prstDash val="solid"/>
          </a:ln>
        </p:spPr>
        <p:txBody>
          <a:bodyPr/>
          <a:lstStyle/>
          <a:p>
            <a:endParaRPr lang="en-VI"/>
          </a:p>
        </p:txBody>
      </p:sp>
      <p:sp>
        <p:nvSpPr>
          <p:cNvPr id="14" name="Shape 12"/>
          <p:cNvSpPr/>
          <p:nvPr/>
        </p:nvSpPr>
        <p:spPr>
          <a:xfrm>
            <a:off x="4297680" y="2011680"/>
            <a:ext cx="3657600" cy="73152"/>
          </a:xfrm>
          <a:prstGeom prst="rect">
            <a:avLst/>
          </a:prstGeom>
          <a:solidFill>
            <a:srgbClr val="C9A24B"/>
          </a:solidFill>
          <a:ln w="12700">
            <a:solidFill>
              <a:srgbClr val="C9A24B"/>
            </a:solidFill>
            <a:prstDash val="solid"/>
          </a:ln>
        </p:spPr>
        <p:txBody>
          <a:bodyPr/>
          <a:lstStyle/>
          <a:p>
            <a:endParaRPr lang="en-VI"/>
          </a:p>
        </p:txBody>
      </p:sp>
      <p:sp>
        <p:nvSpPr>
          <p:cNvPr id="15" name="Text 13"/>
          <p:cNvSpPr/>
          <p:nvPr/>
        </p:nvSpPr>
        <p:spPr>
          <a:xfrm>
            <a:off x="4480560" y="2148840"/>
            <a:ext cx="3291840" cy="32004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GOVERNMENT</a:t>
            </a:r>
            <a:endParaRPr lang="en-US" sz="1100" dirty="0"/>
          </a:p>
        </p:txBody>
      </p:sp>
      <p:sp>
        <p:nvSpPr>
          <p:cNvPr id="16" name="Text 14"/>
          <p:cNvSpPr/>
          <p:nvPr/>
        </p:nvSpPr>
        <p:spPr>
          <a:xfrm>
            <a:off x="4480560" y="2468880"/>
            <a:ext cx="3291840" cy="365760"/>
          </a:xfrm>
          <a:prstGeom prst="rect">
            <a:avLst/>
          </a:prstGeom>
          <a:noFill/>
          <a:ln/>
        </p:spPr>
        <p:txBody>
          <a:bodyPr wrap="square" lIns="0" tIns="0" rIns="0" bIns="0" rtlCol="0" anchor="ctr"/>
          <a:lstStyle/>
          <a:p>
            <a:pPr marL="0" indent="0">
              <a:buNone/>
            </a:pPr>
            <a:r>
              <a:rPr lang="en-US" sz="1500" b="1" dirty="0">
                <a:solidFill>
                  <a:srgbClr val="0B1F3A"/>
                </a:solidFill>
                <a:latin typeface="Georgia" pitchFamily="34" charset="0"/>
                <a:ea typeface="Georgia" pitchFamily="34" charset="-122"/>
                <a:cs typeface="Georgia" pitchFamily="34" charset="-120"/>
              </a:rPr>
              <a:t>VI Bureau of Internal Revenue</a:t>
            </a:r>
            <a:endParaRPr lang="en-US" sz="1500" dirty="0"/>
          </a:p>
        </p:txBody>
      </p:sp>
      <p:sp>
        <p:nvSpPr>
          <p:cNvPr id="17" name="Text 15"/>
          <p:cNvSpPr/>
          <p:nvPr/>
        </p:nvSpPr>
        <p:spPr>
          <a:xfrm>
            <a:off x="4480560" y="2880360"/>
            <a:ext cx="3291840" cy="594360"/>
          </a:xfrm>
          <a:prstGeom prst="rect">
            <a:avLst/>
          </a:prstGeom>
          <a:noFill/>
          <a:ln/>
        </p:spPr>
        <p:txBody>
          <a:bodyPr wrap="square" lIns="0" tIns="0" rIns="0" bIns="0" rtlCol="0" anchor="ctr"/>
          <a:lstStyle/>
          <a:p>
            <a:pPr marL="0" indent="0">
              <a:buNone/>
            </a:pPr>
            <a:r>
              <a:rPr lang="en-US" sz="3000" b="1" dirty="0">
                <a:solidFill>
                  <a:srgbClr val="C9A24B"/>
                </a:solidFill>
                <a:latin typeface="Georgia" pitchFamily="34" charset="0"/>
                <a:ea typeface="Georgia" pitchFamily="34" charset="-122"/>
                <a:cs typeface="Georgia" pitchFamily="34" charset="-120"/>
              </a:rPr>
              <a:t>$27,855</a:t>
            </a:r>
            <a:endParaRPr lang="en-US" sz="3000" dirty="0"/>
          </a:p>
        </p:txBody>
      </p:sp>
      <p:sp>
        <p:nvSpPr>
          <p:cNvPr id="18" name="Shape 16"/>
          <p:cNvSpPr/>
          <p:nvPr/>
        </p:nvSpPr>
        <p:spPr>
          <a:xfrm>
            <a:off x="4480560" y="3520440"/>
            <a:ext cx="731520" cy="22860"/>
          </a:xfrm>
          <a:prstGeom prst="rect">
            <a:avLst/>
          </a:prstGeom>
          <a:solidFill>
            <a:srgbClr val="0B1F3A"/>
          </a:solidFill>
          <a:ln w="12700">
            <a:solidFill>
              <a:srgbClr val="0B1F3A"/>
            </a:solidFill>
            <a:prstDash val="solid"/>
          </a:ln>
        </p:spPr>
        <p:txBody>
          <a:bodyPr/>
          <a:lstStyle/>
          <a:p>
            <a:endParaRPr lang="en-VI"/>
          </a:p>
        </p:txBody>
      </p:sp>
      <p:sp>
        <p:nvSpPr>
          <p:cNvPr id="19" name="Text 17"/>
          <p:cNvSpPr/>
          <p:nvPr/>
        </p:nvSpPr>
        <p:spPr>
          <a:xfrm>
            <a:off x="4480560" y="3611880"/>
            <a:ext cx="3291840" cy="2651760"/>
          </a:xfrm>
          <a:prstGeom prst="rect">
            <a:avLst/>
          </a:prstGeom>
          <a:noFill/>
          <a:ln/>
        </p:spPr>
        <p:txBody>
          <a:bodyPr wrap="square" lIns="0" tIns="0" rIns="0" bIns="0" rtlCol="0" anchor="ctr"/>
          <a:lstStyle/>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07/23/2025 — $2,913.75</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07/31/2025 — $3,676.46</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07/31/2025 — $7,083.00</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09/30/2025 — $541.13</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09/30/2025 — $1,144.95</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11/13/2025 — $2,677.50</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01/29/2026 — $7,164.27</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SC PE #16 — $2,653.54</a:t>
            </a:r>
            <a:endParaRPr lang="en-US" sz="1400" b="1" dirty="0"/>
          </a:p>
        </p:txBody>
      </p:sp>
      <p:sp>
        <p:nvSpPr>
          <p:cNvPr id="20" name="Shape 18"/>
          <p:cNvSpPr/>
          <p:nvPr/>
        </p:nvSpPr>
        <p:spPr>
          <a:xfrm>
            <a:off x="8138160" y="2011680"/>
            <a:ext cx="3657600" cy="4343400"/>
          </a:xfrm>
          <a:prstGeom prst="rect">
            <a:avLst/>
          </a:prstGeom>
          <a:solidFill>
            <a:srgbClr val="FFFFFF"/>
          </a:solidFill>
          <a:ln w="9525">
            <a:solidFill>
              <a:srgbClr val="E3DFD1"/>
            </a:solidFill>
            <a:prstDash val="solid"/>
          </a:ln>
        </p:spPr>
        <p:txBody>
          <a:bodyPr/>
          <a:lstStyle/>
          <a:p>
            <a:endParaRPr lang="en-VI"/>
          </a:p>
        </p:txBody>
      </p:sp>
      <p:sp>
        <p:nvSpPr>
          <p:cNvPr id="21" name="Shape 19"/>
          <p:cNvSpPr/>
          <p:nvPr/>
        </p:nvSpPr>
        <p:spPr>
          <a:xfrm>
            <a:off x="8138160" y="2011680"/>
            <a:ext cx="3657600" cy="73152"/>
          </a:xfrm>
          <a:prstGeom prst="rect">
            <a:avLst/>
          </a:prstGeom>
          <a:solidFill>
            <a:srgbClr val="C9A24B"/>
          </a:solidFill>
          <a:ln w="12700">
            <a:solidFill>
              <a:srgbClr val="C9A24B"/>
            </a:solidFill>
            <a:prstDash val="solid"/>
          </a:ln>
        </p:spPr>
        <p:txBody>
          <a:bodyPr/>
          <a:lstStyle/>
          <a:p>
            <a:endParaRPr lang="en-VI"/>
          </a:p>
        </p:txBody>
      </p:sp>
      <p:sp>
        <p:nvSpPr>
          <p:cNvPr id="22" name="Text 20"/>
          <p:cNvSpPr/>
          <p:nvPr/>
        </p:nvSpPr>
        <p:spPr>
          <a:xfrm>
            <a:off x="8321040" y="2148840"/>
            <a:ext cx="3291840" cy="32004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VENDORS &amp; SUBCONTRACTORS</a:t>
            </a:r>
            <a:endParaRPr lang="en-US" sz="1100" dirty="0"/>
          </a:p>
        </p:txBody>
      </p:sp>
      <p:sp>
        <p:nvSpPr>
          <p:cNvPr id="23" name="Text 21"/>
          <p:cNvSpPr/>
          <p:nvPr/>
        </p:nvSpPr>
        <p:spPr>
          <a:xfrm>
            <a:off x="8321040" y="2468880"/>
            <a:ext cx="3291840" cy="365760"/>
          </a:xfrm>
          <a:prstGeom prst="rect">
            <a:avLst/>
          </a:prstGeom>
          <a:noFill/>
          <a:ln/>
        </p:spPr>
        <p:txBody>
          <a:bodyPr wrap="square" lIns="0" tIns="0" rIns="0" bIns="0" rtlCol="0" anchor="ctr"/>
          <a:lstStyle/>
          <a:p>
            <a:pPr marL="0" indent="0">
              <a:buNone/>
            </a:pPr>
            <a:r>
              <a:rPr lang="en-US" sz="1500" b="1" dirty="0">
                <a:solidFill>
                  <a:srgbClr val="0B1F3A"/>
                </a:solidFill>
                <a:latin typeface="Georgia" pitchFamily="34" charset="0"/>
                <a:ea typeface="Georgia" pitchFamily="34" charset="-122"/>
                <a:cs typeface="Georgia" pitchFamily="34" charset="-120"/>
              </a:rPr>
              <a:t>Five Separate Entities</a:t>
            </a:r>
            <a:endParaRPr lang="en-US" sz="1500" dirty="0"/>
          </a:p>
        </p:txBody>
      </p:sp>
      <p:sp>
        <p:nvSpPr>
          <p:cNvPr id="24" name="Text 22"/>
          <p:cNvSpPr/>
          <p:nvPr/>
        </p:nvSpPr>
        <p:spPr>
          <a:xfrm>
            <a:off x="8321040" y="2880360"/>
            <a:ext cx="3291840" cy="594360"/>
          </a:xfrm>
          <a:prstGeom prst="rect">
            <a:avLst/>
          </a:prstGeom>
          <a:noFill/>
          <a:ln/>
        </p:spPr>
        <p:txBody>
          <a:bodyPr wrap="square" lIns="0" tIns="0" rIns="0" bIns="0" rtlCol="0" anchor="ctr"/>
          <a:lstStyle/>
          <a:p>
            <a:pPr marL="0" indent="0">
              <a:buNone/>
            </a:pPr>
            <a:r>
              <a:rPr lang="en-US" sz="3000" b="1" dirty="0">
                <a:solidFill>
                  <a:srgbClr val="C9A24B"/>
                </a:solidFill>
                <a:latin typeface="Georgia" pitchFamily="34" charset="0"/>
                <a:ea typeface="Georgia" pitchFamily="34" charset="-122"/>
                <a:cs typeface="Georgia" pitchFamily="34" charset="-120"/>
              </a:rPr>
              <a:t>$157,582</a:t>
            </a:r>
            <a:endParaRPr lang="en-US" sz="3000" dirty="0"/>
          </a:p>
        </p:txBody>
      </p:sp>
      <p:sp>
        <p:nvSpPr>
          <p:cNvPr id="25" name="Shape 23"/>
          <p:cNvSpPr/>
          <p:nvPr/>
        </p:nvSpPr>
        <p:spPr>
          <a:xfrm>
            <a:off x="8321040" y="3520440"/>
            <a:ext cx="731520" cy="22860"/>
          </a:xfrm>
          <a:prstGeom prst="rect">
            <a:avLst/>
          </a:prstGeom>
          <a:solidFill>
            <a:srgbClr val="0B1F3A"/>
          </a:solidFill>
          <a:ln w="12700">
            <a:solidFill>
              <a:srgbClr val="0B1F3A"/>
            </a:solidFill>
            <a:prstDash val="solid"/>
          </a:ln>
        </p:spPr>
        <p:txBody>
          <a:bodyPr/>
          <a:lstStyle/>
          <a:p>
            <a:endParaRPr lang="en-VI"/>
          </a:p>
        </p:txBody>
      </p:sp>
      <p:sp>
        <p:nvSpPr>
          <p:cNvPr id="26" name="Text 24"/>
          <p:cNvSpPr/>
          <p:nvPr/>
        </p:nvSpPr>
        <p:spPr>
          <a:xfrm>
            <a:off x="8321040" y="3611880"/>
            <a:ext cx="3291840" cy="2651760"/>
          </a:xfrm>
          <a:prstGeom prst="rect">
            <a:avLst/>
          </a:prstGeom>
          <a:noFill/>
          <a:ln/>
        </p:spPr>
        <p:txBody>
          <a:bodyPr wrap="square" lIns="0" tIns="0" rIns="0" bIns="0" rtlCol="0" anchor="ctr"/>
          <a:lstStyle/>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Medley Steel &amp; Supply — $33,087.90</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Ferguson Enterprises — $55,737.81</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Berls Commercial Supply — $21,459.02</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Total Restrooms — $1,137.28</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Bond Plumbing Supply — $46,160.41</a:t>
            </a:r>
            <a:endParaRPr lang="en-US" sz="1400" b="1" dirty="0"/>
          </a:p>
          <a:p>
            <a:pPr marL="0" indent="0">
              <a:spcAft>
                <a:spcPts val="200"/>
              </a:spcAft>
              <a:buNone/>
            </a:pP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(Materials flowing onto the site</a:t>
            </a:r>
            <a:endParaRPr lang="en-US" sz="1400" b="1" dirty="0"/>
          </a:p>
          <a:p>
            <a:pPr marL="0" indent="0">
              <a:spcAft>
                <a:spcPts val="200"/>
              </a:spcAft>
              <a:buNone/>
            </a:pPr>
            <a:r>
              <a:rPr lang="en-US" sz="1400" b="1" dirty="0">
                <a:solidFill>
                  <a:srgbClr val="1A1A1A"/>
                </a:solidFill>
                <a:latin typeface="Calibri" pitchFamily="34" charset="0"/>
                <a:ea typeface="Calibri" pitchFamily="34" charset="-122"/>
                <a:cs typeface="Calibri" pitchFamily="34" charset="-120"/>
              </a:rPr>
              <a:t>after the Dec. 25 promise date.)</a:t>
            </a:r>
            <a:endParaRPr lang="en-US" sz="1400" b="1" dirty="0"/>
          </a:p>
        </p:txBody>
      </p:sp>
      <p:sp>
        <p:nvSpPr>
          <p:cNvPr id="27" name="Text 25"/>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8" name="Text 26"/>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14 / 20</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B1F3A"/>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14</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E5BE5F"/>
                </a:solidFill>
                <a:latin typeface="Calibri" pitchFamily="34" charset="0"/>
                <a:ea typeface="Calibri" pitchFamily="34" charset="-122"/>
                <a:cs typeface="Calibri" pitchFamily="34" charset="-120"/>
              </a:rPr>
              <a:t>THE JANUARY 2026 EVIDENCE</a:t>
            </a:r>
            <a:endParaRPr lang="en-US" sz="1000" dirty="0"/>
          </a:p>
        </p:txBody>
      </p:sp>
      <p:sp>
        <p:nvSpPr>
          <p:cNvPr id="4" name="Text 2"/>
          <p:cNvSpPr/>
          <p:nvPr/>
        </p:nvSpPr>
        <p:spPr>
          <a:xfrm>
            <a:off x="457200" y="868680"/>
            <a:ext cx="10972800" cy="64008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Still Building, One Month After</a:t>
            </a:r>
            <a:endParaRPr lang="en-US" sz="3600" dirty="0"/>
          </a:p>
        </p:txBody>
      </p:sp>
      <p:sp>
        <p:nvSpPr>
          <p:cNvPr id="5" name="Text 3"/>
          <p:cNvSpPr/>
          <p:nvPr/>
        </p:nvSpPr>
        <p:spPr>
          <a:xfrm>
            <a:off x="457200" y="1508760"/>
            <a:ext cx="10972800" cy="594360"/>
          </a:xfrm>
          <a:prstGeom prst="rect">
            <a:avLst/>
          </a:prstGeom>
          <a:noFill/>
          <a:ln/>
        </p:spPr>
        <p:txBody>
          <a:bodyPr wrap="square" lIns="0" tIns="0" rIns="0" bIns="0" rtlCol="0" anchor="ctr"/>
          <a:lstStyle/>
          <a:p>
            <a:pPr marL="0" indent="0">
              <a:buNone/>
            </a:pPr>
            <a:r>
              <a:rPr lang="en-US" sz="3600" i="1" dirty="0">
                <a:solidFill>
                  <a:srgbClr val="C9A24B"/>
                </a:solidFill>
                <a:latin typeface="Georgia" pitchFamily="34" charset="0"/>
                <a:ea typeface="Georgia" pitchFamily="34" charset="-122"/>
                <a:cs typeface="Georgia" pitchFamily="34" charset="-120"/>
              </a:rPr>
              <a:t>the “Completion” Date</a:t>
            </a:r>
            <a:endParaRPr lang="en-US" sz="3600" dirty="0"/>
          </a:p>
        </p:txBody>
      </p:sp>
      <p:sp>
        <p:nvSpPr>
          <p:cNvPr id="6" name="Shape 4"/>
          <p:cNvSpPr/>
          <p:nvPr/>
        </p:nvSpPr>
        <p:spPr>
          <a:xfrm>
            <a:off x="457200" y="2286000"/>
            <a:ext cx="1371600" cy="36576"/>
          </a:xfrm>
          <a:prstGeom prst="rect">
            <a:avLst/>
          </a:prstGeom>
          <a:solidFill>
            <a:srgbClr val="C9A24B"/>
          </a:solidFill>
          <a:ln w="12700">
            <a:solidFill>
              <a:srgbClr val="C9A24B"/>
            </a:solidFill>
            <a:prstDash val="solid"/>
          </a:ln>
        </p:spPr>
        <p:txBody>
          <a:bodyPr/>
          <a:lstStyle/>
          <a:p>
            <a:endParaRPr lang="en-VI"/>
          </a:p>
        </p:txBody>
      </p:sp>
      <p:sp>
        <p:nvSpPr>
          <p:cNvPr id="7" name="Text 5"/>
          <p:cNvSpPr/>
          <p:nvPr/>
        </p:nvSpPr>
        <p:spPr>
          <a:xfrm>
            <a:off x="457200" y="2560320"/>
            <a:ext cx="10972800" cy="640080"/>
          </a:xfrm>
          <a:prstGeom prst="rect">
            <a:avLst/>
          </a:prstGeom>
          <a:noFill/>
          <a:ln/>
        </p:spPr>
        <p:txBody>
          <a:bodyPr wrap="square" lIns="0" tIns="0" rIns="0" bIns="0" rtlCol="0" anchor="ctr"/>
          <a:lstStyle/>
          <a:p>
            <a:pPr marL="0" indent="0">
              <a:buNone/>
            </a:pPr>
            <a:r>
              <a:rPr lang="en-US" sz="2800" i="1" dirty="0">
                <a:solidFill>
                  <a:srgbClr val="E5BE5F"/>
                </a:solidFill>
                <a:latin typeface="Georgia" pitchFamily="34" charset="0"/>
                <a:ea typeface="Georgia" pitchFamily="34" charset="-122"/>
                <a:cs typeface="Georgia" pitchFamily="34" charset="-120"/>
              </a:rPr>
              <a:t>January 29, 2026</a:t>
            </a:r>
            <a:endParaRPr lang="en-US" sz="2800" dirty="0"/>
          </a:p>
        </p:txBody>
      </p:sp>
      <p:sp>
        <p:nvSpPr>
          <p:cNvPr id="8" name="Text 6"/>
          <p:cNvSpPr/>
          <p:nvPr/>
        </p:nvSpPr>
        <p:spPr>
          <a:xfrm>
            <a:off x="457200" y="3200400"/>
            <a:ext cx="10972800" cy="1463040"/>
          </a:xfrm>
          <a:prstGeom prst="rect">
            <a:avLst/>
          </a:prstGeom>
          <a:noFill/>
          <a:ln/>
        </p:spPr>
        <p:txBody>
          <a:bodyPr wrap="square" lIns="0" tIns="0" rIns="0" bIns="0" rtlCol="0" anchor="ctr"/>
          <a:lstStyle/>
          <a:p>
            <a:pPr marL="0" indent="0">
              <a:buNone/>
            </a:pPr>
            <a:r>
              <a:rPr lang="en-US" sz="11000" b="1" dirty="0">
                <a:solidFill>
                  <a:srgbClr val="FFFFFF"/>
                </a:solidFill>
                <a:latin typeface="Georgia" pitchFamily="34" charset="0"/>
                <a:ea typeface="Georgia" pitchFamily="34" charset="-122"/>
                <a:cs typeface="Georgia" pitchFamily="34" charset="-120"/>
              </a:rPr>
              <a:t>$143,000+</a:t>
            </a:r>
            <a:endParaRPr lang="en-US" sz="11000" dirty="0"/>
          </a:p>
        </p:txBody>
      </p:sp>
      <p:sp>
        <p:nvSpPr>
          <p:cNvPr id="9" name="Text 7"/>
          <p:cNvSpPr/>
          <p:nvPr/>
        </p:nvSpPr>
        <p:spPr>
          <a:xfrm>
            <a:off x="457200" y="4754880"/>
            <a:ext cx="11247120" cy="822960"/>
          </a:xfrm>
          <a:prstGeom prst="rect">
            <a:avLst/>
          </a:prstGeom>
          <a:noFill/>
          <a:ln/>
        </p:spPr>
        <p:txBody>
          <a:bodyPr wrap="square" lIns="0" tIns="0" rIns="0" bIns="0" rtlCol="0" anchor="ctr"/>
          <a:lstStyle/>
          <a:p>
            <a:pPr marL="0" indent="0">
              <a:buNone/>
            </a:pPr>
            <a:r>
              <a:rPr lang="en-US" sz="1800" i="1" dirty="0">
                <a:solidFill>
                  <a:srgbClr val="F5F1E6"/>
                </a:solidFill>
                <a:latin typeface="Georgia" pitchFamily="34" charset="0"/>
                <a:ea typeface="Georgia" pitchFamily="34" charset="-122"/>
                <a:cs typeface="Georgia" pitchFamily="34" charset="-120"/>
              </a:rPr>
              <a:t>paid in a single disbursement cycle  —  more than one month after the promised December 25, 2025 completion date.</a:t>
            </a:r>
            <a:endParaRPr lang="en-US" sz="1800" dirty="0"/>
          </a:p>
        </p:txBody>
      </p:sp>
      <p:sp>
        <p:nvSpPr>
          <p:cNvPr id="10" name="Shape 8"/>
          <p:cNvSpPr/>
          <p:nvPr/>
        </p:nvSpPr>
        <p:spPr>
          <a:xfrm>
            <a:off x="457200" y="5669280"/>
            <a:ext cx="3657600" cy="777240"/>
          </a:xfrm>
          <a:prstGeom prst="rect">
            <a:avLst/>
          </a:prstGeom>
          <a:solidFill>
            <a:srgbClr val="061224"/>
          </a:solidFill>
          <a:ln w="9525">
            <a:solidFill>
              <a:srgbClr val="C9A24B"/>
            </a:solidFill>
            <a:prstDash val="solid"/>
          </a:ln>
        </p:spPr>
        <p:txBody>
          <a:bodyPr/>
          <a:lstStyle/>
          <a:p>
            <a:endParaRPr lang="en-VI"/>
          </a:p>
        </p:txBody>
      </p:sp>
      <p:sp>
        <p:nvSpPr>
          <p:cNvPr id="11" name="Text 9"/>
          <p:cNvSpPr/>
          <p:nvPr/>
        </p:nvSpPr>
        <p:spPr>
          <a:xfrm>
            <a:off x="640080" y="5724144"/>
            <a:ext cx="3291840" cy="320040"/>
          </a:xfrm>
          <a:prstGeom prst="rect">
            <a:avLst/>
          </a:prstGeom>
          <a:noFill/>
          <a:ln/>
        </p:spPr>
        <p:txBody>
          <a:bodyPr wrap="square" lIns="0" tIns="0" rIns="0" bIns="0" rtlCol="0" anchor="ctr"/>
          <a:lstStyle/>
          <a:p>
            <a:pPr marL="0" indent="0">
              <a:buNone/>
            </a:pPr>
            <a:r>
              <a:rPr lang="en-US" sz="1100" b="1" kern="0" spc="400" dirty="0">
                <a:solidFill>
                  <a:srgbClr val="C9A24B"/>
                </a:solidFill>
                <a:latin typeface="Calibri" pitchFamily="34" charset="0"/>
                <a:ea typeface="Calibri" pitchFamily="34" charset="-122"/>
                <a:cs typeface="Calibri" pitchFamily="34" charset="-120"/>
              </a:rPr>
              <a:t>PROJECT ACTIVE</a:t>
            </a:r>
            <a:endParaRPr lang="en-US" sz="1100" dirty="0"/>
          </a:p>
        </p:txBody>
      </p:sp>
      <p:sp>
        <p:nvSpPr>
          <p:cNvPr id="12" name="Text 10"/>
          <p:cNvSpPr/>
          <p:nvPr/>
        </p:nvSpPr>
        <p:spPr>
          <a:xfrm>
            <a:off x="640080" y="6035040"/>
            <a:ext cx="329184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Funds flowing to the prime contractor</a:t>
            </a:r>
            <a:endParaRPr lang="en-US" sz="1400" b="1" dirty="0"/>
          </a:p>
        </p:txBody>
      </p:sp>
      <p:sp>
        <p:nvSpPr>
          <p:cNvPr id="13" name="Shape 11"/>
          <p:cNvSpPr/>
          <p:nvPr/>
        </p:nvSpPr>
        <p:spPr>
          <a:xfrm>
            <a:off x="4297680" y="5669280"/>
            <a:ext cx="3657600" cy="777240"/>
          </a:xfrm>
          <a:prstGeom prst="rect">
            <a:avLst/>
          </a:prstGeom>
          <a:solidFill>
            <a:srgbClr val="061224"/>
          </a:solidFill>
          <a:ln w="9525">
            <a:solidFill>
              <a:srgbClr val="C9A24B"/>
            </a:solidFill>
            <a:prstDash val="solid"/>
          </a:ln>
        </p:spPr>
        <p:txBody>
          <a:bodyPr/>
          <a:lstStyle/>
          <a:p>
            <a:endParaRPr lang="en-VI"/>
          </a:p>
        </p:txBody>
      </p:sp>
      <p:sp>
        <p:nvSpPr>
          <p:cNvPr id="14" name="Text 12"/>
          <p:cNvSpPr/>
          <p:nvPr/>
        </p:nvSpPr>
        <p:spPr>
          <a:xfrm>
            <a:off x="4480560" y="5724144"/>
            <a:ext cx="3291840" cy="320040"/>
          </a:xfrm>
          <a:prstGeom prst="rect">
            <a:avLst/>
          </a:prstGeom>
          <a:noFill/>
          <a:ln/>
        </p:spPr>
        <p:txBody>
          <a:bodyPr wrap="square" lIns="0" tIns="0" rIns="0" bIns="0" rtlCol="0" anchor="ctr"/>
          <a:lstStyle/>
          <a:p>
            <a:pPr marL="0" indent="0">
              <a:buNone/>
            </a:pPr>
            <a:r>
              <a:rPr lang="en-US" sz="1100" b="1" kern="0" spc="400" dirty="0">
                <a:solidFill>
                  <a:srgbClr val="C9A24B"/>
                </a:solidFill>
                <a:latin typeface="Calibri" pitchFamily="34" charset="0"/>
                <a:ea typeface="Calibri" pitchFamily="34" charset="-122"/>
                <a:cs typeface="Calibri" pitchFamily="34" charset="-120"/>
              </a:rPr>
              <a:t>MATERIALS MOVING</a:t>
            </a:r>
            <a:endParaRPr lang="en-US" sz="1100" dirty="0"/>
          </a:p>
        </p:txBody>
      </p:sp>
      <p:sp>
        <p:nvSpPr>
          <p:cNvPr id="15" name="Text 13"/>
          <p:cNvSpPr/>
          <p:nvPr/>
        </p:nvSpPr>
        <p:spPr>
          <a:xfrm>
            <a:off x="4480560" y="6035040"/>
            <a:ext cx="3291840" cy="365760"/>
          </a:xfrm>
          <a:prstGeom prst="rect">
            <a:avLst/>
          </a:prstGeom>
          <a:noFill/>
          <a:ln/>
        </p:spPr>
        <p:txBody>
          <a:bodyPr wrap="square" lIns="0" tIns="0" rIns="0" bIns="0" rtlCol="0" anchor="ctr"/>
          <a:lstStyle/>
          <a:p>
            <a:pPr marL="0" indent="0">
              <a:buNone/>
            </a:pPr>
            <a:r>
              <a:rPr lang="en-US" sz="1400" dirty="0">
                <a:solidFill>
                  <a:srgbClr val="FFFFFF"/>
                </a:solidFill>
                <a:latin typeface="Calibri" pitchFamily="34" charset="0"/>
                <a:ea typeface="Calibri" pitchFamily="34" charset="-122"/>
                <a:cs typeface="Calibri" pitchFamily="34" charset="-120"/>
              </a:rPr>
              <a:t>Vendors engaged, invoices processed</a:t>
            </a:r>
            <a:endParaRPr lang="en-US" sz="1400" dirty="0"/>
          </a:p>
        </p:txBody>
      </p:sp>
      <p:sp>
        <p:nvSpPr>
          <p:cNvPr id="16" name="Shape 14"/>
          <p:cNvSpPr/>
          <p:nvPr/>
        </p:nvSpPr>
        <p:spPr>
          <a:xfrm>
            <a:off x="8138160" y="5669280"/>
            <a:ext cx="3657600" cy="777240"/>
          </a:xfrm>
          <a:prstGeom prst="rect">
            <a:avLst/>
          </a:prstGeom>
          <a:solidFill>
            <a:srgbClr val="061224"/>
          </a:solidFill>
          <a:ln w="9525">
            <a:solidFill>
              <a:srgbClr val="C9A24B"/>
            </a:solidFill>
            <a:prstDash val="solid"/>
          </a:ln>
        </p:spPr>
        <p:txBody>
          <a:bodyPr/>
          <a:lstStyle/>
          <a:p>
            <a:endParaRPr lang="en-VI"/>
          </a:p>
        </p:txBody>
      </p:sp>
      <p:sp>
        <p:nvSpPr>
          <p:cNvPr id="17" name="Text 15"/>
          <p:cNvSpPr/>
          <p:nvPr/>
        </p:nvSpPr>
        <p:spPr>
          <a:xfrm>
            <a:off x="8321040" y="5724144"/>
            <a:ext cx="3291840" cy="320040"/>
          </a:xfrm>
          <a:prstGeom prst="rect">
            <a:avLst/>
          </a:prstGeom>
          <a:noFill/>
          <a:ln/>
        </p:spPr>
        <p:txBody>
          <a:bodyPr wrap="square" lIns="0" tIns="0" rIns="0" bIns="0" rtlCol="0" anchor="ctr"/>
          <a:lstStyle/>
          <a:p>
            <a:pPr marL="0" indent="0">
              <a:buNone/>
            </a:pPr>
            <a:r>
              <a:rPr lang="en-US" sz="1100" b="1" kern="0" spc="400" dirty="0">
                <a:solidFill>
                  <a:srgbClr val="C9A24B"/>
                </a:solidFill>
                <a:latin typeface="Calibri" pitchFamily="34" charset="0"/>
                <a:ea typeface="Calibri" pitchFamily="34" charset="-122"/>
                <a:cs typeface="Calibri" pitchFamily="34" charset="-120"/>
              </a:rPr>
              <a:t>NOT COMPLETE</a:t>
            </a:r>
            <a:endParaRPr lang="en-US" sz="1100" dirty="0"/>
          </a:p>
        </p:txBody>
      </p:sp>
      <p:sp>
        <p:nvSpPr>
          <p:cNvPr id="18" name="Text 16"/>
          <p:cNvSpPr/>
          <p:nvPr/>
        </p:nvSpPr>
        <p:spPr>
          <a:xfrm>
            <a:off x="8321040" y="6035040"/>
            <a:ext cx="3291840" cy="36576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 finished stadium does not need fresh pay cycles</a:t>
            </a:r>
            <a:endParaRPr lang="en-US" sz="1200" dirty="0"/>
          </a:p>
        </p:txBody>
      </p:sp>
      <p:sp>
        <p:nvSpPr>
          <p:cNvPr id="19" name="Text 17"/>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8A97B0"/>
                </a:solidFill>
                <a:latin typeface="Calibri" pitchFamily="34" charset="0"/>
                <a:ea typeface="Calibri" pitchFamily="34" charset="-122"/>
                <a:cs typeface="Calibri" pitchFamily="34" charset="-120"/>
              </a:rPr>
              <a:t>PAUL E. JOSEPH STADIUM  |  OVERSIGHT REPORT</a:t>
            </a:r>
            <a:endParaRPr lang="en-US" sz="900" dirty="0"/>
          </a:p>
        </p:txBody>
      </p:sp>
      <p:sp>
        <p:nvSpPr>
          <p:cNvPr id="20" name="Text 18"/>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8A97B0"/>
                </a:solidFill>
                <a:latin typeface="Calibri" pitchFamily="34" charset="0"/>
                <a:ea typeface="Calibri" pitchFamily="34" charset="-122"/>
                <a:cs typeface="Calibri" pitchFamily="34" charset="-120"/>
              </a:rPr>
              <a:t>15 / 20</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15</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CONTRACTUAL ACCOUNTABILITY</a:t>
            </a:r>
            <a:endParaRPr lang="en-US" sz="1000" dirty="0"/>
          </a:p>
        </p:txBody>
      </p:sp>
      <p:sp>
        <p:nvSpPr>
          <p:cNvPr id="4" name="Text 2"/>
          <p:cNvSpPr/>
          <p:nvPr/>
        </p:nvSpPr>
        <p:spPr>
          <a:xfrm>
            <a:off x="457200" y="868680"/>
            <a:ext cx="11247120" cy="777240"/>
          </a:xfrm>
          <a:prstGeom prst="rect">
            <a:avLst/>
          </a:prstGeom>
          <a:noFill/>
          <a:ln/>
        </p:spPr>
        <p:txBody>
          <a:bodyPr wrap="square" lIns="0" tIns="0" rIns="0" bIns="0" rtlCol="0" anchor="ctr"/>
          <a:lstStyle/>
          <a:p>
            <a:pPr marL="0" indent="0">
              <a:buNone/>
            </a:pPr>
            <a:r>
              <a:rPr lang="en-US" sz="3000" b="1" dirty="0">
                <a:solidFill>
                  <a:srgbClr val="0B1F3A"/>
                </a:solidFill>
                <a:latin typeface="Georgia" pitchFamily="34" charset="0"/>
                <a:ea typeface="Georgia" pitchFamily="34" charset="-122"/>
                <a:cs typeface="Georgia" pitchFamily="34" charset="-120"/>
              </a:rPr>
              <a:t>Liquidated Damages: A Provision Never Triggered</a:t>
            </a:r>
            <a:endParaRPr lang="en-US" sz="30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5577840" cy="4206240"/>
          </a:xfrm>
          <a:prstGeom prst="rect">
            <a:avLst/>
          </a:prstGeom>
          <a:solidFill>
            <a:srgbClr val="FFFFFF"/>
          </a:solidFill>
          <a:ln w="9525">
            <a:solidFill>
              <a:srgbClr val="E3DFD1"/>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0B1F3A"/>
          </a:solidFill>
          <a:ln w="12700">
            <a:solidFill>
              <a:srgbClr val="0B1F3A"/>
            </a:solidFill>
            <a:prstDash val="solid"/>
          </a:ln>
        </p:spPr>
        <p:txBody>
          <a:bodyPr/>
          <a:lstStyle/>
          <a:p>
            <a:endParaRPr lang="en-VI"/>
          </a:p>
        </p:txBody>
      </p:sp>
      <p:sp>
        <p:nvSpPr>
          <p:cNvPr id="8" name="Text 6"/>
          <p:cNvSpPr/>
          <p:nvPr/>
        </p:nvSpPr>
        <p:spPr>
          <a:xfrm>
            <a:off x="731520" y="2194560"/>
            <a:ext cx="5212080" cy="365760"/>
          </a:xfrm>
          <a:prstGeom prst="rect">
            <a:avLst/>
          </a:prstGeom>
          <a:noFill/>
          <a:ln/>
        </p:spPr>
        <p:txBody>
          <a:bodyPr wrap="square" lIns="0" tIns="0" rIns="0" bIns="0" rtlCol="0" anchor="ctr"/>
          <a:lstStyle/>
          <a:p>
            <a:pPr marL="0" indent="0">
              <a:buNone/>
            </a:pPr>
            <a:r>
              <a:rPr lang="en-US" sz="1100" b="1" kern="0" spc="500" dirty="0">
                <a:solidFill>
                  <a:srgbClr val="5A6273"/>
                </a:solidFill>
                <a:latin typeface="Calibri" pitchFamily="34" charset="0"/>
                <a:ea typeface="Calibri" pitchFamily="34" charset="-122"/>
                <a:cs typeface="Calibri" pitchFamily="34" charset="-120"/>
              </a:rPr>
              <a:t>CONTRACT PROVISION</a:t>
            </a:r>
            <a:endParaRPr lang="en-US" sz="1100" dirty="0"/>
          </a:p>
        </p:txBody>
      </p:sp>
      <p:sp>
        <p:nvSpPr>
          <p:cNvPr id="9" name="Text 7"/>
          <p:cNvSpPr/>
          <p:nvPr/>
        </p:nvSpPr>
        <p:spPr>
          <a:xfrm>
            <a:off x="731520" y="2606040"/>
            <a:ext cx="5212080" cy="1188720"/>
          </a:xfrm>
          <a:prstGeom prst="rect">
            <a:avLst/>
          </a:prstGeom>
          <a:noFill/>
          <a:ln/>
        </p:spPr>
        <p:txBody>
          <a:bodyPr wrap="square" lIns="0" tIns="0" rIns="0" bIns="0" rtlCol="0" anchor="ctr"/>
          <a:lstStyle/>
          <a:p>
            <a:pPr marL="0" indent="0">
              <a:buNone/>
            </a:pPr>
            <a:r>
              <a:rPr lang="en-US" sz="7200" b="1" dirty="0">
                <a:solidFill>
                  <a:srgbClr val="0B1F3A"/>
                </a:solidFill>
                <a:latin typeface="Georgia" pitchFamily="34" charset="0"/>
                <a:ea typeface="Georgia" pitchFamily="34" charset="-122"/>
                <a:cs typeface="Georgia" pitchFamily="34" charset="-120"/>
              </a:rPr>
              <a:t>$500</a:t>
            </a:r>
            <a:endParaRPr lang="en-US" sz="7200" dirty="0"/>
          </a:p>
        </p:txBody>
      </p:sp>
      <p:sp>
        <p:nvSpPr>
          <p:cNvPr id="10" name="Text 8"/>
          <p:cNvSpPr/>
          <p:nvPr/>
        </p:nvSpPr>
        <p:spPr>
          <a:xfrm>
            <a:off x="731520" y="3840480"/>
            <a:ext cx="5212080" cy="365760"/>
          </a:xfrm>
          <a:prstGeom prst="rect">
            <a:avLst/>
          </a:prstGeom>
          <a:noFill/>
          <a:ln/>
        </p:spPr>
        <p:txBody>
          <a:bodyPr wrap="square" lIns="0" tIns="0" rIns="0" bIns="0" rtlCol="0" anchor="ctr"/>
          <a:lstStyle/>
          <a:p>
            <a:pPr marL="0" indent="0">
              <a:buNone/>
            </a:pPr>
            <a:r>
              <a:rPr lang="en-US" sz="1400" i="1" dirty="0">
                <a:solidFill>
                  <a:srgbClr val="C9A24B"/>
                </a:solidFill>
                <a:latin typeface="Georgia" pitchFamily="34" charset="0"/>
                <a:ea typeface="Georgia" pitchFamily="34" charset="-122"/>
                <a:cs typeface="Georgia" pitchFamily="34" charset="-120"/>
              </a:rPr>
              <a:t>per day  |  liquidated damages</a:t>
            </a:r>
            <a:endParaRPr lang="en-US" sz="1400" dirty="0"/>
          </a:p>
        </p:txBody>
      </p:sp>
      <p:sp>
        <p:nvSpPr>
          <p:cNvPr id="11" name="Shape 9"/>
          <p:cNvSpPr/>
          <p:nvPr/>
        </p:nvSpPr>
        <p:spPr>
          <a:xfrm>
            <a:off x="731520" y="4297680"/>
            <a:ext cx="731520" cy="22860"/>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31520" y="4434840"/>
            <a:ext cx="5212080" cy="1691640"/>
          </a:xfrm>
          <a:prstGeom prst="rect">
            <a:avLst/>
          </a:prstGeom>
          <a:noFill/>
          <a:ln/>
        </p:spPr>
        <p:txBody>
          <a:bodyPr wrap="square" lIns="0" tIns="0" rIns="0" bIns="0" rtlCol="0" anchor="ctr"/>
          <a:lstStyle/>
          <a:p>
            <a:pPr marL="0" indent="0">
              <a:buNone/>
            </a:pPr>
            <a:r>
              <a:rPr lang="en-US" sz="1600" b="1" dirty="0">
                <a:solidFill>
                  <a:srgbClr val="1A1A1A"/>
                </a:solidFill>
                <a:latin typeface="Calibri" pitchFamily="34" charset="0"/>
                <a:ea typeface="Calibri" pitchFamily="34" charset="-122"/>
                <a:cs typeface="Calibri" pitchFamily="34" charset="-120"/>
              </a:rPr>
              <a:t>Under Contract C003ASPRC15, liquidated damages of $500 per day are available to the Government for failure to meet substantial completion deadlines. Damages may be deducted from payments or collected by the Government.</a:t>
            </a:r>
            <a:endParaRPr lang="en-US" sz="1600" b="1" dirty="0"/>
          </a:p>
        </p:txBody>
      </p:sp>
      <p:sp>
        <p:nvSpPr>
          <p:cNvPr id="13" name="Text 11"/>
          <p:cNvSpPr/>
          <p:nvPr/>
        </p:nvSpPr>
        <p:spPr>
          <a:xfrm>
            <a:off x="6400800" y="2103120"/>
            <a:ext cx="5486400" cy="365760"/>
          </a:xfrm>
          <a:prstGeom prst="rect">
            <a:avLst/>
          </a:prstGeom>
          <a:noFill/>
          <a:ln/>
        </p:spPr>
        <p:txBody>
          <a:bodyPr wrap="square" lIns="0" tIns="0" rIns="0" bIns="0" rtlCol="0" anchor="ctr"/>
          <a:lstStyle/>
          <a:p>
            <a:pPr marL="0" indent="0">
              <a:buNone/>
            </a:pPr>
            <a:r>
              <a:rPr lang="en-US" sz="1100" b="1" kern="0" spc="500" dirty="0">
                <a:solidFill>
                  <a:srgbClr val="B5363A"/>
                </a:solidFill>
                <a:latin typeface="Calibri" pitchFamily="34" charset="0"/>
                <a:ea typeface="Calibri" pitchFamily="34" charset="-122"/>
                <a:cs typeface="Calibri" pitchFamily="34" charset="-120"/>
              </a:rPr>
              <a:t>OVERSIGHT CONCERN</a:t>
            </a:r>
            <a:endParaRPr lang="en-US" sz="1100" dirty="0"/>
          </a:p>
        </p:txBody>
      </p:sp>
      <p:sp>
        <p:nvSpPr>
          <p:cNvPr id="14" name="Text 12"/>
          <p:cNvSpPr/>
          <p:nvPr/>
        </p:nvSpPr>
        <p:spPr>
          <a:xfrm>
            <a:off x="6400800" y="2514600"/>
            <a:ext cx="5486400" cy="1097280"/>
          </a:xfrm>
          <a:prstGeom prst="rect">
            <a:avLst/>
          </a:prstGeom>
          <a:noFill/>
          <a:ln/>
        </p:spPr>
        <p:txBody>
          <a:bodyPr wrap="square" lIns="0" tIns="0" rIns="0" bIns="0" rtlCol="0" anchor="ctr"/>
          <a:lstStyle/>
          <a:p>
            <a:pPr marL="0" indent="0">
              <a:buNone/>
            </a:pPr>
            <a:r>
              <a:rPr lang="en-US" sz="1600" i="1" dirty="0">
                <a:solidFill>
                  <a:srgbClr val="0B1F3A"/>
                </a:solidFill>
                <a:latin typeface="Georgia" pitchFamily="34" charset="0"/>
                <a:ea typeface="Georgia" pitchFamily="34" charset="-122"/>
                <a:cs typeface="Georgia" pitchFamily="34" charset="-120"/>
              </a:rPr>
              <a:t>Because each missed deadline has been followed by an approved time extension, liquidated damages have not been triggered.</a:t>
            </a:r>
            <a:endParaRPr lang="en-US" sz="1600" dirty="0"/>
          </a:p>
        </p:txBody>
      </p:sp>
      <p:sp>
        <p:nvSpPr>
          <p:cNvPr id="15" name="Shape 13"/>
          <p:cNvSpPr/>
          <p:nvPr/>
        </p:nvSpPr>
        <p:spPr>
          <a:xfrm>
            <a:off x="6400800" y="3794760"/>
            <a:ext cx="5486400" cy="749808"/>
          </a:xfrm>
          <a:prstGeom prst="rect">
            <a:avLst/>
          </a:prstGeom>
          <a:solidFill>
            <a:srgbClr val="FFFFFF"/>
          </a:solidFill>
          <a:ln w="9525">
            <a:solidFill>
              <a:srgbClr val="E3DFD1"/>
            </a:solidFill>
            <a:prstDash val="solid"/>
          </a:ln>
        </p:spPr>
        <p:txBody>
          <a:bodyPr/>
          <a:lstStyle/>
          <a:p>
            <a:endParaRPr lang="en-VI"/>
          </a:p>
        </p:txBody>
      </p:sp>
      <p:sp>
        <p:nvSpPr>
          <p:cNvPr id="16" name="Shape 14"/>
          <p:cNvSpPr/>
          <p:nvPr/>
        </p:nvSpPr>
        <p:spPr>
          <a:xfrm>
            <a:off x="6400800" y="3794760"/>
            <a:ext cx="73152" cy="749808"/>
          </a:xfrm>
          <a:prstGeom prst="rect">
            <a:avLst/>
          </a:prstGeom>
          <a:solidFill>
            <a:srgbClr val="B5363A"/>
          </a:solidFill>
          <a:ln w="12700">
            <a:solidFill>
              <a:srgbClr val="B5363A"/>
            </a:solidFill>
            <a:prstDash val="solid"/>
          </a:ln>
        </p:spPr>
        <p:txBody>
          <a:bodyPr/>
          <a:lstStyle/>
          <a:p>
            <a:endParaRPr lang="en-VI"/>
          </a:p>
        </p:txBody>
      </p:sp>
      <p:sp>
        <p:nvSpPr>
          <p:cNvPr id="17" name="Text 15"/>
          <p:cNvSpPr/>
          <p:nvPr/>
        </p:nvSpPr>
        <p:spPr>
          <a:xfrm>
            <a:off x="6583680" y="3867912"/>
            <a:ext cx="5212080" cy="274320"/>
          </a:xfrm>
          <a:prstGeom prst="rect">
            <a:avLst/>
          </a:prstGeom>
          <a:noFill/>
          <a:ln/>
        </p:spPr>
        <p:txBody>
          <a:bodyPr wrap="square" lIns="0" tIns="0" rIns="0" bIns="0" rtlCol="0" anchor="ctr"/>
          <a:lstStyle/>
          <a:p>
            <a:pPr marL="0" indent="0">
              <a:buNone/>
            </a:pPr>
            <a:r>
              <a:rPr lang="en-US" sz="1050" b="1" kern="0" spc="400" dirty="0">
                <a:solidFill>
                  <a:srgbClr val="B5363A"/>
                </a:solidFill>
                <a:latin typeface="Calibri" pitchFamily="34" charset="0"/>
                <a:ea typeface="Calibri" pitchFamily="34" charset="-122"/>
                <a:cs typeface="Calibri" pitchFamily="34" charset="-120"/>
              </a:rPr>
              <a:t>NO DISTINCTION</a:t>
            </a:r>
            <a:endParaRPr lang="en-US" sz="1050" dirty="0"/>
          </a:p>
        </p:txBody>
      </p:sp>
      <p:sp>
        <p:nvSpPr>
          <p:cNvPr id="18" name="Text 16"/>
          <p:cNvSpPr/>
          <p:nvPr/>
        </p:nvSpPr>
        <p:spPr>
          <a:xfrm>
            <a:off x="6583680" y="4142232"/>
            <a:ext cx="5212080" cy="384048"/>
          </a:xfrm>
          <a:prstGeom prst="rect">
            <a:avLst/>
          </a:prstGeom>
          <a:noFill/>
          <a:ln/>
        </p:spPr>
        <p:txBody>
          <a:bodyPr wrap="square" lIns="0" tIns="0" rIns="0" bIns="0" rtlCol="0" anchor="ctr"/>
          <a:lstStyle/>
          <a:p>
            <a:pPr marL="0" indent="0">
              <a:buNone/>
            </a:pPr>
            <a:r>
              <a:rPr lang="en-US" sz="1100" dirty="0">
                <a:solidFill>
                  <a:srgbClr val="1A1A1A"/>
                </a:solidFill>
                <a:latin typeface="Calibri" pitchFamily="34" charset="0"/>
                <a:ea typeface="Calibri" pitchFamily="34" charset="-122"/>
                <a:cs typeface="Calibri" pitchFamily="34" charset="-120"/>
              </a:rPr>
              <a:t>Change orders do not document whether delays are excusable or non-excusable.</a:t>
            </a:r>
            <a:endParaRPr lang="en-US" sz="1100" dirty="0"/>
          </a:p>
        </p:txBody>
      </p:sp>
      <p:sp>
        <p:nvSpPr>
          <p:cNvPr id="19" name="Shape 17"/>
          <p:cNvSpPr/>
          <p:nvPr/>
        </p:nvSpPr>
        <p:spPr>
          <a:xfrm>
            <a:off x="6400800" y="4636008"/>
            <a:ext cx="5486400" cy="749808"/>
          </a:xfrm>
          <a:prstGeom prst="rect">
            <a:avLst/>
          </a:prstGeom>
          <a:solidFill>
            <a:srgbClr val="FFFFFF"/>
          </a:solidFill>
          <a:ln w="9525">
            <a:solidFill>
              <a:srgbClr val="E3DFD1"/>
            </a:solidFill>
            <a:prstDash val="solid"/>
          </a:ln>
        </p:spPr>
        <p:txBody>
          <a:bodyPr/>
          <a:lstStyle/>
          <a:p>
            <a:endParaRPr lang="en-VI"/>
          </a:p>
        </p:txBody>
      </p:sp>
      <p:sp>
        <p:nvSpPr>
          <p:cNvPr id="20" name="Shape 18"/>
          <p:cNvSpPr/>
          <p:nvPr/>
        </p:nvSpPr>
        <p:spPr>
          <a:xfrm>
            <a:off x="6400800" y="4636008"/>
            <a:ext cx="73152" cy="749808"/>
          </a:xfrm>
          <a:prstGeom prst="rect">
            <a:avLst/>
          </a:prstGeom>
          <a:solidFill>
            <a:srgbClr val="B5363A"/>
          </a:solidFill>
          <a:ln w="12700">
            <a:solidFill>
              <a:srgbClr val="B5363A"/>
            </a:solidFill>
            <a:prstDash val="solid"/>
          </a:ln>
        </p:spPr>
        <p:txBody>
          <a:bodyPr/>
          <a:lstStyle/>
          <a:p>
            <a:endParaRPr lang="en-VI"/>
          </a:p>
        </p:txBody>
      </p:sp>
      <p:sp>
        <p:nvSpPr>
          <p:cNvPr id="21" name="Text 19"/>
          <p:cNvSpPr/>
          <p:nvPr/>
        </p:nvSpPr>
        <p:spPr>
          <a:xfrm>
            <a:off x="6583680" y="4709160"/>
            <a:ext cx="5212080" cy="274320"/>
          </a:xfrm>
          <a:prstGeom prst="rect">
            <a:avLst/>
          </a:prstGeom>
          <a:noFill/>
          <a:ln/>
        </p:spPr>
        <p:txBody>
          <a:bodyPr wrap="square" lIns="0" tIns="0" rIns="0" bIns="0" rtlCol="0" anchor="ctr"/>
          <a:lstStyle/>
          <a:p>
            <a:pPr marL="0" indent="0">
              <a:buNone/>
            </a:pPr>
            <a:r>
              <a:rPr lang="en-US" sz="1050" b="1" kern="0" spc="400" dirty="0">
                <a:solidFill>
                  <a:srgbClr val="B5363A"/>
                </a:solidFill>
                <a:latin typeface="Calibri" pitchFamily="34" charset="0"/>
                <a:ea typeface="Calibri" pitchFamily="34" charset="-122"/>
                <a:cs typeface="Calibri" pitchFamily="34" charset="-120"/>
              </a:rPr>
              <a:t>NO EVALUATION</a:t>
            </a:r>
            <a:endParaRPr lang="en-US" sz="1050" dirty="0"/>
          </a:p>
        </p:txBody>
      </p:sp>
      <p:sp>
        <p:nvSpPr>
          <p:cNvPr id="22" name="Text 20"/>
          <p:cNvSpPr/>
          <p:nvPr/>
        </p:nvSpPr>
        <p:spPr>
          <a:xfrm>
            <a:off x="6583680" y="4983480"/>
            <a:ext cx="5212080" cy="384048"/>
          </a:xfrm>
          <a:prstGeom prst="rect">
            <a:avLst/>
          </a:prstGeom>
          <a:noFill/>
          <a:ln/>
        </p:spPr>
        <p:txBody>
          <a:bodyPr wrap="square" lIns="0" tIns="0" rIns="0" bIns="0" rtlCol="0" anchor="ctr"/>
          <a:lstStyle/>
          <a:p>
            <a:pPr marL="0" indent="0">
              <a:buNone/>
            </a:pPr>
            <a:r>
              <a:rPr lang="en-US" sz="1100" dirty="0">
                <a:solidFill>
                  <a:srgbClr val="1A1A1A"/>
                </a:solidFill>
                <a:latin typeface="Calibri" pitchFamily="34" charset="0"/>
                <a:ea typeface="Calibri" pitchFamily="34" charset="-122"/>
                <a:cs typeface="Calibri" pitchFamily="34" charset="-120"/>
              </a:rPr>
              <a:t>No record indicates whether liquidated damages were ever assessed before extensions were granted.</a:t>
            </a:r>
            <a:endParaRPr lang="en-US" sz="1100" dirty="0"/>
          </a:p>
        </p:txBody>
      </p:sp>
      <p:sp>
        <p:nvSpPr>
          <p:cNvPr id="23" name="Shape 21"/>
          <p:cNvSpPr/>
          <p:nvPr/>
        </p:nvSpPr>
        <p:spPr>
          <a:xfrm>
            <a:off x="6400800" y="5477256"/>
            <a:ext cx="5486400" cy="749808"/>
          </a:xfrm>
          <a:prstGeom prst="rect">
            <a:avLst/>
          </a:prstGeom>
          <a:solidFill>
            <a:srgbClr val="FFFFFF"/>
          </a:solidFill>
          <a:ln w="9525">
            <a:solidFill>
              <a:srgbClr val="E3DFD1"/>
            </a:solidFill>
            <a:prstDash val="solid"/>
          </a:ln>
        </p:spPr>
        <p:txBody>
          <a:bodyPr/>
          <a:lstStyle/>
          <a:p>
            <a:endParaRPr lang="en-VI"/>
          </a:p>
        </p:txBody>
      </p:sp>
      <p:sp>
        <p:nvSpPr>
          <p:cNvPr id="24" name="Shape 22"/>
          <p:cNvSpPr/>
          <p:nvPr/>
        </p:nvSpPr>
        <p:spPr>
          <a:xfrm>
            <a:off x="6400800" y="5477256"/>
            <a:ext cx="73152" cy="749808"/>
          </a:xfrm>
          <a:prstGeom prst="rect">
            <a:avLst/>
          </a:prstGeom>
          <a:solidFill>
            <a:srgbClr val="B5363A"/>
          </a:solidFill>
          <a:ln w="12700">
            <a:solidFill>
              <a:srgbClr val="B5363A"/>
            </a:solidFill>
            <a:prstDash val="solid"/>
          </a:ln>
        </p:spPr>
        <p:txBody>
          <a:bodyPr/>
          <a:lstStyle/>
          <a:p>
            <a:endParaRPr lang="en-VI"/>
          </a:p>
        </p:txBody>
      </p:sp>
      <p:sp>
        <p:nvSpPr>
          <p:cNvPr id="25" name="Text 23"/>
          <p:cNvSpPr/>
          <p:nvPr/>
        </p:nvSpPr>
        <p:spPr>
          <a:xfrm>
            <a:off x="6583680" y="5550408"/>
            <a:ext cx="5212080" cy="274320"/>
          </a:xfrm>
          <a:prstGeom prst="rect">
            <a:avLst/>
          </a:prstGeom>
          <a:noFill/>
          <a:ln/>
        </p:spPr>
        <p:txBody>
          <a:bodyPr wrap="square" lIns="0" tIns="0" rIns="0" bIns="0" rtlCol="0" anchor="ctr"/>
          <a:lstStyle/>
          <a:p>
            <a:pPr marL="0" indent="0">
              <a:buNone/>
            </a:pPr>
            <a:r>
              <a:rPr lang="en-US" sz="1050" b="1" kern="0" spc="400" dirty="0">
                <a:solidFill>
                  <a:srgbClr val="B5363A"/>
                </a:solidFill>
                <a:latin typeface="Calibri" pitchFamily="34" charset="0"/>
                <a:ea typeface="Calibri" pitchFamily="34" charset="-122"/>
                <a:cs typeface="Calibri" pitchFamily="34" charset="-120"/>
              </a:rPr>
              <a:t>NO ENFORCEMENT</a:t>
            </a:r>
            <a:endParaRPr lang="en-US" sz="1050" dirty="0"/>
          </a:p>
        </p:txBody>
      </p:sp>
      <p:sp>
        <p:nvSpPr>
          <p:cNvPr id="26" name="Text 24"/>
          <p:cNvSpPr/>
          <p:nvPr/>
        </p:nvSpPr>
        <p:spPr>
          <a:xfrm>
            <a:off x="6583680" y="5824728"/>
            <a:ext cx="5212080" cy="384048"/>
          </a:xfrm>
          <a:prstGeom prst="rect">
            <a:avLst/>
          </a:prstGeom>
          <a:noFill/>
          <a:ln/>
        </p:spPr>
        <p:txBody>
          <a:bodyPr wrap="square" lIns="0" tIns="0" rIns="0" bIns="0" rtlCol="0" anchor="ctr"/>
          <a:lstStyle/>
          <a:p>
            <a:pPr marL="0" indent="0">
              <a:buNone/>
            </a:pPr>
            <a:r>
              <a:rPr lang="en-US" sz="1100" dirty="0">
                <a:solidFill>
                  <a:srgbClr val="1A1A1A"/>
                </a:solidFill>
                <a:latin typeface="Calibri" pitchFamily="34" charset="0"/>
                <a:ea typeface="Calibri" pitchFamily="34" charset="-122"/>
                <a:cs typeface="Calibri" pitchFamily="34" charset="-120"/>
              </a:rPr>
              <a:t>Repeated extensions have effectively reset deadlines and prevented enforcement.</a:t>
            </a:r>
            <a:endParaRPr lang="en-US" sz="1100" dirty="0"/>
          </a:p>
        </p:txBody>
      </p:sp>
      <p:sp>
        <p:nvSpPr>
          <p:cNvPr id="27" name="Text 25"/>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8" name="Text 26"/>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16 / 20</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16</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BARRIERS TO OVERSIGHT</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Information and Access</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Text 4"/>
          <p:cNvSpPr/>
          <p:nvPr/>
        </p:nvSpPr>
        <p:spPr>
          <a:xfrm>
            <a:off x="457200" y="1920240"/>
            <a:ext cx="11247120" cy="731520"/>
          </a:xfrm>
          <a:prstGeom prst="rect">
            <a:avLst/>
          </a:prstGeom>
          <a:noFill/>
          <a:ln/>
        </p:spPr>
        <p:txBody>
          <a:bodyPr wrap="square" lIns="0" tIns="0" rIns="0" bIns="0" rtlCol="0" anchor="ctr"/>
          <a:lstStyle/>
          <a:p>
            <a:pPr marL="0" indent="0">
              <a:buNone/>
            </a:pPr>
            <a:r>
              <a:rPr lang="en-US" sz="1600" b="1" dirty="0">
                <a:solidFill>
                  <a:srgbClr val="1A1A1A"/>
                </a:solidFill>
                <a:latin typeface="Calibri" pitchFamily="34" charset="0"/>
                <a:ea typeface="Calibri" pitchFamily="34" charset="-122"/>
                <a:cs typeface="Calibri" pitchFamily="34" charset="-120"/>
              </a:rPr>
              <a:t>Legislative oversight of this project has been repeatedly delayed — not by disagreement, but by the pace of responses and the absence of confirmed site access.</a:t>
            </a:r>
            <a:endParaRPr lang="en-US" sz="1600" b="1" dirty="0"/>
          </a:p>
        </p:txBody>
      </p:sp>
      <p:sp>
        <p:nvSpPr>
          <p:cNvPr id="7" name="Shape 5"/>
          <p:cNvSpPr/>
          <p:nvPr/>
        </p:nvSpPr>
        <p:spPr>
          <a:xfrm>
            <a:off x="457200" y="2834640"/>
            <a:ext cx="3657600" cy="3474720"/>
          </a:xfrm>
          <a:prstGeom prst="rect">
            <a:avLst/>
          </a:prstGeom>
          <a:solidFill>
            <a:srgbClr val="FFFFFF"/>
          </a:solidFill>
          <a:ln w="9525">
            <a:solidFill>
              <a:srgbClr val="E3DFD1"/>
            </a:solidFill>
            <a:prstDash val="solid"/>
          </a:ln>
        </p:spPr>
        <p:txBody>
          <a:bodyPr/>
          <a:lstStyle/>
          <a:p>
            <a:endParaRPr lang="en-VI"/>
          </a:p>
        </p:txBody>
      </p:sp>
      <p:sp>
        <p:nvSpPr>
          <p:cNvPr id="8" name="Shape 6"/>
          <p:cNvSpPr/>
          <p:nvPr/>
        </p:nvSpPr>
        <p:spPr>
          <a:xfrm>
            <a:off x="457200" y="2834640"/>
            <a:ext cx="3657600" cy="73152"/>
          </a:xfrm>
          <a:prstGeom prst="rect">
            <a:avLst/>
          </a:prstGeom>
          <a:solidFill>
            <a:srgbClr val="B5363A"/>
          </a:solidFill>
          <a:ln w="12700">
            <a:solidFill>
              <a:srgbClr val="B5363A"/>
            </a:solidFill>
            <a:prstDash val="solid"/>
          </a:ln>
        </p:spPr>
        <p:txBody>
          <a:bodyPr/>
          <a:lstStyle/>
          <a:p>
            <a:endParaRPr lang="en-VI"/>
          </a:p>
        </p:txBody>
      </p:sp>
      <p:sp>
        <p:nvSpPr>
          <p:cNvPr id="9" name="Text 7"/>
          <p:cNvSpPr/>
          <p:nvPr/>
        </p:nvSpPr>
        <p:spPr>
          <a:xfrm>
            <a:off x="640080" y="3017520"/>
            <a:ext cx="3291840" cy="320040"/>
          </a:xfrm>
          <a:prstGeom prst="rect">
            <a:avLst/>
          </a:prstGeom>
          <a:noFill/>
          <a:ln/>
        </p:spPr>
        <p:txBody>
          <a:bodyPr wrap="square" lIns="0" tIns="0" rIns="0" bIns="0" rtlCol="0" anchor="ctr"/>
          <a:lstStyle/>
          <a:p>
            <a:pPr marL="0" indent="0">
              <a:buNone/>
            </a:pPr>
            <a:r>
              <a:rPr lang="en-US" sz="1100" b="1" kern="0" spc="400" dirty="0">
                <a:solidFill>
                  <a:srgbClr val="B5363A"/>
                </a:solidFill>
                <a:latin typeface="Calibri" pitchFamily="34" charset="0"/>
                <a:ea typeface="Calibri" pitchFamily="34" charset="-122"/>
                <a:cs typeface="Calibri" pitchFamily="34" charset="-120"/>
              </a:rPr>
              <a:t>INFORMATION FLOW</a:t>
            </a:r>
            <a:endParaRPr lang="en-US" sz="1100" dirty="0"/>
          </a:p>
        </p:txBody>
      </p:sp>
      <p:sp>
        <p:nvSpPr>
          <p:cNvPr id="10" name="Text 8"/>
          <p:cNvSpPr/>
          <p:nvPr/>
        </p:nvSpPr>
        <p:spPr>
          <a:xfrm>
            <a:off x="640080" y="3383280"/>
            <a:ext cx="3291840" cy="1097280"/>
          </a:xfrm>
          <a:prstGeom prst="rect">
            <a:avLst/>
          </a:prstGeom>
          <a:noFill/>
          <a:ln/>
        </p:spPr>
        <p:txBody>
          <a:bodyPr wrap="square" lIns="0" tIns="0" rIns="0" bIns="0" rtlCol="0" anchor="ctr"/>
          <a:lstStyle/>
          <a:p>
            <a:pPr marL="0" indent="0">
              <a:buNone/>
            </a:pPr>
            <a:r>
              <a:rPr lang="en-US" sz="1700" b="1" dirty="0">
                <a:solidFill>
                  <a:srgbClr val="0B1F3A"/>
                </a:solidFill>
                <a:latin typeface="Georgia" pitchFamily="34" charset="0"/>
                <a:ea typeface="Georgia" pitchFamily="34" charset="-122"/>
                <a:cs typeface="Georgia" pitchFamily="34" charset="-120"/>
              </a:rPr>
              <a:t>Updates promised “in a few weeks”</a:t>
            </a:r>
            <a:endParaRPr lang="en-US" sz="1700" dirty="0"/>
          </a:p>
        </p:txBody>
      </p:sp>
      <p:sp>
        <p:nvSpPr>
          <p:cNvPr id="11" name="Shape 9"/>
          <p:cNvSpPr/>
          <p:nvPr/>
        </p:nvSpPr>
        <p:spPr>
          <a:xfrm>
            <a:off x="640080" y="4526280"/>
            <a:ext cx="731520" cy="22860"/>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640080" y="4617720"/>
            <a:ext cx="3291840" cy="160020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Requests for project schedules, progress report updates, and revised completion dates were made but responses have been limited. DPW indicated no further replies would follow until the promised update was ready.</a:t>
            </a:r>
            <a:endParaRPr lang="en-US" sz="1400" b="1" dirty="0"/>
          </a:p>
        </p:txBody>
      </p:sp>
      <p:sp>
        <p:nvSpPr>
          <p:cNvPr id="13" name="Shape 11"/>
          <p:cNvSpPr/>
          <p:nvPr/>
        </p:nvSpPr>
        <p:spPr>
          <a:xfrm>
            <a:off x="4297680" y="2834640"/>
            <a:ext cx="3657600" cy="3474720"/>
          </a:xfrm>
          <a:prstGeom prst="rect">
            <a:avLst/>
          </a:prstGeom>
          <a:solidFill>
            <a:srgbClr val="FFFFFF"/>
          </a:solidFill>
          <a:ln w="9525">
            <a:solidFill>
              <a:srgbClr val="E3DFD1"/>
            </a:solidFill>
            <a:prstDash val="solid"/>
          </a:ln>
        </p:spPr>
        <p:txBody>
          <a:bodyPr/>
          <a:lstStyle/>
          <a:p>
            <a:endParaRPr lang="en-VI"/>
          </a:p>
        </p:txBody>
      </p:sp>
      <p:sp>
        <p:nvSpPr>
          <p:cNvPr id="14" name="Shape 12"/>
          <p:cNvSpPr/>
          <p:nvPr/>
        </p:nvSpPr>
        <p:spPr>
          <a:xfrm>
            <a:off x="4297680" y="2834640"/>
            <a:ext cx="3657600" cy="73152"/>
          </a:xfrm>
          <a:prstGeom prst="rect">
            <a:avLst/>
          </a:prstGeom>
          <a:solidFill>
            <a:srgbClr val="B5363A"/>
          </a:solidFill>
          <a:ln w="12700">
            <a:solidFill>
              <a:srgbClr val="B5363A"/>
            </a:solidFill>
            <a:prstDash val="solid"/>
          </a:ln>
        </p:spPr>
        <p:txBody>
          <a:bodyPr/>
          <a:lstStyle/>
          <a:p>
            <a:endParaRPr lang="en-VI"/>
          </a:p>
        </p:txBody>
      </p:sp>
      <p:sp>
        <p:nvSpPr>
          <p:cNvPr id="15" name="Text 13"/>
          <p:cNvSpPr/>
          <p:nvPr/>
        </p:nvSpPr>
        <p:spPr>
          <a:xfrm>
            <a:off x="4480560" y="3017520"/>
            <a:ext cx="3291840" cy="320040"/>
          </a:xfrm>
          <a:prstGeom prst="rect">
            <a:avLst/>
          </a:prstGeom>
          <a:noFill/>
          <a:ln/>
        </p:spPr>
        <p:txBody>
          <a:bodyPr wrap="square" lIns="0" tIns="0" rIns="0" bIns="0" rtlCol="0" anchor="ctr"/>
          <a:lstStyle/>
          <a:p>
            <a:pPr marL="0" indent="0">
              <a:buNone/>
            </a:pPr>
            <a:r>
              <a:rPr lang="en-US" sz="1100" b="1" kern="0" spc="400" dirty="0">
                <a:solidFill>
                  <a:srgbClr val="B5363A"/>
                </a:solidFill>
                <a:latin typeface="Calibri" pitchFamily="34" charset="0"/>
                <a:ea typeface="Calibri" pitchFamily="34" charset="-122"/>
                <a:cs typeface="Calibri" pitchFamily="34" charset="-120"/>
              </a:rPr>
              <a:t>SITE ACCESS</a:t>
            </a:r>
            <a:endParaRPr lang="en-US" sz="1100" dirty="0"/>
          </a:p>
        </p:txBody>
      </p:sp>
      <p:sp>
        <p:nvSpPr>
          <p:cNvPr id="16" name="Text 14"/>
          <p:cNvSpPr/>
          <p:nvPr/>
        </p:nvSpPr>
        <p:spPr>
          <a:xfrm>
            <a:off x="4480560" y="3383280"/>
            <a:ext cx="3291840" cy="1097280"/>
          </a:xfrm>
          <a:prstGeom prst="rect">
            <a:avLst/>
          </a:prstGeom>
          <a:noFill/>
          <a:ln/>
        </p:spPr>
        <p:txBody>
          <a:bodyPr wrap="square" lIns="0" tIns="0" rIns="0" bIns="0" rtlCol="0" anchor="ctr"/>
          <a:lstStyle/>
          <a:p>
            <a:pPr marL="0" indent="0">
              <a:buNone/>
            </a:pPr>
            <a:r>
              <a:rPr lang="en-US" sz="1700" b="1" dirty="0">
                <a:solidFill>
                  <a:srgbClr val="0B1F3A"/>
                </a:solidFill>
                <a:latin typeface="Georgia" pitchFamily="34" charset="0"/>
                <a:ea typeface="Georgia" pitchFamily="34" charset="-122"/>
                <a:cs typeface="Georgia" pitchFamily="34" charset="-120"/>
              </a:rPr>
              <a:t>Requested Aug 2025  •  Re-requested Feb 2026</a:t>
            </a:r>
            <a:endParaRPr lang="en-US" sz="1700" dirty="0"/>
          </a:p>
        </p:txBody>
      </p:sp>
      <p:sp>
        <p:nvSpPr>
          <p:cNvPr id="17" name="Shape 15"/>
          <p:cNvSpPr/>
          <p:nvPr/>
        </p:nvSpPr>
        <p:spPr>
          <a:xfrm>
            <a:off x="4480560" y="4526280"/>
            <a:ext cx="731520" cy="22860"/>
          </a:xfrm>
          <a:prstGeom prst="rect">
            <a:avLst/>
          </a:prstGeom>
          <a:solidFill>
            <a:srgbClr val="C9A24B"/>
          </a:solidFill>
          <a:ln w="12700">
            <a:solidFill>
              <a:srgbClr val="C9A24B"/>
            </a:solidFill>
            <a:prstDash val="solid"/>
          </a:ln>
        </p:spPr>
        <p:txBody>
          <a:bodyPr/>
          <a:lstStyle/>
          <a:p>
            <a:endParaRPr lang="en-VI"/>
          </a:p>
        </p:txBody>
      </p:sp>
      <p:sp>
        <p:nvSpPr>
          <p:cNvPr id="18" name="Text 16"/>
          <p:cNvSpPr/>
          <p:nvPr/>
        </p:nvSpPr>
        <p:spPr>
          <a:xfrm>
            <a:off x="4480560" y="4617720"/>
            <a:ext cx="3291840" cy="160020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A site visit referenced back to August 2025 was re-requested in February 2026. DPW indicated coordination ongoing and a tentative March visit, but no date has been confirmed in the record.</a:t>
            </a:r>
            <a:endParaRPr lang="en-US" sz="1400" b="1" dirty="0"/>
          </a:p>
        </p:txBody>
      </p:sp>
      <p:sp>
        <p:nvSpPr>
          <p:cNvPr id="19" name="Shape 17"/>
          <p:cNvSpPr/>
          <p:nvPr/>
        </p:nvSpPr>
        <p:spPr>
          <a:xfrm>
            <a:off x="8138160" y="2834640"/>
            <a:ext cx="3657600" cy="3474720"/>
          </a:xfrm>
          <a:prstGeom prst="rect">
            <a:avLst/>
          </a:prstGeom>
          <a:solidFill>
            <a:srgbClr val="FFFFFF"/>
          </a:solidFill>
          <a:ln w="9525">
            <a:solidFill>
              <a:srgbClr val="E3DFD1"/>
            </a:solidFill>
            <a:prstDash val="solid"/>
          </a:ln>
        </p:spPr>
        <p:txBody>
          <a:bodyPr/>
          <a:lstStyle/>
          <a:p>
            <a:endParaRPr lang="en-VI"/>
          </a:p>
        </p:txBody>
      </p:sp>
      <p:sp>
        <p:nvSpPr>
          <p:cNvPr id="20" name="Shape 18"/>
          <p:cNvSpPr/>
          <p:nvPr/>
        </p:nvSpPr>
        <p:spPr>
          <a:xfrm>
            <a:off x="8138160" y="2834640"/>
            <a:ext cx="3657600" cy="73152"/>
          </a:xfrm>
          <a:prstGeom prst="rect">
            <a:avLst/>
          </a:prstGeom>
          <a:solidFill>
            <a:srgbClr val="B5363A"/>
          </a:solidFill>
          <a:ln w="12700">
            <a:solidFill>
              <a:srgbClr val="B5363A"/>
            </a:solidFill>
            <a:prstDash val="solid"/>
          </a:ln>
        </p:spPr>
        <p:txBody>
          <a:bodyPr/>
          <a:lstStyle/>
          <a:p>
            <a:endParaRPr lang="en-VI"/>
          </a:p>
        </p:txBody>
      </p:sp>
      <p:sp>
        <p:nvSpPr>
          <p:cNvPr id="21" name="Text 19"/>
          <p:cNvSpPr/>
          <p:nvPr/>
        </p:nvSpPr>
        <p:spPr>
          <a:xfrm>
            <a:off x="8321040" y="3017520"/>
            <a:ext cx="3291840" cy="320040"/>
          </a:xfrm>
          <a:prstGeom prst="rect">
            <a:avLst/>
          </a:prstGeom>
          <a:noFill/>
          <a:ln/>
        </p:spPr>
        <p:txBody>
          <a:bodyPr wrap="square" lIns="0" tIns="0" rIns="0" bIns="0" rtlCol="0" anchor="ctr"/>
          <a:lstStyle/>
          <a:p>
            <a:pPr marL="0" indent="0">
              <a:buNone/>
            </a:pPr>
            <a:r>
              <a:rPr lang="en-US" sz="1100" b="1" kern="0" spc="400" dirty="0">
                <a:solidFill>
                  <a:srgbClr val="B5363A"/>
                </a:solidFill>
                <a:latin typeface="Calibri" pitchFamily="34" charset="0"/>
                <a:ea typeface="Calibri" pitchFamily="34" charset="-122"/>
                <a:cs typeface="Calibri" pitchFamily="34" charset="-120"/>
              </a:rPr>
              <a:t>DOCUMENTARY RELIANCE</a:t>
            </a:r>
            <a:endParaRPr lang="en-US" sz="1100" dirty="0"/>
          </a:p>
        </p:txBody>
      </p:sp>
      <p:sp>
        <p:nvSpPr>
          <p:cNvPr id="22" name="Text 20"/>
          <p:cNvSpPr/>
          <p:nvPr/>
        </p:nvSpPr>
        <p:spPr>
          <a:xfrm>
            <a:off x="8321040" y="3383280"/>
            <a:ext cx="3291840" cy="1097280"/>
          </a:xfrm>
          <a:prstGeom prst="rect">
            <a:avLst/>
          </a:prstGeom>
          <a:noFill/>
          <a:ln/>
        </p:spPr>
        <p:txBody>
          <a:bodyPr wrap="square" lIns="0" tIns="0" rIns="0" bIns="0" rtlCol="0" anchor="ctr"/>
          <a:lstStyle/>
          <a:p>
            <a:pPr marL="0" indent="0">
              <a:buNone/>
            </a:pPr>
            <a:r>
              <a:rPr lang="en-US" sz="1700" b="1" dirty="0">
                <a:solidFill>
                  <a:srgbClr val="0B1F3A"/>
                </a:solidFill>
                <a:latin typeface="Georgia" pitchFamily="34" charset="0"/>
                <a:ea typeface="Georgia" pitchFamily="34" charset="-122"/>
                <a:cs typeface="Georgia" pitchFamily="34" charset="-120"/>
              </a:rPr>
              <a:t>1,000+ pages produced by contractor</a:t>
            </a:r>
            <a:endParaRPr lang="en-US" sz="1700" dirty="0"/>
          </a:p>
        </p:txBody>
      </p:sp>
      <p:sp>
        <p:nvSpPr>
          <p:cNvPr id="23" name="Shape 21"/>
          <p:cNvSpPr/>
          <p:nvPr/>
        </p:nvSpPr>
        <p:spPr>
          <a:xfrm>
            <a:off x="8321040" y="4526280"/>
            <a:ext cx="731520" cy="22860"/>
          </a:xfrm>
          <a:prstGeom prst="rect">
            <a:avLst/>
          </a:prstGeom>
          <a:solidFill>
            <a:srgbClr val="C9A24B"/>
          </a:solidFill>
          <a:ln w="12700">
            <a:solidFill>
              <a:srgbClr val="C9A24B"/>
            </a:solidFill>
            <a:prstDash val="solid"/>
          </a:ln>
        </p:spPr>
        <p:txBody>
          <a:bodyPr/>
          <a:lstStyle/>
          <a:p>
            <a:endParaRPr lang="en-VI"/>
          </a:p>
        </p:txBody>
      </p:sp>
      <p:sp>
        <p:nvSpPr>
          <p:cNvPr id="24" name="Text 22"/>
          <p:cNvSpPr/>
          <p:nvPr/>
        </p:nvSpPr>
        <p:spPr>
          <a:xfrm>
            <a:off x="8321040" y="4617720"/>
            <a:ext cx="3291840" cy="160020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The investigative record is heavily supported by contractor-submitted materials (GEC). The majority of detailed schedules, timelines, and internal tracking come from the contractor rather than the agency.</a:t>
            </a:r>
            <a:endParaRPr lang="en-US" sz="1400" b="1" dirty="0"/>
          </a:p>
        </p:txBody>
      </p:sp>
      <p:sp>
        <p:nvSpPr>
          <p:cNvPr id="25" name="Text 23"/>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6" name="Text 24"/>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17 / 20</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17</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FINDINGS</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Five Findings the Record Supports</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57400"/>
            <a:ext cx="11247120" cy="749808"/>
          </a:xfrm>
          <a:prstGeom prst="rect">
            <a:avLst/>
          </a:prstGeom>
          <a:solidFill>
            <a:srgbClr val="FFFFFF"/>
          </a:solidFill>
          <a:ln w="9525">
            <a:solidFill>
              <a:srgbClr val="E3DFD1"/>
            </a:solidFill>
            <a:prstDash val="solid"/>
          </a:ln>
        </p:spPr>
        <p:txBody>
          <a:bodyPr/>
          <a:lstStyle/>
          <a:p>
            <a:endParaRPr lang="en-VI"/>
          </a:p>
        </p:txBody>
      </p:sp>
      <p:sp>
        <p:nvSpPr>
          <p:cNvPr id="7" name="Shape 5"/>
          <p:cNvSpPr/>
          <p:nvPr/>
        </p:nvSpPr>
        <p:spPr>
          <a:xfrm>
            <a:off x="457200" y="2057400"/>
            <a:ext cx="91440" cy="749808"/>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685800" y="2148840"/>
            <a:ext cx="822960" cy="548640"/>
          </a:xfrm>
          <a:prstGeom prst="rect">
            <a:avLst/>
          </a:prstGeom>
          <a:noFill/>
          <a:ln/>
        </p:spPr>
        <p:txBody>
          <a:bodyPr wrap="square" lIns="0" tIns="0" rIns="0" bIns="0" rtlCol="0" anchor="ctr"/>
          <a:lstStyle/>
          <a:p>
            <a:pPr marL="0" indent="0">
              <a:buNone/>
            </a:pPr>
            <a:r>
              <a:rPr lang="en-US" sz="3000" b="1" dirty="0">
                <a:solidFill>
                  <a:srgbClr val="0B1F3A"/>
                </a:solidFill>
                <a:latin typeface="Georgia" pitchFamily="34" charset="0"/>
                <a:ea typeface="Georgia" pitchFamily="34" charset="-122"/>
                <a:cs typeface="Georgia" pitchFamily="34" charset="-120"/>
              </a:rPr>
              <a:t>01</a:t>
            </a:r>
            <a:endParaRPr lang="en-US" sz="3000" dirty="0"/>
          </a:p>
        </p:txBody>
      </p:sp>
      <p:sp>
        <p:nvSpPr>
          <p:cNvPr id="9" name="Text 7"/>
          <p:cNvSpPr/>
          <p:nvPr/>
        </p:nvSpPr>
        <p:spPr>
          <a:xfrm>
            <a:off x="1600200" y="2148840"/>
            <a:ext cx="10058400" cy="292608"/>
          </a:xfrm>
          <a:prstGeom prst="rect">
            <a:avLst/>
          </a:prstGeom>
          <a:noFill/>
          <a:ln/>
        </p:spPr>
        <p:txBody>
          <a:bodyPr wrap="square" lIns="0" tIns="0" rIns="0" bIns="0" rtlCol="0" anchor="ctr"/>
          <a:lstStyle/>
          <a:p>
            <a:pPr marL="0" indent="0">
              <a:buNone/>
            </a:pPr>
            <a:r>
              <a:rPr lang="en-US" sz="1200" b="1" kern="0" spc="400" dirty="0">
                <a:solidFill>
                  <a:srgbClr val="FF0000"/>
                </a:solidFill>
                <a:latin typeface="Calibri" pitchFamily="34" charset="0"/>
                <a:ea typeface="Calibri" pitchFamily="34" charset="-122"/>
                <a:cs typeface="Calibri" pitchFamily="34" charset="-120"/>
              </a:rPr>
              <a:t>TIMELINE DISCREPANCY</a:t>
            </a:r>
            <a:endParaRPr lang="en-US" sz="1200" dirty="0">
              <a:solidFill>
                <a:srgbClr val="FF0000"/>
              </a:solidFill>
            </a:endParaRPr>
          </a:p>
        </p:txBody>
      </p:sp>
      <p:sp>
        <p:nvSpPr>
          <p:cNvPr id="10" name="Text 8"/>
          <p:cNvSpPr/>
          <p:nvPr/>
        </p:nvSpPr>
        <p:spPr>
          <a:xfrm>
            <a:off x="1600200" y="2423160"/>
            <a:ext cx="10058400" cy="36576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Publicly represented completion (Dec 25, 2025) diverges from internal contract record, which projects completion into July 2026.</a:t>
            </a:r>
            <a:endParaRPr lang="en-US" sz="1400" b="1" dirty="0"/>
          </a:p>
        </p:txBody>
      </p:sp>
      <p:sp>
        <p:nvSpPr>
          <p:cNvPr id="11" name="Shape 9"/>
          <p:cNvSpPr/>
          <p:nvPr/>
        </p:nvSpPr>
        <p:spPr>
          <a:xfrm>
            <a:off x="457200" y="2898648"/>
            <a:ext cx="11247120" cy="749808"/>
          </a:xfrm>
          <a:prstGeom prst="rect">
            <a:avLst/>
          </a:prstGeom>
          <a:solidFill>
            <a:srgbClr val="FFFFFF"/>
          </a:solidFill>
          <a:ln w="9525">
            <a:solidFill>
              <a:srgbClr val="E3DFD1"/>
            </a:solidFill>
            <a:prstDash val="solid"/>
          </a:ln>
        </p:spPr>
        <p:txBody>
          <a:bodyPr/>
          <a:lstStyle/>
          <a:p>
            <a:endParaRPr lang="en-VI"/>
          </a:p>
        </p:txBody>
      </p:sp>
      <p:sp>
        <p:nvSpPr>
          <p:cNvPr id="12" name="Shape 10"/>
          <p:cNvSpPr/>
          <p:nvPr/>
        </p:nvSpPr>
        <p:spPr>
          <a:xfrm>
            <a:off x="457200" y="2898648"/>
            <a:ext cx="91440" cy="749808"/>
          </a:xfrm>
          <a:prstGeom prst="rect">
            <a:avLst/>
          </a:prstGeom>
          <a:solidFill>
            <a:srgbClr val="C9A24B"/>
          </a:solidFill>
          <a:ln w="12700">
            <a:solidFill>
              <a:srgbClr val="C9A24B"/>
            </a:solidFill>
            <a:prstDash val="solid"/>
          </a:ln>
        </p:spPr>
        <p:txBody>
          <a:bodyPr/>
          <a:lstStyle/>
          <a:p>
            <a:endParaRPr lang="en-VI"/>
          </a:p>
        </p:txBody>
      </p:sp>
      <p:sp>
        <p:nvSpPr>
          <p:cNvPr id="13" name="Text 11"/>
          <p:cNvSpPr/>
          <p:nvPr/>
        </p:nvSpPr>
        <p:spPr>
          <a:xfrm>
            <a:off x="685800" y="2990088"/>
            <a:ext cx="822960" cy="548640"/>
          </a:xfrm>
          <a:prstGeom prst="rect">
            <a:avLst/>
          </a:prstGeom>
          <a:noFill/>
          <a:ln/>
        </p:spPr>
        <p:txBody>
          <a:bodyPr wrap="square" lIns="0" tIns="0" rIns="0" bIns="0" rtlCol="0" anchor="ctr"/>
          <a:lstStyle/>
          <a:p>
            <a:pPr marL="0" indent="0">
              <a:buNone/>
            </a:pPr>
            <a:r>
              <a:rPr lang="en-US" sz="3000" b="1" dirty="0">
                <a:solidFill>
                  <a:srgbClr val="0B1F3A"/>
                </a:solidFill>
                <a:latin typeface="Georgia" pitchFamily="34" charset="0"/>
                <a:ea typeface="Georgia" pitchFamily="34" charset="-122"/>
                <a:cs typeface="Georgia" pitchFamily="34" charset="-120"/>
              </a:rPr>
              <a:t>02</a:t>
            </a:r>
            <a:endParaRPr lang="en-US" sz="3000" dirty="0"/>
          </a:p>
        </p:txBody>
      </p:sp>
      <p:sp>
        <p:nvSpPr>
          <p:cNvPr id="14" name="Text 12"/>
          <p:cNvSpPr/>
          <p:nvPr/>
        </p:nvSpPr>
        <p:spPr>
          <a:xfrm>
            <a:off x="1600200" y="2990088"/>
            <a:ext cx="10058400" cy="292608"/>
          </a:xfrm>
          <a:prstGeom prst="rect">
            <a:avLst/>
          </a:prstGeom>
          <a:noFill/>
          <a:ln/>
        </p:spPr>
        <p:txBody>
          <a:bodyPr wrap="square" lIns="0" tIns="0" rIns="0" bIns="0" rtlCol="0" anchor="ctr"/>
          <a:lstStyle/>
          <a:p>
            <a:pPr marL="0" indent="0">
              <a:buNone/>
            </a:pPr>
            <a:r>
              <a:rPr lang="en-US" sz="1200" b="1" kern="0" spc="400" dirty="0">
                <a:solidFill>
                  <a:srgbClr val="FF0000"/>
                </a:solidFill>
                <a:latin typeface="Calibri" pitchFamily="34" charset="0"/>
                <a:ea typeface="Calibri" pitchFamily="34" charset="-122"/>
                <a:cs typeface="Calibri" pitchFamily="34" charset="-120"/>
              </a:rPr>
              <a:t>EXTENSIONS APPROVED EARLY</a:t>
            </a:r>
            <a:endParaRPr lang="en-US" sz="1200" dirty="0">
              <a:solidFill>
                <a:srgbClr val="FF0000"/>
              </a:solidFill>
            </a:endParaRPr>
          </a:p>
        </p:txBody>
      </p:sp>
      <p:sp>
        <p:nvSpPr>
          <p:cNvPr id="15" name="Text 13"/>
          <p:cNvSpPr/>
          <p:nvPr/>
        </p:nvSpPr>
        <p:spPr>
          <a:xfrm>
            <a:off x="1600200" y="3264408"/>
            <a:ext cx="10058400" cy="36576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Change orders dated Dec 23, 2025 were approved two days before the represented completion date itself arrived.</a:t>
            </a:r>
            <a:endParaRPr lang="en-US" sz="1400" b="1" dirty="0"/>
          </a:p>
        </p:txBody>
      </p:sp>
      <p:sp>
        <p:nvSpPr>
          <p:cNvPr id="16" name="Shape 14"/>
          <p:cNvSpPr/>
          <p:nvPr/>
        </p:nvSpPr>
        <p:spPr>
          <a:xfrm>
            <a:off x="457200" y="3739896"/>
            <a:ext cx="11247120" cy="749808"/>
          </a:xfrm>
          <a:prstGeom prst="rect">
            <a:avLst/>
          </a:prstGeom>
          <a:solidFill>
            <a:srgbClr val="FFFFFF"/>
          </a:solidFill>
          <a:ln w="9525">
            <a:solidFill>
              <a:srgbClr val="E3DFD1"/>
            </a:solidFill>
            <a:prstDash val="solid"/>
          </a:ln>
        </p:spPr>
        <p:txBody>
          <a:bodyPr/>
          <a:lstStyle/>
          <a:p>
            <a:endParaRPr lang="en-VI"/>
          </a:p>
        </p:txBody>
      </p:sp>
      <p:sp>
        <p:nvSpPr>
          <p:cNvPr id="17" name="Shape 15"/>
          <p:cNvSpPr/>
          <p:nvPr/>
        </p:nvSpPr>
        <p:spPr>
          <a:xfrm>
            <a:off x="457200" y="3739896"/>
            <a:ext cx="91440" cy="749808"/>
          </a:xfrm>
          <a:prstGeom prst="rect">
            <a:avLst/>
          </a:prstGeom>
          <a:solidFill>
            <a:srgbClr val="C9A24B"/>
          </a:solidFill>
          <a:ln w="12700">
            <a:solidFill>
              <a:srgbClr val="C9A24B"/>
            </a:solidFill>
            <a:prstDash val="solid"/>
          </a:ln>
        </p:spPr>
        <p:txBody>
          <a:bodyPr/>
          <a:lstStyle/>
          <a:p>
            <a:endParaRPr lang="en-VI"/>
          </a:p>
        </p:txBody>
      </p:sp>
      <p:sp>
        <p:nvSpPr>
          <p:cNvPr id="18" name="Text 16"/>
          <p:cNvSpPr/>
          <p:nvPr/>
        </p:nvSpPr>
        <p:spPr>
          <a:xfrm>
            <a:off x="685800" y="3831336"/>
            <a:ext cx="822960" cy="548640"/>
          </a:xfrm>
          <a:prstGeom prst="rect">
            <a:avLst/>
          </a:prstGeom>
          <a:noFill/>
          <a:ln/>
        </p:spPr>
        <p:txBody>
          <a:bodyPr wrap="square" lIns="0" tIns="0" rIns="0" bIns="0" rtlCol="0" anchor="ctr"/>
          <a:lstStyle/>
          <a:p>
            <a:pPr marL="0" indent="0">
              <a:buNone/>
            </a:pPr>
            <a:r>
              <a:rPr lang="en-US" sz="3000" b="1" dirty="0">
                <a:solidFill>
                  <a:srgbClr val="0B1F3A"/>
                </a:solidFill>
                <a:latin typeface="Georgia" pitchFamily="34" charset="0"/>
                <a:ea typeface="Georgia" pitchFamily="34" charset="-122"/>
                <a:cs typeface="Georgia" pitchFamily="34" charset="-120"/>
              </a:rPr>
              <a:t>03</a:t>
            </a:r>
            <a:endParaRPr lang="en-US" sz="3000" dirty="0"/>
          </a:p>
        </p:txBody>
      </p:sp>
      <p:sp>
        <p:nvSpPr>
          <p:cNvPr id="19" name="Text 17"/>
          <p:cNvSpPr/>
          <p:nvPr/>
        </p:nvSpPr>
        <p:spPr>
          <a:xfrm>
            <a:off x="1600200" y="3831336"/>
            <a:ext cx="10058400" cy="292608"/>
          </a:xfrm>
          <a:prstGeom prst="rect">
            <a:avLst/>
          </a:prstGeom>
          <a:noFill/>
          <a:ln/>
        </p:spPr>
        <p:txBody>
          <a:bodyPr wrap="square" lIns="0" tIns="0" rIns="0" bIns="0" rtlCol="0" anchor="ctr"/>
          <a:lstStyle/>
          <a:p>
            <a:pPr marL="0" indent="0">
              <a:buNone/>
            </a:pPr>
            <a:r>
              <a:rPr lang="en-US" sz="1200" b="1" kern="0" spc="400" dirty="0">
                <a:solidFill>
                  <a:srgbClr val="FF0000"/>
                </a:solidFill>
                <a:latin typeface="Calibri" pitchFamily="34" charset="0"/>
                <a:ea typeface="Calibri" pitchFamily="34" charset="-122"/>
                <a:cs typeface="Calibri" pitchFamily="34" charset="-120"/>
              </a:rPr>
              <a:t>CONTINUED FINANCIAL ACTIVITY AMIDST UNDERPERFORMANCE OF CONTRACTOR</a:t>
            </a:r>
            <a:endParaRPr lang="en-US" sz="1200" dirty="0">
              <a:solidFill>
                <a:srgbClr val="FF0000"/>
              </a:solidFill>
            </a:endParaRPr>
          </a:p>
        </p:txBody>
      </p:sp>
      <p:sp>
        <p:nvSpPr>
          <p:cNvPr id="20" name="Text 18"/>
          <p:cNvSpPr/>
          <p:nvPr/>
        </p:nvSpPr>
        <p:spPr>
          <a:xfrm>
            <a:off x="1600200" y="4105656"/>
            <a:ext cx="10058400" cy="36576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More than $557,000 disbursed July 2025 – January 2026, including a $143K+ single cycle after the promised deadline.</a:t>
            </a:r>
            <a:endParaRPr lang="en-US" sz="1400" b="1" dirty="0"/>
          </a:p>
        </p:txBody>
      </p:sp>
      <p:sp>
        <p:nvSpPr>
          <p:cNvPr id="21" name="Shape 19"/>
          <p:cNvSpPr/>
          <p:nvPr/>
        </p:nvSpPr>
        <p:spPr>
          <a:xfrm>
            <a:off x="457200" y="4581144"/>
            <a:ext cx="11247120" cy="749808"/>
          </a:xfrm>
          <a:prstGeom prst="rect">
            <a:avLst/>
          </a:prstGeom>
          <a:solidFill>
            <a:srgbClr val="FFFFFF"/>
          </a:solidFill>
          <a:ln w="9525">
            <a:solidFill>
              <a:srgbClr val="E3DFD1"/>
            </a:solidFill>
            <a:prstDash val="solid"/>
          </a:ln>
        </p:spPr>
        <p:txBody>
          <a:bodyPr/>
          <a:lstStyle/>
          <a:p>
            <a:endParaRPr lang="en-VI"/>
          </a:p>
        </p:txBody>
      </p:sp>
      <p:sp>
        <p:nvSpPr>
          <p:cNvPr id="22" name="Shape 20"/>
          <p:cNvSpPr/>
          <p:nvPr/>
        </p:nvSpPr>
        <p:spPr>
          <a:xfrm>
            <a:off x="457200" y="4581144"/>
            <a:ext cx="91440" cy="749808"/>
          </a:xfrm>
          <a:prstGeom prst="rect">
            <a:avLst/>
          </a:prstGeom>
          <a:solidFill>
            <a:srgbClr val="C9A24B"/>
          </a:solidFill>
          <a:ln w="12700">
            <a:solidFill>
              <a:srgbClr val="C9A24B"/>
            </a:solidFill>
            <a:prstDash val="solid"/>
          </a:ln>
        </p:spPr>
        <p:txBody>
          <a:bodyPr/>
          <a:lstStyle/>
          <a:p>
            <a:endParaRPr lang="en-VI"/>
          </a:p>
        </p:txBody>
      </p:sp>
      <p:sp>
        <p:nvSpPr>
          <p:cNvPr id="23" name="Text 21"/>
          <p:cNvSpPr/>
          <p:nvPr/>
        </p:nvSpPr>
        <p:spPr>
          <a:xfrm>
            <a:off x="685800" y="4672584"/>
            <a:ext cx="822960" cy="548640"/>
          </a:xfrm>
          <a:prstGeom prst="rect">
            <a:avLst/>
          </a:prstGeom>
          <a:noFill/>
          <a:ln/>
        </p:spPr>
        <p:txBody>
          <a:bodyPr wrap="square" lIns="0" tIns="0" rIns="0" bIns="0" rtlCol="0" anchor="ctr"/>
          <a:lstStyle/>
          <a:p>
            <a:pPr marL="0" indent="0">
              <a:buNone/>
            </a:pPr>
            <a:r>
              <a:rPr lang="en-US" sz="3000" b="1" dirty="0">
                <a:solidFill>
                  <a:srgbClr val="0B1F3A"/>
                </a:solidFill>
                <a:latin typeface="Georgia" pitchFamily="34" charset="0"/>
                <a:ea typeface="Georgia" pitchFamily="34" charset="-122"/>
                <a:cs typeface="Georgia" pitchFamily="34" charset="-120"/>
              </a:rPr>
              <a:t>04</a:t>
            </a:r>
            <a:endParaRPr lang="en-US" sz="3000" dirty="0"/>
          </a:p>
        </p:txBody>
      </p:sp>
      <p:sp>
        <p:nvSpPr>
          <p:cNvPr id="24" name="Text 22"/>
          <p:cNvSpPr/>
          <p:nvPr/>
        </p:nvSpPr>
        <p:spPr>
          <a:xfrm>
            <a:off x="1600200" y="4672584"/>
            <a:ext cx="10058400" cy="292608"/>
          </a:xfrm>
          <a:prstGeom prst="rect">
            <a:avLst/>
          </a:prstGeom>
          <a:noFill/>
          <a:ln/>
        </p:spPr>
        <p:txBody>
          <a:bodyPr wrap="square" lIns="0" tIns="0" rIns="0" bIns="0" rtlCol="0" anchor="ctr"/>
          <a:lstStyle/>
          <a:p>
            <a:pPr marL="0" indent="0">
              <a:buNone/>
            </a:pPr>
            <a:r>
              <a:rPr lang="en-US" sz="1200" b="1" kern="0" spc="400" dirty="0">
                <a:solidFill>
                  <a:srgbClr val="FF0000"/>
                </a:solidFill>
                <a:latin typeface="Calibri" pitchFamily="34" charset="0"/>
                <a:ea typeface="Calibri" pitchFamily="34" charset="-122"/>
                <a:cs typeface="Calibri" pitchFamily="34" charset="-120"/>
              </a:rPr>
              <a:t>ADMINISTRATIVE DELAYS</a:t>
            </a:r>
            <a:endParaRPr lang="en-US" sz="1200" dirty="0">
              <a:solidFill>
                <a:srgbClr val="FF0000"/>
              </a:solidFill>
            </a:endParaRPr>
          </a:p>
        </p:txBody>
      </p:sp>
      <p:sp>
        <p:nvSpPr>
          <p:cNvPr id="25" name="Text 23"/>
          <p:cNvSpPr/>
          <p:nvPr/>
        </p:nvSpPr>
        <p:spPr>
          <a:xfrm>
            <a:off x="1600200" y="4946904"/>
            <a:ext cx="10058400" cy="36576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Change Orders No. 9 and No. 3 cite Government payment processing as a contributing cause of delay.</a:t>
            </a:r>
            <a:endParaRPr lang="en-US" sz="1400" b="1" dirty="0"/>
          </a:p>
        </p:txBody>
      </p:sp>
      <p:sp>
        <p:nvSpPr>
          <p:cNvPr id="26" name="Shape 24"/>
          <p:cNvSpPr/>
          <p:nvPr/>
        </p:nvSpPr>
        <p:spPr>
          <a:xfrm>
            <a:off x="457200" y="5422392"/>
            <a:ext cx="11247120" cy="749808"/>
          </a:xfrm>
          <a:prstGeom prst="rect">
            <a:avLst/>
          </a:prstGeom>
          <a:solidFill>
            <a:srgbClr val="FFFFFF"/>
          </a:solidFill>
          <a:ln w="9525">
            <a:solidFill>
              <a:srgbClr val="E3DFD1"/>
            </a:solidFill>
            <a:prstDash val="solid"/>
          </a:ln>
        </p:spPr>
        <p:txBody>
          <a:bodyPr/>
          <a:lstStyle/>
          <a:p>
            <a:endParaRPr lang="en-VI"/>
          </a:p>
        </p:txBody>
      </p:sp>
      <p:sp>
        <p:nvSpPr>
          <p:cNvPr id="27" name="Shape 25"/>
          <p:cNvSpPr/>
          <p:nvPr/>
        </p:nvSpPr>
        <p:spPr>
          <a:xfrm>
            <a:off x="457200" y="5422392"/>
            <a:ext cx="91440" cy="749808"/>
          </a:xfrm>
          <a:prstGeom prst="rect">
            <a:avLst/>
          </a:prstGeom>
          <a:solidFill>
            <a:srgbClr val="C9A24B"/>
          </a:solidFill>
          <a:ln w="12700">
            <a:solidFill>
              <a:srgbClr val="C9A24B"/>
            </a:solidFill>
            <a:prstDash val="solid"/>
          </a:ln>
        </p:spPr>
        <p:txBody>
          <a:bodyPr/>
          <a:lstStyle/>
          <a:p>
            <a:endParaRPr lang="en-VI"/>
          </a:p>
        </p:txBody>
      </p:sp>
      <p:sp>
        <p:nvSpPr>
          <p:cNvPr id="28" name="Text 26"/>
          <p:cNvSpPr/>
          <p:nvPr/>
        </p:nvSpPr>
        <p:spPr>
          <a:xfrm>
            <a:off x="685800" y="5513832"/>
            <a:ext cx="822960" cy="548640"/>
          </a:xfrm>
          <a:prstGeom prst="rect">
            <a:avLst/>
          </a:prstGeom>
          <a:noFill/>
          <a:ln/>
        </p:spPr>
        <p:txBody>
          <a:bodyPr wrap="square" lIns="0" tIns="0" rIns="0" bIns="0" rtlCol="0" anchor="ctr"/>
          <a:lstStyle/>
          <a:p>
            <a:pPr marL="0" indent="0">
              <a:buNone/>
            </a:pPr>
            <a:r>
              <a:rPr lang="en-US" sz="3000" b="1" dirty="0">
                <a:solidFill>
                  <a:srgbClr val="0B1F3A"/>
                </a:solidFill>
                <a:latin typeface="Georgia" pitchFamily="34" charset="0"/>
                <a:ea typeface="Georgia" pitchFamily="34" charset="-122"/>
                <a:cs typeface="Georgia" pitchFamily="34" charset="-120"/>
              </a:rPr>
              <a:t>05</a:t>
            </a:r>
            <a:endParaRPr lang="en-US" sz="3000" dirty="0"/>
          </a:p>
        </p:txBody>
      </p:sp>
      <p:sp>
        <p:nvSpPr>
          <p:cNvPr id="29" name="Text 27"/>
          <p:cNvSpPr/>
          <p:nvPr/>
        </p:nvSpPr>
        <p:spPr>
          <a:xfrm>
            <a:off x="1600200" y="5513832"/>
            <a:ext cx="10058400" cy="292608"/>
          </a:xfrm>
          <a:prstGeom prst="rect">
            <a:avLst/>
          </a:prstGeom>
          <a:noFill/>
          <a:ln/>
        </p:spPr>
        <p:txBody>
          <a:bodyPr wrap="square" lIns="0" tIns="0" rIns="0" bIns="0" rtlCol="0" anchor="ctr"/>
          <a:lstStyle/>
          <a:p>
            <a:pPr marL="0" indent="0">
              <a:buNone/>
            </a:pPr>
            <a:r>
              <a:rPr lang="en-US" sz="1200" b="1" kern="0" spc="400" dirty="0">
                <a:solidFill>
                  <a:srgbClr val="FF0000"/>
                </a:solidFill>
                <a:latin typeface="Calibri" pitchFamily="34" charset="0"/>
                <a:ea typeface="Calibri" pitchFamily="34" charset="-122"/>
                <a:cs typeface="Calibri" pitchFamily="34" charset="-120"/>
              </a:rPr>
              <a:t>ACCOUNTABILITY MECHANISM DORMANT</a:t>
            </a:r>
            <a:endParaRPr lang="en-US" sz="1200" dirty="0">
              <a:solidFill>
                <a:srgbClr val="FF0000"/>
              </a:solidFill>
            </a:endParaRPr>
          </a:p>
        </p:txBody>
      </p:sp>
      <p:sp>
        <p:nvSpPr>
          <p:cNvPr id="30" name="Text 28"/>
          <p:cNvSpPr/>
          <p:nvPr/>
        </p:nvSpPr>
        <p:spPr>
          <a:xfrm>
            <a:off x="1600200" y="5788152"/>
            <a:ext cx="10058400" cy="365760"/>
          </a:xfrm>
          <a:prstGeom prst="rect">
            <a:avLst/>
          </a:prstGeom>
          <a:noFill/>
          <a:ln/>
        </p:spPr>
        <p:txBody>
          <a:bodyPr wrap="square" lIns="0" tIns="0" rIns="0" bIns="0" rtlCol="0" anchor="ctr"/>
          <a:lstStyle/>
          <a:p>
            <a:pPr marL="0" indent="0">
              <a:buNone/>
            </a:pPr>
            <a:r>
              <a:rPr lang="en-US" sz="1400" b="1" dirty="0">
                <a:solidFill>
                  <a:srgbClr val="1A1A1A"/>
                </a:solidFill>
                <a:latin typeface="Calibri" pitchFamily="34" charset="0"/>
                <a:ea typeface="Calibri" pitchFamily="34" charset="-122"/>
                <a:cs typeface="Calibri" pitchFamily="34" charset="-120"/>
              </a:rPr>
              <a:t>$500/day liquidated damages provision exists in the contract but has not been triggered; extensions effectively reset the deadline each time.</a:t>
            </a:r>
            <a:endParaRPr lang="en-US" sz="1400" b="1" dirty="0"/>
          </a:p>
        </p:txBody>
      </p:sp>
      <p:sp>
        <p:nvSpPr>
          <p:cNvPr id="31" name="Text 29"/>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32" name="Text 30"/>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18 / 20</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61224"/>
        </a:solidFill>
        <a:effectLst/>
      </p:bgPr>
    </p:bg>
    <p:spTree>
      <p:nvGrpSpPr>
        <p:cNvPr id="1" name=""/>
        <p:cNvGrpSpPr/>
        <p:nvPr/>
      </p:nvGrpSpPr>
      <p:grpSpPr>
        <a:xfrm>
          <a:off x="0" y="0"/>
          <a:ext cx="0" cy="0"/>
          <a:chOff x="0" y="0"/>
          <a:chExt cx="0" cy="0"/>
        </a:xfrm>
      </p:grpSpPr>
      <p:pic>
        <p:nvPicPr>
          <p:cNvPr id="2" name="Image 0" descr="stadium.png"/>
          <p:cNvPicPr>
            <a:picLocks noChangeAspect="1"/>
          </p:cNvPicPr>
          <p:nvPr/>
        </p:nvPicPr>
        <p:blipFill>
          <a:blip r:embed="rId3"/>
          <a:srcRect/>
          <a:stretch/>
        </p:blipFill>
        <p:spPr>
          <a:xfrm>
            <a:off x="0" y="0"/>
            <a:ext cx="12161520" cy="6858000"/>
          </a:xfrm>
          <a:prstGeom prst="rect">
            <a:avLst/>
          </a:prstGeom>
        </p:spPr>
      </p:pic>
      <p:sp>
        <p:nvSpPr>
          <p:cNvPr id="3" name="Shape 0"/>
          <p:cNvSpPr/>
          <p:nvPr/>
        </p:nvSpPr>
        <p:spPr>
          <a:xfrm>
            <a:off x="0" y="345"/>
            <a:ext cx="12161520" cy="6858000"/>
          </a:xfrm>
          <a:prstGeom prst="rect">
            <a:avLst/>
          </a:prstGeom>
          <a:solidFill>
            <a:srgbClr val="061224">
              <a:alpha val="82000"/>
            </a:srgbClr>
          </a:solidFill>
          <a:ln w="12700">
            <a:solidFill>
              <a:srgbClr val="061224"/>
            </a:solidFill>
            <a:prstDash val="solid"/>
          </a:ln>
        </p:spPr>
        <p:txBody>
          <a:bodyPr/>
          <a:lstStyle/>
          <a:p>
            <a:endParaRPr lang="en-VI"/>
          </a:p>
        </p:txBody>
      </p:sp>
      <p:sp>
        <p:nvSpPr>
          <p:cNvPr id="4" name="Text 1"/>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18</a:t>
            </a:r>
            <a:endParaRPr lang="en-US" sz="1400" dirty="0"/>
          </a:p>
        </p:txBody>
      </p:sp>
      <p:sp>
        <p:nvSpPr>
          <p:cNvPr id="5" name="Text 2"/>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E5BE5F"/>
                </a:solidFill>
                <a:latin typeface="Calibri" pitchFamily="34" charset="0"/>
                <a:ea typeface="Calibri" pitchFamily="34" charset="-122"/>
                <a:cs typeface="Calibri" pitchFamily="34" charset="-120"/>
              </a:rPr>
              <a:t>CONCLUSION</a:t>
            </a:r>
            <a:endParaRPr lang="en-US" sz="1000" dirty="0"/>
          </a:p>
        </p:txBody>
      </p:sp>
      <p:sp>
        <p:nvSpPr>
          <p:cNvPr id="6" name="Shape 3"/>
          <p:cNvSpPr/>
          <p:nvPr/>
        </p:nvSpPr>
        <p:spPr>
          <a:xfrm>
            <a:off x="457200" y="2103120"/>
            <a:ext cx="1371600" cy="36576"/>
          </a:xfrm>
          <a:prstGeom prst="rect">
            <a:avLst/>
          </a:prstGeom>
          <a:solidFill>
            <a:srgbClr val="C9A24B"/>
          </a:solidFill>
          <a:ln w="12700">
            <a:solidFill>
              <a:srgbClr val="C9A24B"/>
            </a:solidFill>
            <a:prstDash val="solid"/>
          </a:ln>
        </p:spPr>
        <p:txBody>
          <a:bodyPr/>
          <a:lstStyle/>
          <a:p>
            <a:endParaRPr lang="en-VI"/>
          </a:p>
        </p:txBody>
      </p:sp>
      <p:sp>
        <p:nvSpPr>
          <p:cNvPr id="7" name="Text 4"/>
          <p:cNvSpPr/>
          <p:nvPr/>
        </p:nvSpPr>
        <p:spPr>
          <a:xfrm>
            <a:off x="457200" y="2468535"/>
            <a:ext cx="10972800" cy="73152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The Bottom Line</a:t>
            </a:r>
            <a:endParaRPr lang="en-US" sz="3600" dirty="0"/>
          </a:p>
        </p:txBody>
      </p:sp>
      <p:sp>
        <p:nvSpPr>
          <p:cNvPr id="8" name="Shape 5"/>
          <p:cNvSpPr/>
          <p:nvPr/>
        </p:nvSpPr>
        <p:spPr>
          <a:xfrm>
            <a:off x="457200" y="3200400"/>
            <a:ext cx="11247120" cy="2871216"/>
          </a:xfrm>
          <a:prstGeom prst="rect">
            <a:avLst/>
          </a:prstGeom>
          <a:solidFill>
            <a:srgbClr val="061224">
              <a:alpha val="75000"/>
            </a:srgbClr>
          </a:solidFill>
          <a:ln w="19050">
            <a:solidFill>
              <a:srgbClr val="C9A24B"/>
            </a:solidFill>
            <a:prstDash val="solid"/>
          </a:ln>
        </p:spPr>
        <p:txBody>
          <a:bodyPr/>
          <a:lstStyle/>
          <a:p>
            <a:endParaRPr lang="en-VI"/>
          </a:p>
        </p:txBody>
      </p:sp>
      <p:sp>
        <p:nvSpPr>
          <p:cNvPr id="9" name="Text 6"/>
          <p:cNvSpPr/>
          <p:nvPr/>
        </p:nvSpPr>
        <p:spPr>
          <a:xfrm>
            <a:off x="822960" y="3383280"/>
            <a:ext cx="10607040" cy="2057400"/>
          </a:xfrm>
          <a:prstGeom prst="rect">
            <a:avLst/>
          </a:prstGeom>
          <a:noFill/>
          <a:ln/>
        </p:spPr>
        <p:txBody>
          <a:bodyPr wrap="square" lIns="0" tIns="0" rIns="0" bIns="0" rtlCol="0" anchor="ctr"/>
          <a:lstStyle/>
          <a:p>
            <a:pPr marL="0" indent="0" algn="just">
              <a:buNone/>
            </a:pPr>
            <a:endParaRPr lang="en-US" sz="2400" b="1" dirty="0">
              <a:solidFill>
                <a:srgbClr val="FFC000"/>
              </a:solidFill>
              <a:latin typeface="Times New Roman" panose="02020603050405020304" pitchFamily="18" charset="0"/>
              <a:ea typeface="Georgia" pitchFamily="34" charset="-122"/>
              <a:cs typeface="Times New Roman" panose="02020603050405020304" pitchFamily="18" charset="0"/>
            </a:endParaRPr>
          </a:p>
          <a:p>
            <a:pPr algn="just"/>
            <a:r>
              <a:rPr lang="en-US" sz="2400" b="1" dirty="0">
                <a:solidFill>
                  <a:srgbClr val="FFC000"/>
                </a:solidFill>
                <a:latin typeface="Times New Roman" panose="02020603050405020304" pitchFamily="18" charset="0"/>
                <a:ea typeface="Georgia" pitchFamily="34" charset="-122"/>
                <a:cs typeface="Times New Roman" panose="02020603050405020304" pitchFamily="18" charset="0"/>
              </a:rPr>
              <a:t>The project was not completed by December 25, 2025, and the record shows a </a:t>
            </a:r>
            <a:r>
              <a:rPr lang="en-US" sz="2400" b="1" dirty="0">
                <a:solidFill>
                  <a:srgbClr val="FFC000"/>
                </a:solidFill>
                <a:latin typeface="Times New Roman" panose="02020603050405020304" pitchFamily="18" charset="0"/>
                <a:cs typeface="Times New Roman" panose="02020603050405020304" pitchFamily="18" charset="0"/>
              </a:rPr>
              <a:t>troubling pattern of missed deadlines, last-minute extensions that shifted responsibility instead of enforcing it, and continued payments despite clear underperformance. At the same time, the accountability measures already written into the contract were never enforced, allowing delays to continue without consequence or penalties.</a:t>
            </a:r>
          </a:p>
        </p:txBody>
      </p:sp>
      <p:sp>
        <p:nvSpPr>
          <p:cNvPr id="10" name="Text 7"/>
          <p:cNvSpPr/>
          <p:nvPr/>
        </p:nvSpPr>
        <p:spPr>
          <a:xfrm>
            <a:off x="457200" y="6035040"/>
            <a:ext cx="11247120" cy="365760"/>
          </a:xfrm>
          <a:prstGeom prst="rect">
            <a:avLst/>
          </a:prstGeom>
          <a:noFill/>
          <a:ln/>
        </p:spPr>
        <p:txBody>
          <a:bodyPr wrap="square" lIns="0" tIns="0" rIns="0" bIns="0" rtlCol="0" anchor="ctr"/>
          <a:lstStyle/>
          <a:p>
            <a:pPr marL="0" indent="0" algn="ctr">
              <a:buNone/>
            </a:pPr>
            <a:r>
              <a:rPr lang="en-US" sz="1400" i="1" dirty="0">
                <a:solidFill>
                  <a:srgbClr val="F5F1E6"/>
                </a:solidFill>
                <a:latin typeface="Calibri" pitchFamily="34" charset="0"/>
                <a:ea typeface="Calibri" pitchFamily="34" charset="-122"/>
                <a:cs typeface="Calibri" pitchFamily="34" charset="-120"/>
              </a:rPr>
              <a:t>Five change orders  •  554 days added  •  $557K disbursed  •  $500/day damages unenforced</a:t>
            </a:r>
            <a:endParaRPr lang="en-US" sz="1400" dirty="0"/>
          </a:p>
        </p:txBody>
      </p:sp>
      <p:sp>
        <p:nvSpPr>
          <p:cNvPr id="11" name="Text 8"/>
          <p:cNvSpPr/>
          <p:nvPr/>
        </p:nvSpPr>
        <p:spPr>
          <a:xfrm>
            <a:off x="457200" y="6263640"/>
            <a:ext cx="11247120" cy="365760"/>
          </a:xfrm>
          <a:prstGeom prst="rect">
            <a:avLst/>
          </a:prstGeom>
          <a:noFill/>
          <a:ln/>
        </p:spPr>
        <p:txBody>
          <a:bodyPr wrap="square" lIns="0" tIns="0" rIns="0" bIns="0" rtlCol="0" anchor="ctr"/>
          <a:lstStyle/>
          <a:p>
            <a:pPr marL="0" indent="0" algn="ctr">
              <a:buNone/>
            </a:pPr>
            <a:r>
              <a:rPr lang="en-US" sz="1300" i="1" dirty="0">
                <a:solidFill>
                  <a:srgbClr val="C9A24B"/>
                </a:solidFill>
                <a:latin typeface="Georgia" pitchFamily="34" charset="0"/>
                <a:ea typeface="Georgia" pitchFamily="34" charset="-122"/>
                <a:cs typeface="Georgia" pitchFamily="34" charset="-120"/>
              </a:rPr>
              <a:t>The record does not speculate — it documents.</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01</a:t>
            </a:r>
            <a:endParaRPr lang="en-US" sz="1400" dirty="0"/>
          </a:p>
        </p:txBody>
      </p:sp>
      <p:sp>
        <p:nvSpPr>
          <p:cNvPr id="3" name="Text 1"/>
          <p:cNvSpPr/>
          <p:nvPr/>
        </p:nvSpPr>
        <p:spPr>
          <a:xfrm>
            <a:off x="914400" y="457200"/>
            <a:ext cx="45720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EXECUTIVE SUMMARY</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600" b="1" dirty="0">
                <a:solidFill>
                  <a:srgbClr val="0B1F3A"/>
                </a:solidFill>
                <a:latin typeface="Georgia" pitchFamily="34" charset="0"/>
                <a:ea typeface="Georgia" pitchFamily="34" charset="-122"/>
                <a:cs typeface="Georgia" pitchFamily="34" charset="-120"/>
              </a:rPr>
              <a:t>The Record Speaks Plainly</a:t>
            </a:r>
            <a:endParaRPr lang="en-US" sz="36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Text 4"/>
          <p:cNvSpPr/>
          <p:nvPr/>
        </p:nvSpPr>
        <p:spPr>
          <a:xfrm>
            <a:off x="457200" y="2011680"/>
            <a:ext cx="11247120" cy="914400"/>
          </a:xfrm>
          <a:prstGeom prst="rect">
            <a:avLst/>
          </a:prstGeom>
          <a:noFill/>
          <a:ln/>
        </p:spPr>
        <p:txBody>
          <a:bodyPr wrap="square" lIns="0" tIns="0" rIns="0" bIns="0" rtlCol="0" anchor="ctr"/>
          <a:lstStyle/>
          <a:p>
            <a:pPr marL="0" indent="0">
              <a:buNone/>
            </a:pPr>
            <a:r>
              <a:rPr lang="en-US" sz="1800" i="1" dirty="0">
                <a:solidFill>
                  <a:srgbClr val="14315A"/>
                </a:solidFill>
                <a:latin typeface="Georgia" pitchFamily="34" charset="0"/>
                <a:ea typeface="Georgia" pitchFamily="34" charset="-122"/>
                <a:cs typeface="Georgia" pitchFamily="34" charset="-120"/>
              </a:rPr>
              <a:t>On August 5, 2025, the Department of Public Works confirmed to this Committee that the Paul E. Joseph Stadium would be completed by December 25, 2025. The contract record tells a different story. </a:t>
            </a:r>
          </a:p>
          <a:p>
            <a:pPr marL="0" indent="0">
              <a:buNone/>
            </a:pPr>
            <a:r>
              <a:rPr lang="en-US" sz="1800" i="1" dirty="0">
                <a:solidFill>
                  <a:srgbClr val="14315A"/>
                </a:solidFill>
                <a:latin typeface="Georgia" pitchFamily="34" charset="0"/>
                <a:ea typeface="Georgia" pitchFamily="34" charset="-122"/>
                <a:cs typeface="Georgia" pitchFamily="34" charset="-120"/>
              </a:rPr>
              <a:t>Based on Several Change Orders</a:t>
            </a:r>
            <a:endParaRPr lang="en-US" sz="1800" dirty="0"/>
          </a:p>
        </p:txBody>
      </p:sp>
      <p:sp>
        <p:nvSpPr>
          <p:cNvPr id="7" name="Shape 5"/>
          <p:cNvSpPr/>
          <p:nvPr/>
        </p:nvSpPr>
        <p:spPr>
          <a:xfrm>
            <a:off x="457200" y="3291840"/>
            <a:ext cx="2697480" cy="2103120"/>
          </a:xfrm>
          <a:prstGeom prst="rect">
            <a:avLst/>
          </a:prstGeom>
          <a:solidFill>
            <a:srgbClr val="FFFFFF"/>
          </a:solidFill>
          <a:ln w="9525">
            <a:solidFill>
              <a:srgbClr val="E3DFD1"/>
            </a:solidFill>
            <a:prstDash val="solid"/>
          </a:ln>
        </p:spPr>
        <p:txBody>
          <a:bodyPr/>
          <a:lstStyle/>
          <a:p>
            <a:endParaRPr lang="en-VI"/>
          </a:p>
        </p:txBody>
      </p:sp>
      <p:sp>
        <p:nvSpPr>
          <p:cNvPr id="8" name="Shape 6"/>
          <p:cNvSpPr/>
          <p:nvPr/>
        </p:nvSpPr>
        <p:spPr>
          <a:xfrm>
            <a:off x="457200" y="3291840"/>
            <a:ext cx="2697480" cy="54864"/>
          </a:xfrm>
          <a:prstGeom prst="rect">
            <a:avLst/>
          </a:prstGeom>
          <a:solidFill>
            <a:srgbClr val="C9A24B"/>
          </a:solidFill>
          <a:ln w="12700">
            <a:solidFill>
              <a:srgbClr val="C9A24B"/>
            </a:solidFill>
            <a:prstDash val="solid"/>
          </a:ln>
        </p:spPr>
        <p:txBody>
          <a:bodyPr/>
          <a:lstStyle/>
          <a:p>
            <a:endParaRPr lang="en-VI"/>
          </a:p>
        </p:txBody>
      </p:sp>
      <p:sp>
        <p:nvSpPr>
          <p:cNvPr id="9" name="Text 7"/>
          <p:cNvSpPr/>
          <p:nvPr/>
        </p:nvSpPr>
        <p:spPr>
          <a:xfrm>
            <a:off x="594360" y="3611880"/>
            <a:ext cx="2423160" cy="914400"/>
          </a:xfrm>
          <a:prstGeom prst="rect">
            <a:avLst/>
          </a:prstGeom>
          <a:noFill/>
          <a:ln/>
        </p:spPr>
        <p:txBody>
          <a:bodyPr wrap="square" lIns="0" tIns="0" rIns="0" bIns="0" rtlCol="0" anchor="ctr"/>
          <a:lstStyle/>
          <a:p>
            <a:pPr marL="0" indent="0">
              <a:buNone/>
            </a:pPr>
            <a:r>
              <a:rPr lang="en-US" sz="4800" b="1" dirty="0">
                <a:solidFill>
                  <a:srgbClr val="0B1F3A"/>
                </a:solidFill>
                <a:latin typeface="Georgia" pitchFamily="34" charset="0"/>
                <a:ea typeface="Georgia" pitchFamily="34" charset="-122"/>
                <a:cs typeface="Georgia" pitchFamily="34" charset="-120"/>
              </a:rPr>
              <a:t>5</a:t>
            </a:r>
            <a:endParaRPr lang="en-US" sz="4800" dirty="0"/>
          </a:p>
        </p:txBody>
      </p:sp>
      <p:sp>
        <p:nvSpPr>
          <p:cNvPr id="10" name="Text 8"/>
          <p:cNvSpPr/>
          <p:nvPr/>
        </p:nvSpPr>
        <p:spPr>
          <a:xfrm>
            <a:off x="594360" y="4617720"/>
            <a:ext cx="2423160" cy="320040"/>
          </a:xfrm>
          <a:prstGeom prst="rect">
            <a:avLst/>
          </a:prstGeom>
          <a:noFill/>
          <a:ln/>
        </p:spPr>
        <p:txBody>
          <a:bodyPr wrap="square" lIns="0" tIns="0" rIns="0" bIns="0" rtlCol="0" anchor="ctr"/>
          <a:lstStyle/>
          <a:p>
            <a:pPr marL="0" indent="0">
              <a:buNone/>
            </a:pPr>
            <a:r>
              <a:rPr lang="en-US" sz="1400" b="1" kern="0" spc="300" dirty="0">
                <a:solidFill>
                  <a:srgbClr val="C9A24B"/>
                </a:solidFill>
                <a:latin typeface="Calibri" pitchFamily="34" charset="0"/>
                <a:ea typeface="Calibri" pitchFamily="34" charset="-122"/>
                <a:cs typeface="Calibri" pitchFamily="34" charset="-120"/>
              </a:rPr>
              <a:t>CHANGE ORDERS</a:t>
            </a:r>
            <a:endParaRPr lang="en-US" sz="1400" dirty="0"/>
          </a:p>
        </p:txBody>
      </p:sp>
      <p:sp>
        <p:nvSpPr>
          <p:cNvPr id="11" name="Text 9"/>
          <p:cNvSpPr/>
          <p:nvPr/>
        </p:nvSpPr>
        <p:spPr>
          <a:xfrm>
            <a:off x="594360" y="4937760"/>
            <a:ext cx="2423160" cy="411480"/>
          </a:xfrm>
          <a:prstGeom prst="rect">
            <a:avLst/>
          </a:prstGeom>
          <a:noFill/>
          <a:ln/>
        </p:spPr>
        <p:txBody>
          <a:bodyPr wrap="square" lIns="0" tIns="0" rIns="0" bIns="0" rtlCol="0" anchor="ctr"/>
          <a:lstStyle/>
          <a:p>
            <a:pPr marL="0" indent="0">
              <a:buNone/>
            </a:pPr>
            <a:r>
              <a:rPr lang="en-US" sz="1200" b="1" dirty="0">
                <a:solidFill>
                  <a:srgbClr val="5A6273"/>
                </a:solidFill>
                <a:latin typeface="Calibri" pitchFamily="34" charset="0"/>
                <a:ea typeface="Calibri" pitchFamily="34" charset="-122"/>
                <a:cs typeface="Calibri" pitchFamily="34" charset="-120"/>
              </a:rPr>
              <a:t>Approved June 2025 – April 2026</a:t>
            </a:r>
          </a:p>
        </p:txBody>
      </p:sp>
      <p:sp>
        <p:nvSpPr>
          <p:cNvPr id="12" name="Shape 10"/>
          <p:cNvSpPr/>
          <p:nvPr/>
        </p:nvSpPr>
        <p:spPr>
          <a:xfrm>
            <a:off x="3291840" y="3291840"/>
            <a:ext cx="2697480" cy="2103120"/>
          </a:xfrm>
          <a:prstGeom prst="rect">
            <a:avLst/>
          </a:prstGeom>
          <a:solidFill>
            <a:srgbClr val="FFFFFF"/>
          </a:solidFill>
          <a:ln w="9525">
            <a:solidFill>
              <a:srgbClr val="E3DFD1"/>
            </a:solidFill>
            <a:prstDash val="solid"/>
          </a:ln>
        </p:spPr>
        <p:txBody>
          <a:bodyPr/>
          <a:lstStyle/>
          <a:p>
            <a:endParaRPr lang="en-VI"/>
          </a:p>
        </p:txBody>
      </p:sp>
      <p:sp>
        <p:nvSpPr>
          <p:cNvPr id="13" name="Shape 11"/>
          <p:cNvSpPr/>
          <p:nvPr/>
        </p:nvSpPr>
        <p:spPr>
          <a:xfrm>
            <a:off x="3291840" y="3291840"/>
            <a:ext cx="2697480" cy="54864"/>
          </a:xfrm>
          <a:prstGeom prst="rect">
            <a:avLst/>
          </a:prstGeom>
          <a:solidFill>
            <a:srgbClr val="C9A24B"/>
          </a:solidFill>
          <a:ln w="12700">
            <a:solidFill>
              <a:srgbClr val="C9A24B"/>
            </a:solidFill>
            <a:prstDash val="solid"/>
          </a:ln>
        </p:spPr>
        <p:txBody>
          <a:bodyPr/>
          <a:lstStyle/>
          <a:p>
            <a:endParaRPr lang="en-VI"/>
          </a:p>
        </p:txBody>
      </p:sp>
      <p:sp>
        <p:nvSpPr>
          <p:cNvPr id="14" name="Text 12"/>
          <p:cNvSpPr/>
          <p:nvPr/>
        </p:nvSpPr>
        <p:spPr>
          <a:xfrm>
            <a:off x="3429000" y="3611880"/>
            <a:ext cx="2423160" cy="914400"/>
          </a:xfrm>
          <a:prstGeom prst="rect">
            <a:avLst/>
          </a:prstGeom>
          <a:noFill/>
          <a:ln/>
        </p:spPr>
        <p:txBody>
          <a:bodyPr wrap="square" lIns="0" tIns="0" rIns="0" bIns="0" rtlCol="0" anchor="ctr"/>
          <a:lstStyle/>
          <a:p>
            <a:pPr marL="0" indent="0">
              <a:buNone/>
            </a:pPr>
            <a:r>
              <a:rPr lang="en-US" sz="4800" b="1" dirty="0">
                <a:solidFill>
                  <a:srgbClr val="0B1F3A"/>
                </a:solidFill>
                <a:latin typeface="Georgia" pitchFamily="34" charset="0"/>
                <a:ea typeface="Georgia" pitchFamily="34" charset="-122"/>
                <a:cs typeface="Georgia" pitchFamily="34" charset="-120"/>
              </a:rPr>
              <a:t>554+</a:t>
            </a:r>
            <a:endParaRPr lang="en-US" sz="4800" dirty="0"/>
          </a:p>
        </p:txBody>
      </p:sp>
      <p:sp>
        <p:nvSpPr>
          <p:cNvPr id="15" name="Text 13"/>
          <p:cNvSpPr/>
          <p:nvPr/>
        </p:nvSpPr>
        <p:spPr>
          <a:xfrm>
            <a:off x="3429000" y="4617720"/>
            <a:ext cx="2423160" cy="320040"/>
          </a:xfrm>
          <a:prstGeom prst="rect">
            <a:avLst/>
          </a:prstGeom>
          <a:noFill/>
          <a:ln/>
        </p:spPr>
        <p:txBody>
          <a:bodyPr wrap="square" lIns="0" tIns="0" rIns="0" bIns="0" rtlCol="0" anchor="ctr"/>
          <a:lstStyle/>
          <a:p>
            <a:pPr marL="0" indent="0">
              <a:buNone/>
            </a:pPr>
            <a:r>
              <a:rPr lang="en-US" sz="1200" b="1" kern="0" spc="300" dirty="0">
                <a:solidFill>
                  <a:srgbClr val="C9A24B"/>
                </a:solidFill>
                <a:latin typeface="Calibri" pitchFamily="34" charset="0"/>
                <a:ea typeface="Calibri" pitchFamily="34" charset="-122"/>
                <a:cs typeface="Calibri" pitchFamily="34" charset="-120"/>
              </a:rPr>
              <a:t>CALENDAR DAYS ADDED</a:t>
            </a:r>
            <a:endParaRPr lang="en-US" sz="1200" dirty="0"/>
          </a:p>
        </p:txBody>
      </p:sp>
      <p:sp>
        <p:nvSpPr>
          <p:cNvPr id="16" name="Text 14"/>
          <p:cNvSpPr/>
          <p:nvPr/>
        </p:nvSpPr>
        <p:spPr>
          <a:xfrm>
            <a:off x="3429000" y="4937760"/>
            <a:ext cx="2423160" cy="411480"/>
          </a:xfrm>
          <a:prstGeom prst="rect">
            <a:avLst/>
          </a:prstGeom>
          <a:noFill/>
          <a:ln/>
        </p:spPr>
        <p:txBody>
          <a:bodyPr wrap="square" lIns="0" tIns="0" rIns="0" bIns="0" rtlCol="0" anchor="ctr"/>
          <a:lstStyle/>
          <a:p>
            <a:pPr marL="0" indent="0">
              <a:buNone/>
            </a:pPr>
            <a:r>
              <a:rPr lang="en-US" sz="1100" b="1" dirty="0">
                <a:solidFill>
                  <a:srgbClr val="5A6273"/>
                </a:solidFill>
                <a:latin typeface="Calibri" pitchFamily="34" charset="0"/>
                <a:ea typeface="Calibri" pitchFamily="34" charset="-122"/>
                <a:cs typeface="Calibri" pitchFamily="34" charset="-120"/>
              </a:rPr>
              <a:t>Cumulative time extensions</a:t>
            </a:r>
            <a:endParaRPr lang="en-US" sz="1100" b="1" dirty="0"/>
          </a:p>
        </p:txBody>
      </p:sp>
      <p:sp>
        <p:nvSpPr>
          <p:cNvPr id="17" name="Shape 15"/>
          <p:cNvSpPr/>
          <p:nvPr/>
        </p:nvSpPr>
        <p:spPr>
          <a:xfrm>
            <a:off x="6126480" y="3291840"/>
            <a:ext cx="2697480" cy="2103120"/>
          </a:xfrm>
          <a:prstGeom prst="rect">
            <a:avLst/>
          </a:prstGeom>
          <a:solidFill>
            <a:srgbClr val="FFFFFF"/>
          </a:solidFill>
          <a:ln w="9525">
            <a:solidFill>
              <a:srgbClr val="E3DFD1"/>
            </a:solidFill>
            <a:prstDash val="solid"/>
          </a:ln>
        </p:spPr>
        <p:txBody>
          <a:bodyPr/>
          <a:lstStyle/>
          <a:p>
            <a:endParaRPr lang="en-VI"/>
          </a:p>
        </p:txBody>
      </p:sp>
      <p:sp>
        <p:nvSpPr>
          <p:cNvPr id="18" name="Shape 16"/>
          <p:cNvSpPr/>
          <p:nvPr/>
        </p:nvSpPr>
        <p:spPr>
          <a:xfrm>
            <a:off x="6126480" y="3291840"/>
            <a:ext cx="2697480" cy="54864"/>
          </a:xfrm>
          <a:prstGeom prst="rect">
            <a:avLst/>
          </a:prstGeom>
          <a:solidFill>
            <a:srgbClr val="C9A24B"/>
          </a:solidFill>
          <a:ln w="12700">
            <a:solidFill>
              <a:srgbClr val="C9A24B"/>
            </a:solidFill>
            <a:prstDash val="solid"/>
          </a:ln>
        </p:spPr>
        <p:txBody>
          <a:bodyPr/>
          <a:lstStyle/>
          <a:p>
            <a:endParaRPr lang="en-VI"/>
          </a:p>
        </p:txBody>
      </p:sp>
      <p:sp>
        <p:nvSpPr>
          <p:cNvPr id="19" name="Text 17"/>
          <p:cNvSpPr/>
          <p:nvPr/>
        </p:nvSpPr>
        <p:spPr>
          <a:xfrm>
            <a:off x="6263640" y="3611880"/>
            <a:ext cx="2423160" cy="914400"/>
          </a:xfrm>
          <a:prstGeom prst="rect">
            <a:avLst/>
          </a:prstGeom>
          <a:noFill/>
          <a:ln/>
        </p:spPr>
        <p:txBody>
          <a:bodyPr wrap="square" lIns="0" tIns="0" rIns="0" bIns="0" rtlCol="0" anchor="ctr"/>
          <a:lstStyle/>
          <a:p>
            <a:pPr marL="0" indent="0">
              <a:buNone/>
            </a:pPr>
            <a:r>
              <a:rPr lang="en-US" sz="4800" b="1" dirty="0">
                <a:solidFill>
                  <a:srgbClr val="0B1F3A"/>
                </a:solidFill>
                <a:latin typeface="Georgia" pitchFamily="34" charset="0"/>
                <a:ea typeface="Georgia" pitchFamily="34" charset="-122"/>
                <a:cs typeface="Georgia" pitchFamily="34" charset="-120"/>
              </a:rPr>
              <a:t>$557K</a:t>
            </a:r>
            <a:endParaRPr lang="en-US" sz="4800" dirty="0"/>
          </a:p>
        </p:txBody>
      </p:sp>
      <p:sp>
        <p:nvSpPr>
          <p:cNvPr id="20" name="Text 18"/>
          <p:cNvSpPr/>
          <p:nvPr/>
        </p:nvSpPr>
        <p:spPr>
          <a:xfrm>
            <a:off x="6263640" y="4617720"/>
            <a:ext cx="2423160" cy="320040"/>
          </a:xfrm>
          <a:prstGeom prst="rect">
            <a:avLst/>
          </a:prstGeom>
          <a:noFill/>
          <a:ln/>
        </p:spPr>
        <p:txBody>
          <a:bodyPr wrap="square" lIns="0" tIns="0" rIns="0" bIns="0" rtlCol="0" anchor="ctr"/>
          <a:lstStyle/>
          <a:p>
            <a:pPr marL="0" indent="0">
              <a:buNone/>
            </a:pPr>
            <a:r>
              <a:rPr lang="en-US" sz="1400" b="1" kern="0" spc="300" dirty="0">
                <a:solidFill>
                  <a:srgbClr val="C9A24B"/>
                </a:solidFill>
                <a:latin typeface="Calibri" pitchFamily="34" charset="0"/>
                <a:ea typeface="Calibri" pitchFamily="34" charset="-122"/>
                <a:cs typeface="Calibri" pitchFamily="34" charset="-120"/>
              </a:rPr>
              <a:t>DISBURSED</a:t>
            </a:r>
            <a:endParaRPr lang="en-US" sz="1400" dirty="0"/>
          </a:p>
        </p:txBody>
      </p:sp>
      <p:sp>
        <p:nvSpPr>
          <p:cNvPr id="21" name="Text 19"/>
          <p:cNvSpPr/>
          <p:nvPr/>
        </p:nvSpPr>
        <p:spPr>
          <a:xfrm>
            <a:off x="6263640" y="4937760"/>
            <a:ext cx="2423160" cy="411480"/>
          </a:xfrm>
          <a:prstGeom prst="rect">
            <a:avLst/>
          </a:prstGeom>
          <a:noFill/>
          <a:ln/>
        </p:spPr>
        <p:txBody>
          <a:bodyPr wrap="square" lIns="0" tIns="0" rIns="0" bIns="0" rtlCol="0" anchor="ctr"/>
          <a:lstStyle/>
          <a:p>
            <a:pPr marL="0" indent="0">
              <a:buNone/>
            </a:pPr>
            <a:r>
              <a:rPr lang="en-US" sz="1100" b="1" dirty="0">
                <a:solidFill>
                  <a:srgbClr val="5A6273"/>
                </a:solidFill>
                <a:latin typeface="Calibri" pitchFamily="34" charset="0"/>
                <a:ea typeface="Calibri" pitchFamily="34" charset="-122"/>
                <a:cs typeface="Calibri" pitchFamily="34" charset="-120"/>
              </a:rPr>
              <a:t>July 2025 – January 2026</a:t>
            </a:r>
            <a:endParaRPr lang="en-US" sz="1100" b="1" dirty="0"/>
          </a:p>
        </p:txBody>
      </p:sp>
      <p:sp>
        <p:nvSpPr>
          <p:cNvPr id="22" name="Shape 20"/>
          <p:cNvSpPr/>
          <p:nvPr/>
        </p:nvSpPr>
        <p:spPr>
          <a:xfrm>
            <a:off x="8961120" y="3291840"/>
            <a:ext cx="2697480" cy="2103120"/>
          </a:xfrm>
          <a:prstGeom prst="rect">
            <a:avLst/>
          </a:prstGeom>
          <a:solidFill>
            <a:srgbClr val="FFFFFF"/>
          </a:solidFill>
          <a:ln w="9525">
            <a:solidFill>
              <a:srgbClr val="E3DFD1"/>
            </a:solidFill>
            <a:prstDash val="solid"/>
          </a:ln>
        </p:spPr>
        <p:txBody>
          <a:bodyPr/>
          <a:lstStyle/>
          <a:p>
            <a:endParaRPr lang="en-VI"/>
          </a:p>
        </p:txBody>
      </p:sp>
      <p:sp>
        <p:nvSpPr>
          <p:cNvPr id="23" name="Shape 21"/>
          <p:cNvSpPr/>
          <p:nvPr/>
        </p:nvSpPr>
        <p:spPr>
          <a:xfrm>
            <a:off x="8961120" y="3291840"/>
            <a:ext cx="2697480" cy="54864"/>
          </a:xfrm>
          <a:prstGeom prst="rect">
            <a:avLst/>
          </a:prstGeom>
          <a:solidFill>
            <a:srgbClr val="C9A24B"/>
          </a:solidFill>
          <a:ln w="12700">
            <a:solidFill>
              <a:srgbClr val="C9A24B"/>
            </a:solidFill>
            <a:prstDash val="solid"/>
          </a:ln>
        </p:spPr>
        <p:txBody>
          <a:bodyPr/>
          <a:lstStyle/>
          <a:p>
            <a:endParaRPr lang="en-VI"/>
          </a:p>
        </p:txBody>
      </p:sp>
      <p:sp>
        <p:nvSpPr>
          <p:cNvPr id="24" name="Text 22"/>
          <p:cNvSpPr/>
          <p:nvPr/>
        </p:nvSpPr>
        <p:spPr>
          <a:xfrm>
            <a:off x="9098280" y="3611880"/>
            <a:ext cx="2423160" cy="914400"/>
          </a:xfrm>
          <a:prstGeom prst="rect">
            <a:avLst/>
          </a:prstGeom>
          <a:noFill/>
          <a:ln/>
        </p:spPr>
        <p:txBody>
          <a:bodyPr wrap="square" lIns="0" tIns="0" rIns="0" bIns="0" rtlCol="0" anchor="ctr"/>
          <a:lstStyle/>
          <a:p>
            <a:pPr marL="0" indent="0">
              <a:buNone/>
            </a:pPr>
            <a:r>
              <a:rPr lang="en-US" sz="2800" b="1" dirty="0">
                <a:solidFill>
                  <a:srgbClr val="0B1F3A"/>
                </a:solidFill>
                <a:latin typeface="Georgia" pitchFamily="34" charset="0"/>
                <a:ea typeface="Georgia" pitchFamily="34" charset="-122"/>
                <a:cs typeface="Georgia" pitchFamily="34" charset="-120"/>
              </a:rPr>
              <a:t>Jul 2, 2026</a:t>
            </a:r>
            <a:endParaRPr lang="en-US" sz="2800" dirty="0"/>
          </a:p>
        </p:txBody>
      </p:sp>
      <p:sp>
        <p:nvSpPr>
          <p:cNvPr id="25" name="Text 23"/>
          <p:cNvSpPr/>
          <p:nvPr/>
        </p:nvSpPr>
        <p:spPr>
          <a:xfrm>
            <a:off x="9098280" y="4617720"/>
            <a:ext cx="2423160" cy="320040"/>
          </a:xfrm>
          <a:prstGeom prst="rect">
            <a:avLst/>
          </a:prstGeom>
          <a:noFill/>
          <a:ln/>
        </p:spPr>
        <p:txBody>
          <a:bodyPr wrap="square" lIns="0" tIns="0" rIns="0" bIns="0" rtlCol="0" anchor="ctr"/>
          <a:lstStyle/>
          <a:p>
            <a:pPr marL="0" indent="0">
              <a:buNone/>
            </a:pPr>
            <a:r>
              <a:rPr lang="en-US" sz="1400" b="1" kern="0" spc="300" dirty="0">
                <a:solidFill>
                  <a:srgbClr val="C9A24B"/>
                </a:solidFill>
                <a:latin typeface="Calibri" pitchFamily="34" charset="0"/>
                <a:ea typeface="Calibri" pitchFamily="34" charset="-122"/>
                <a:cs typeface="Calibri" pitchFamily="34" charset="-120"/>
              </a:rPr>
              <a:t>CURRENT TARGET</a:t>
            </a:r>
            <a:endParaRPr lang="en-US" sz="1400" dirty="0"/>
          </a:p>
        </p:txBody>
      </p:sp>
      <p:sp>
        <p:nvSpPr>
          <p:cNvPr id="26" name="Text 24"/>
          <p:cNvSpPr/>
          <p:nvPr/>
        </p:nvSpPr>
        <p:spPr>
          <a:xfrm>
            <a:off x="9098280" y="4937760"/>
            <a:ext cx="2423160" cy="411480"/>
          </a:xfrm>
          <a:prstGeom prst="rect">
            <a:avLst/>
          </a:prstGeom>
          <a:noFill/>
          <a:ln/>
        </p:spPr>
        <p:txBody>
          <a:bodyPr wrap="square" lIns="0" tIns="0" rIns="0" bIns="0" rtlCol="0" anchor="ctr"/>
          <a:lstStyle/>
          <a:p>
            <a:pPr marL="0" indent="0">
              <a:buNone/>
            </a:pPr>
            <a:r>
              <a:rPr lang="en-US" sz="1100" b="1" dirty="0">
                <a:solidFill>
                  <a:srgbClr val="5A6273"/>
                </a:solidFill>
                <a:latin typeface="Calibri" pitchFamily="34" charset="0"/>
                <a:ea typeface="Calibri" pitchFamily="34" charset="-122"/>
                <a:cs typeface="Calibri" pitchFamily="34" charset="-120"/>
              </a:rPr>
              <a:t>Per Change Order No. 10</a:t>
            </a:r>
            <a:endParaRPr lang="en-US" sz="1100" b="1" dirty="0"/>
          </a:p>
        </p:txBody>
      </p:sp>
      <p:sp>
        <p:nvSpPr>
          <p:cNvPr id="27" name="Shape 25"/>
          <p:cNvSpPr/>
          <p:nvPr/>
        </p:nvSpPr>
        <p:spPr>
          <a:xfrm>
            <a:off x="457200" y="5715000"/>
            <a:ext cx="11247120" cy="548640"/>
          </a:xfrm>
          <a:prstGeom prst="rect">
            <a:avLst/>
          </a:prstGeom>
          <a:solidFill>
            <a:srgbClr val="0B1F3A"/>
          </a:solidFill>
          <a:ln w="12700">
            <a:solidFill>
              <a:srgbClr val="0B1F3A"/>
            </a:solidFill>
            <a:prstDash val="solid"/>
          </a:ln>
        </p:spPr>
        <p:txBody>
          <a:bodyPr/>
          <a:lstStyle/>
          <a:p>
            <a:endParaRPr lang="en-VI" dirty="0"/>
          </a:p>
        </p:txBody>
      </p:sp>
      <p:sp>
        <p:nvSpPr>
          <p:cNvPr id="28" name="Text 26"/>
          <p:cNvSpPr/>
          <p:nvPr/>
        </p:nvSpPr>
        <p:spPr>
          <a:xfrm>
            <a:off x="640080" y="5715000"/>
            <a:ext cx="10881360" cy="548640"/>
          </a:xfrm>
          <a:prstGeom prst="rect">
            <a:avLst/>
          </a:prstGeom>
          <a:noFill/>
          <a:ln/>
        </p:spPr>
        <p:txBody>
          <a:bodyPr wrap="square" lIns="0" tIns="0" rIns="0" bIns="0" rtlCol="0" anchor="ctr"/>
          <a:lstStyle/>
          <a:p>
            <a:pPr marL="0" indent="0">
              <a:buNone/>
            </a:pPr>
            <a:r>
              <a:rPr lang="en-US" sz="1300" b="1" i="1" dirty="0">
                <a:solidFill>
                  <a:srgbClr val="E5BE5F"/>
                </a:solidFill>
                <a:latin typeface="Georgia" pitchFamily="34" charset="0"/>
                <a:ea typeface="Georgia" pitchFamily="34" charset="-122"/>
                <a:cs typeface="Georgia" pitchFamily="34" charset="-120"/>
              </a:rPr>
              <a:t>The project was not completed by December 25, 2025. It was extended, funded, and actively executed into 2026.</a:t>
            </a:r>
            <a:endParaRPr lang="en-US" sz="1300" dirty="0"/>
          </a:p>
        </p:txBody>
      </p:sp>
      <p:sp>
        <p:nvSpPr>
          <p:cNvPr id="29" name="Text 27"/>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30" name="Text 28"/>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2 / 20</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61224"/>
        </a:solidFill>
        <a:effectLst/>
      </p:bgPr>
    </p:bg>
    <p:spTree>
      <p:nvGrpSpPr>
        <p:cNvPr id="1" name=""/>
        <p:cNvGrpSpPr/>
        <p:nvPr/>
      </p:nvGrpSpPr>
      <p:grpSpPr>
        <a:xfrm>
          <a:off x="0" y="0"/>
          <a:ext cx="0" cy="0"/>
          <a:chOff x="0" y="0"/>
          <a:chExt cx="0" cy="0"/>
        </a:xfrm>
      </p:grpSpPr>
      <p:sp>
        <p:nvSpPr>
          <p:cNvPr id="2" name="Shape 0"/>
          <p:cNvSpPr/>
          <p:nvPr/>
        </p:nvSpPr>
        <p:spPr>
          <a:xfrm>
            <a:off x="457200" y="2286000"/>
            <a:ext cx="11247120" cy="36576"/>
          </a:xfrm>
          <a:prstGeom prst="rect">
            <a:avLst/>
          </a:prstGeom>
          <a:solidFill>
            <a:srgbClr val="C9A24B"/>
          </a:solidFill>
          <a:ln w="12700">
            <a:solidFill>
              <a:srgbClr val="C9A24B"/>
            </a:solidFill>
            <a:prstDash val="solid"/>
          </a:ln>
        </p:spPr>
        <p:txBody>
          <a:bodyPr/>
          <a:lstStyle/>
          <a:p>
            <a:endParaRPr lang="en-VI"/>
          </a:p>
        </p:txBody>
      </p:sp>
      <p:sp>
        <p:nvSpPr>
          <p:cNvPr id="3" name="Text 1"/>
          <p:cNvSpPr/>
          <p:nvPr/>
        </p:nvSpPr>
        <p:spPr>
          <a:xfrm>
            <a:off x="457200" y="2560320"/>
            <a:ext cx="11247120" cy="365760"/>
          </a:xfrm>
          <a:prstGeom prst="rect">
            <a:avLst/>
          </a:prstGeom>
          <a:noFill/>
          <a:ln/>
        </p:spPr>
        <p:txBody>
          <a:bodyPr wrap="square" lIns="0" tIns="0" rIns="0" bIns="0" rtlCol="0" anchor="ctr"/>
          <a:lstStyle/>
          <a:p>
            <a:pPr marL="0" indent="0" algn="ctr">
              <a:buNone/>
            </a:pPr>
            <a:r>
              <a:rPr lang="en-US" sz="1400" b="1" kern="0" spc="1000" dirty="0">
                <a:solidFill>
                  <a:srgbClr val="C9A24B"/>
                </a:solidFill>
                <a:latin typeface="Calibri" pitchFamily="34" charset="0"/>
                <a:ea typeface="Calibri" pitchFamily="34" charset="-122"/>
                <a:cs typeface="Calibri" pitchFamily="34" charset="-120"/>
              </a:rPr>
              <a:t>OFFICE OF</a:t>
            </a:r>
            <a:endParaRPr lang="en-US" sz="1400" dirty="0"/>
          </a:p>
        </p:txBody>
      </p:sp>
      <p:sp>
        <p:nvSpPr>
          <p:cNvPr id="4" name="Text 2"/>
          <p:cNvSpPr/>
          <p:nvPr/>
        </p:nvSpPr>
        <p:spPr>
          <a:xfrm>
            <a:off x="457200" y="3017520"/>
            <a:ext cx="11247120" cy="822960"/>
          </a:xfrm>
          <a:prstGeom prst="rect">
            <a:avLst/>
          </a:prstGeom>
          <a:noFill/>
          <a:ln/>
        </p:spPr>
        <p:txBody>
          <a:bodyPr wrap="square" lIns="0" tIns="0" rIns="0" bIns="0" rtlCol="0" anchor="ctr"/>
          <a:lstStyle/>
          <a:p>
            <a:pPr marL="0" indent="0" algn="ctr">
              <a:buNone/>
            </a:pPr>
            <a:r>
              <a:rPr lang="en-US" sz="4800" i="1" dirty="0">
                <a:solidFill>
                  <a:srgbClr val="FFFFFF"/>
                </a:solidFill>
                <a:latin typeface="Georgia" pitchFamily="34" charset="0"/>
                <a:ea typeface="Georgia" pitchFamily="34" charset="-122"/>
                <a:cs typeface="Georgia" pitchFamily="34" charset="-120"/>
              </a:rPr>
              <a:t>Senator-at-Large</a:t>
            </a:r>
            <a:endParaRPr lang="en-US" sz="4800" dirty="0"/>
          </a:p>
        </p:txBody>
      </p:sp>
      <p:sp>
        <p:nvSpPr>
          <p:cNvPr id="5" name="Text 3"/>
          <p:cNvSpPr/>
          <p:nvPr/>
        </p:nvSpPr>
        <p:spPr>
          <a:xfrm>
            <a:off x="457200" y="3794760"/>
            <a:ext cx="11247120" cy="822960"/>
          </a:xfrm>
          <a:prstGeom prst="rect">
            <a:avLst/>
          </a:prstGeom>
          <a:noFill/>
          <a:ln/>
        </p:spPr>
        <p:txBody>
          <a:bodyPr wrap="square" lIns="0" tIns="0" rIns="0" bIns="0" rtlCol="0" anchor="ctr"/>
          <a:lstStyle/>
          <a:p>
            <a:pPr marL="0" indent="0" algn="ctr">
              <a:buNone/>
            </a:pPr>
            <a:r>
              <a:rPr lang="en-US" sz="5400" b="1" dirty="0">
                <a:solidFill>
                  <a:srgbClr val="FFFFFF"/>
                </a:solidFill>
                <a:latin typeface="Georgia" pitchFamily="34" charset="0"/>
                <a:ea typeface="Georgia" pitchFamily="34" charset="-122"/>
                <a:cs typeface="Georgia" pitchFamily="34" charset="-120"/>
              </a:rPr>
              <a:t>Angel Bolques Jr.</a:t>
            </a:r>
            <a:endParaRPr lang="en-US" sz="5400" dirty="0"/>
          </a:p>
        </p:txBody>
      </p:sp>
      <p:sp>
        <p:nvSpPr>
          <p:cNvPr id="6" name="Shape 4"/>
          <p:cNvSpPr/>
          <p:nvPr/>
        </p:nvSpPr>
        <p:spPr>
          <a:xfrm>
            <a:off x="457200" y="4754880"/>
            <a:ext cx="11247120" cy="36576"/>
          </a:xfrm>
          <a:prstGeom prst="rect">
            <a:avLst/>
          </a:prstGeom>
          <a:solidFill>
            <a:srgbClr val="C9A24B"/>
          </a:solidFill>
          <a:ln w="12700">
            <a:solidFill>
              <a:srgbClr val="C9A24B"/>
            </a:solidFill>
            <a:prstDash val="solid"/>
          </a:ln>
        </p:spPr>
        <p:txBody>
          <a:bodyPr/>
          <a:lstStyle/>
          <a:p>
            <a:endParaRPr lang="en-VI"/>
          </a:p>
        </p:txBody>
      </p:sp>
      <p:sp>
        <p:nvSpPr>
          <p:cNvPr id="7" name="Text 5"/>
          <p:cNvSpPr/>
          <p:nvPr/>
        </p:nvSpPr>
        <p:spPr>
          <a:xfrm>
            <a:off x="457200" y="5029200"/>
            <a:ext cx="11247120" cy="320040"/>
          </a:xfrm>
          <a:prstGeom prst="rect">
            <a:avLst/>
          </a:prstGeom>
          <a:noFill/>
          <a:ln/>
        </p:spPr>
        <p:txBody>
          <a:bodyPr wrap="square" lIns="0" tIns="0" rIns="0" bIns="0" rtlCol="0" anchor="ctr"/>
          <a:lstStyle/>
          <a:p>
            <a:pPr marL="0" indent="0" algn="ctr">
              <a:buNone/>
            </a:pPr>
            <a:r>
              <a:rPr lang="en-US" sz="1300" kern="0" spc="800" dirty="0">
                <a:solidFill>
                  <a:srgbClr val="E5BE5F"/>
                </a:solidFill>
                <a:latin typeface="Calibri" pitchFamily="34" charset="0"/>
                <a:ea typeface="Calibri" pitchFamily="34" charset="-122"/>
                <a:cs typeface="Calibri" pitchFamily="34" charset="-120"/>
              </a:rPr>
              <a:t>36th LEGISLATURE  |  VIRGIN ISLANDS</a:t>
            </a:r>
            <a:endParaRPr lang="en-US" sz="1300" dirty="0"/>
          </a:p>
        </p:txBody>
      </p:sp>
      <p:sp>
        <p:nvSpPr>
          <p:cNvPr id="8" name="Text 6"/>
          <p:cNvSpPr/>
          <p:nvPr/>
        </p:nvSpPr>
        <p:spPr>
          <a:xfrm>
            <a:off x="457200" y="5486400"/>
            <a:ext cx="11247120" cy="365760"/>
          </a:xfrm>
          <a:prstGeom prst="rect">
            <a:avLst/>
          </a:prstGeom>
          <a:noFill/>
          <a:ln/>
        </p:spPr>
        <p:txBody>
          <a:bodyPr wrap="square" lIns="0" tIns="0" rIns="0" bIns="0" rtlCol="0" anchor="ctr"/>
          <a:lstStyle/>
          <a:p>
            <a:pPr marL="0" indent="0" algn="ctr">
              <a:buNone/>
            </a:pPr>
            <a:r>
              <a:rPr lang="en-US" sz="1600" i="1" dirty="0">
                <a:solidFill>
                  <a:srgbClr val="F5F1E6"/>
                </a:solidFill>
                <a:latin typeface="Georgia" pitchFamily="34" charset="0"/>
                <a:ea typeface="Georgia" pitchFamily="34" charset="-122"/>
                <a:cs typeface="Georgia" pitchFamily="34" charset="-120"/>
              </a:rPr>
              <a:t>Paul E. Joseph Stadium Oversight Report</a:t>
            </a:r>
            <a:endParaRPr lang="en-US" sz="1600" dirty="0"/>
          </a:p>
        </p:txBody>
      </p:sp>
      <p:sp>
        <p:nvSpPr>
          <p:cNvPr id="9" name="Text 7"/>
          <p:cNvSpPr/>
          <p:nvPr/>
        </p:nvSpPr>
        <p:spPr>
          <a:xfrm>
            <a:off x="457200" y="5897880"/>
            <a:ext cx="11247120" cy="365760"/>
          </a:xfrm>
          <a:prstGeom prst="rect">
            <a:avLst/>
          </a:prstGeom>
          <a:noFill/>
          <a:ln/>
        </p:spPr>
        <p:txBody>
          <a:bodyPr wrap="square" lIns="0" tIns="0" rIns="0" bIns="0" rtlCol="0" anchor="ctr"/>
          <a:lstStyle/>
          <a:p>
            <a:pPr marL="0" indent="0" algn="ctr">
              <a:buNone/>
            </a:pPr>
            <a:r>
              <a:rPr lang="en-US" sz="1100" i="1" dirty="0">
                <a:solidFill>
                  <a:srgbClr val="8A97B0"/>
                </a:solidFill>
                <a:latin typeface="Calibri" pitchFamily="34" charset="0"/>
                <a:ea typeface="Calibri" pitchFamily="34" charset="-122"/>
                <a:cs typeface="Calibri" pitchFamily="34" charset="-120"/>
              </a:rPr>
              <a:t>Record compiled from contractual, financial, and legislative correspondence — July 2025 through April 2026.</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02</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THE REPRESENTATION</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600" b="1" dirty="0">
                <a:solidFill>
                  <a:srgbClr val="0B1F3A"/>
                </a:solidFill>
                <a:latin typeface="Georgia" pitchFamily="34" charset="0"/>
                <a:ea typeface="Georgia" pitchFamily="34" charset="-122"/>
                <a:cs typeface="Georgia" pitchFamily="34" charset="-120"/>
              </a:rPr>
              <a:t>What the Office Was Told</a:t>
            </a:r>
            <a:endParaRPr lang="en-US" sz="36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103120"/>
            <a:ext cx="5852160" cy="393192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103120"/>
            <a:ext cx="73152" cy="393192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331720"/>
            <a:ext cx="5303520" cy="365760"/>
          </a:xfrm>
          <a:prstGeom prst="rect">
            <a:avLst/>
          </a:prstGeom>
          <a:noFill/>
          <a:ln/>
        </p:spPr>
        <p:txBody>
          <a:bodyPr wrap="square" lIns="0" tIns="0" rIns="0" bIns="0" rtlCol="0" anchor="ctr"/>
          <a:lstStyle/>
          <a:p>
            <a:pPr marL="0" indent="0">
              <a:buNone/>
            </a:pPr>
            <a:r>
              <a:rPr lang="en-US" sz="1200" b="1" kern="0" spc="500" dirty="0">
                <a:solidFill>
                  <a:srgbClr val="C9A24B"/>
                </a:solidFill>
                <a:latin typeface="Calibri" pitchFamily="34" charset="0"/>
                <a:ea typeface="Calibri" pitchFamily="34" charset="-122"/>
                <a:cs typeface="Calibri" pitchFamily="34" charset="-120"/>
              </a:rPr>
              <a:t>AUGUST 5, 2025</a:t>
            </a:r>
            <a:endParaRPr lang="en-US" sz="1200" dirty="0"/>
          </a:p>
        </p:txBody>
      </p:sp>
      <p:sp>
        <p:nvSpPr>
          <p:cNvPr id="9" name="Text 7"/>
          <p:cNvSpPr/>
          <p:nvPr/>
        </p:nvSpPr>
        <p:spPr>
          <a:xfrm>
            <a:off x="777240" y="2834640"/>
            <a:ext cx="5349240" cy="1828800"/>
          </a:xfrm>
          <a:prstGeom prst="rect">
            <a:avLst/>
          </a:prstGeom>
          <a:noFill/>
          <a:ln/>
        </p:spPr>
        <p:txBody>
          <a:bodyPr wrap="square" lIns="0" tIns="0" rIns="0" bIns="0" rtlCol="0" anchor="ctr"/>
          <a:lstStyle/>
          <a:p>
            <a:pPr marL="0" indent="0">
              <a:buNone/>
            </a:pPr>
            <a:r>
              <a:rPr lang="en-US" sz="2200" i="1" dirty="0">
                <a:solidFill>
                  <a:srgbClr val="FFFFFF"/>
                </a:solidFill>
                <a:latin typeface="Georgia" pitchFamily="34" charset="0"/>
                <a:ea typeface="Georgia" pitchFamily="34" charset="-122"/>
                <a:cs typeface="Georgia" pitchFamily="34" charset="-120"/>
              </a:rPr>
              <a:t>“The project remains on track for completion by December 25, 2025.”</a:t>
            </a:r>
            <a:endParaRPr lang="en-US" sz="2200" dirty="0"/>
          </a:p>
        </p:txBody>
      </p:sp>
      <p:sp>
        <p:nvSpPr>
          <p:cNvPr id="10" name="Text 8"/>
          <p:cNvSpPr/>
          <p:nvPr/>
        </p:nvSpPr>
        <p:spPr>
          <a:xfrm>
            <a:off x="777240" y="5120640"/>
            <a:ext cx="5349240" cy="365760"/>
          </a:xfrm>
          <a:prstGeom prst="rect">
            <a:avLst/>
          </a:prstGeom>
          <a:noFill/>
          <a:ln/>
        </p:spPr>
        <p:txBody>
          <a:bodyPr wrap="square" lIns="0" tIns="0" rIns="0" bIns="0" rtlCol="0" anchor="ctr"/>
          <a:lstStyle/>
          <a:p>
            <a:pPr marL="0" indent="0">
              <a:buNone/>
            </a:pPr>
            <a:r>
              <a:rPr lang="en-US" sz="1300" b="1" dirty="0">
                <a:solidFill>
                  <a:srgbClr val="E5BE5F"/>
                </a:solidFill>
                <a:latin typeface="Calibri" pitchFamily="34" charset="0"/>
                <a:ea typeface="Calibri" pitchFamily="34" charset="-122"/>
                <a:cs typeface="Calibri" pitchFamily="34" charset="-120"/>
              </a:rPr>
              <a:t>— John Wessel and Derek A. Gabriel</a:t>
            </a:r>
            <a:endParaRPr lang="en-US" sz="1300" dirty="0"/>
          </a:p>
        </p:txBody>
      </p:sp>
      <p:sp>
        <p:nvSpPr>
          <p:cNvPr id="11" name="Text 9"/>
          <p:cNvSpPr/>
          <p:nvPr/>
        </p:nvSpPr>
        <p:spPr>
          <a:xfrm>
            <a:off x="777240" y="5440680"/>
            <a:ext cx="5349240" cy="365760"/>
          </a:xfrm>
          <a:prstGeom prst="rect">
            <a:avLst/>
          </a:prstGeom>
          <a:noFill/>
          <a:ln/>
        </p:spPr>
        <p:txBody>
          <a:bodyPr wrap="square" lIns="0" tIns="0" rIns="0" bIns="0" rtlCol="0" anchor="ctr"/>
          <a:lstStyle/>
          <a:p>
            <a:pPr marL="0" indent="0">
              <a:buNone/>
            </a:pPr>
            <a:r>
              <a:rPr lang="en-US" sz="1200" i="1" dirty="0">
                <a:solidFill>
                  <a:srgbClr val="F5F1E6"/>
                </a:solidFill>
                <a:latin typeface="Calibri" pitchFamily="34" charset="0"/>
                <a:ea typeface="Calibri" pitchFamily="34" charset="-122"/>
                <a:cs typeface="Calibri" pitchFamily="34" charset="-120"/>
              </a:rPr>
              <a:t>Commissioner, Department of Public Works</a:t>
            </a:r>
            <a:endParaRPr lang="en-US" sz="1200" dirty="0"/>
          </a:p>
        </p:txBody>
      </p:sp>
      <p:sp>
        <p:nvSpPr>
          <p:cNvPr id="12" name="Text 10"/>
          <p:cNvSpPr/>
          <p:nvPr/>
        </p:nvSpPr>
        <p:spPr>
          <a:xfrm>
            <a:off x="6675120" y="2103120"/>
            <a:ext cx="5029200" cy="365760"/>
          </a:xfrm>
          <a:prstGeom prst="rect">
            <a:avLst/>
          </a:prstGeom>
          <a:noFill/>
          <a:ln/>
        </p:spPr>
        <p:txBody>
          <a:bodyPr wrap="square" lIns="0" tIns="0" rIns="0" bIns="0" rtlCol="0" anchor="ctr"/>
          <a:lstStyle/>
          <a:p>
            <a:pPr marL="0" indent="0">
              <a:buNone/>
            </a:pPr>
            <a:r>
              <a:rPr lang="en-US" sz="1600" b="1" kern="0" spc="600" dirty="0">
                <a:solidFill>
                  <a:srgbClr val="B5363A"/>
                </a:solidFill>
                <a:latin typeface="Calibri" pitchFamily="34" charset="0"/>
                <a:ea typeface="Calibri" pitchFamily="34" charset="-122"/>
                <a:cs typeface="Calibri" pitchFamily="34" charset="-120"/>
              </a:rPr>
              <a:t>THE PROBLEM</a:t>
            </a:r>
            <a:endParaRPr lang="en-US" sz="1600" dirty="0"/>
          </a:p>
        </p:txBody>
      </p:sp>
      <p:sp>
        <p:nvSpPr>
          <p:cNvPr id="13" name="Text 11"/>
          <p:cNvSpPr/>
          <p:nvPr/>
        </p:nvSpPr>
        <p:spPr>
          <a:xfrm>
            <a:off x="6675120" y="2514600"/>
            <a:ext cx="5029200" cy="1097280"/>
          </a:xfrm>
          <a:prstGeom prst="rect">
            <a:avLst/>
          </a:prstGeom>
          <a:noFill/>
          <a:ln/>
        </p:spPr>
        <p:txBody>
          <a:bodyPr wrap="square" lIns="0" tIns="0" rIns="0" bIns="0" rtlCol="0" anchor="ctr"/>
          <a:lstStyle/>
          <a:p>
            <a:pPr marL="0" indent="0">
              <a:buNone/>
            </a:pPr>
            <a:r>
              <a:rPr lang="en-US" sz="1800" dirty="0">
                <a:solidFill>
                  <a:srgbClr val="0B1F3A"/>
                </a:solidFill>
                <a:latin typeface="Georgia" pitchFamily="34" charset="0"/>
                <a:ea typeface="Georgia" pitchFamily="34" charset="-122"/>
                <a:cs typeface="Georgia" pitchFamily="34" charset="-120"/>
              </a:rPr>
              <a:t>This assurance was given six weeks after a 180-day extension had already been approved on the same contract.</a:t>
            </a:r>
            <a:endParaRPr lang="en-US" sz="1800" dirty="0"/>
          </a:p>
        </p:txBody>
      </p:sp>
      <p:sp>
        <p:nvSpPr>
          <p:cNvPr id="14" name="Shape 12"/>
          <p:cNvSpPr/>
          <p:nvPr/>
        </p:nvSpPr>
        <p:spPr>
          <a:xfrm>
            <a:off x="6675120" y="3657600"/>
            <a:ext cx="914400" cy="27432"/>
          </a:xfrm>
          <a:prstGeom prst="rect">
            <a:avLst/>
          </a:prstGeom>
          <a:solidFill>
            <a:srgbClr val="C9A24B"/>
          </a:solidFill>
          <a:ln w="12700">
            <a:solidFill>
              <a:srgbClr val="C9A24B"/>
            </a:solidFill>
            <a:prstDash val="solid"/>
          </a:ln>
        </p:spPr>
        <p:txBody>
          <a:bodyPr/>
          <a:lstStyle/>
          <a:p>
            <a:endParaRPr lang="en-VI"/>
          </a:p>
        </p:txBody>
      </p:sp>
      <p:sp>
        <p:nvSpPr>
          <p:cNvPr id="15" name="Text 13"/>
          <p:cNvSpPr/>
          <p:nvPr/>
        </p:nvSpPr>
        <p:spPr>
          <a:xfrm>
            <a:off x="6675120" y="3840480"/>
            <a:ext cx="5029200" cy="32004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THE CONTRACT RECORD SHOWS</a:t>
            </a:r>
            <a:endParaRPr lang="en-US" sz="1100" dirty="0"/>
          </a:p>
        </p:txBody>
      </p:sp>
      <p:sp>
        <p:nvSpPr>
          <p:cNvPr id="16" name="Text 14"/>
          <p:cNvSpPr/>
          <p:nvPr/>
        </p:nvSpPr>
        <p:spPr>
          <a:xfrm>
            <a:off x="6675120" y="4206240"/>
            <a:ext cx="5120640" cy="1920240"/>
          </a:xfrm>
          <a:prstGeom prst="rect">
            <a:avLst/>
          </a:prstGeom>
          <a:noFill/>
          <a:ln/>
        </p:spPr>
        <p:txBody>
          <a:bodyPr wrap="square" lIns="0" tIns="0" rIns="0" bIns="0" rtlCol="0" anchor="ctr"/>
          <a:lstStyle/>
          <a:p>
            <a:pPr marL="0" indent="0">
              <a:spcAft>
                <a:spcPts val="800"/>
              </a:spcAft>
              <a:buNone/>
            </a:pPr>
            <a:r>
              <a:rPr lang="en-US" sz="1300" b="1" dirty="0">
                <a:solidFill>
                  <a:srgbClr val="0B1F3A"/>
                </a:solidFill>
                <a:latin typeface="Calibri" pitchFamily="34" charset="0"/>
                <a:ea typeface="Calibri" pitchFamily="34" charset="-122"/>
                <a:cs typeface="Calibri" pitchFamily="34" charset="-120"/>
              </a:rPr>
              <a:t>June 27, 2025 — </a:t>
            </a:r>
            <a:r>
              <a:rPr lang="en-US" sz="1300" b="1" dirty="0">
                <a:solidFill>
                  <a:srgbClr val="1A1A1A"/>
                </a:solidFill>
                <a:latin typeface="Calibri" pitchFamily="34" charset="0"/>
                <a:ea typeface="Calibri" pitchFamily="34" charset="-122"/>
                <a:cs typeface="Calibri" pitchFamily="34" charset="-120"/>
              </a:rPr>
              <a:t>Change Order No. 1 approved, adding 180 days to Supplemental Contract No. 2.</a:t>
            </a:r>
            <a:endParaRPr lang="en-US" sz="1300" b="1" dirty="0"/>
          </a:p>
          <a:p>
            <a:pPr marL="0" indent="0">
              <a:spcAft>
                <a:spcPts val="800"/>
              </a:spcAft>
              <a:buNone/>
            </a:pPr>
            <a:r>
              <a:rPr lang="en-US" sz="1300" b="1" dirty="0">
                <a:solidFill>
                  <a:srgbClr val="000000"/>
                </a:solidFill>
                <a:latin typeface="Calibri" pitchFamily="34" charset="0"/>
                <a:ea typeface="Calibri" pitchFamily="34" charset="-122"/>
                <a:cs typeface="Calibri" pitchFamily="34" charset="-120"/>
              </a:rPr>
              <a:t>
</a:t>
            </a:r>
            <a:endParaRPr lang="en-US" sz="1300" b="1" dirty="0"/>
          </a:p>
          <a:p>
            <a:pPr marL="0" indent="0">
              <a:spcAft>
                <a:spcPts val="800"/>
              </a:spcAft>
              <a:buNone/>
            </a:pPr>
            <a:r>
              <a:rPr lang="en-US" sz="1300" b="1" dirty="0">
                <a:solidFill>
                  <a:srgbClr val="B5363A"/>
                </a:solidFill>
                <a:latin typeface="Calibri" pitchFamily="34" charset="0"/>
                <a:ea typeface="Calibri" pitchFamily="34" charset="-122"/>
                <a:cs typeface="Calibri" pitchFamily="34" charset="-120"/>
              </a:rPr>
              <a:t>August 5, 2025 — </a:t>
            </a:r>
            <a:r>
              <a:rPr lang="en-US" sz="1300" b="1" dirty="0">
                <a:solidFill>
                  <a:srgbClr val="1A1A1A"/>
                </a:solidFill>
                <a:latin typeface="Calibri" pitchFamily="34" charset="0"/>
                <a:ea typeface="Calibri" pitchFamily="34" charset="-122"/>
                <a:cs typeface="Calibri" pitchFamily="34" charset="-120"/>
              </a:rPr>
              <a:t>DPW nevertheless confirmed December 25, 2025 as the completion date to this Committee</a:t>
            </a:r>
            <a:endParaRPr lang="en-US" sz="1300" b="1" dirty="0"/>
          </a:p>
        </p:txBody>
      </p:sp>
      <p:sp>
        <p:nvSpPr>
          <p:cNvPr id="17" name="Text 15"/>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18" name="Text 16"/>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3 / 20</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03</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FINANCIAL SNAPSHOT</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200" b="1" dirty="0">
                <a:solidFill>
                  <a:srgbClr val="0B1F3A"/>
                </a:solidFill>
                <a:latin typeface="Georgia" pitchFamily="34" charset="0"/>
                <a:ea typeface="Georgia" pitchFamily="34" charset="-122"/>
                <a:cs typeface="Georgia" pitchFamily="34" charset="-120"/>
              </a:rPr>
              <a:t>Funding Report — As of January 31, 2026</a:t>
            </a:r>
            <a:endParaRPr lang="en-US" sz="3200" dirty="0"/>
          </a:p>
        </p:txBody>
      </p:sp>
      <p:sp>
        <p:nvSpPr>
          <p:cNvPr id="5" name="Shape 3"/>
          <p:cNvSpPr/>
          <p:nvPr/>
        </p:nvSpPr>
        <p:spPr>
          <a:xfrm>
            <a:off x="457200" y="1719072"/>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Text 4"/>
          <p:cNvSpPr/>
          <p:nvPr/>
        </p:nvSpPr>
        <p:spPr>
          <a:xfrm>
            <a:off x="457200" y="1828800"/>
            <a:ext cx="10972800" cy="274320"/>
          </a:xfrm>
          <a:prstGeom prst="rect">
            <a:avLst/>
          </a:prstGeom>
          <a:noFill/>
          <a:ln/>
        </p:spPr>
        <p:txBody>
          <a:bodyPr wrap="square" lIns="0" tIns="0" rIns="0" bIns="0" rtlCol="0" anchor="ctr"/>
          <a:lstStyle/>
          <a:p>
            <a:pPr marL="0" indent="0">
              <a:buNone/>
            </a:pPr>
            <a:r>
              <a:rPr lang="en-US" sz="1100" b="1" i="1" dirty="0">
                <a:solidFill>
                  <a:srgbClr val="5A6273"/>
                </a:solidFill>
                <a:latin typeface="Calibri" pitchFamily="34" charset="0"/>
                <a:ea typeface="Calibri" pitchFamily="34" charset="-122"/>
                <a:cs typeface="Calibri" pitchFamily="34" charset="-120"/>
              </a:rPr>
              <a:t>Source: Virgin Islands Public Finance Authority, letter dated January 31, 2026</a:t>
            </a:r>
            <a:endParaRPr lang="en-US" sz="1100" b="1" dirty="0"/>
          </a:p>
        </p:txBody>
      </p:sp>
      <p:sp>
        <p:nvSpPr>
          <p:cNvPr id="7" name="Shape 5"/>
          <p:cNvSpPr/>
          <p:nvPr/>
        </p:nvSpPr>
        <p:spPr>
          <a:xfrm>
            <a:off x="457200" y="2240280"/>
            <a:ext cx="3611880" cy="1188720"/>
          </a:xfrm>
          <a:prstGeom prst="rect">
            <a:avLst/>
          </a:prstGeom>
          <a:solidFill>
            <a:srgbClr val="FFFFFF"/>
          </a:solidFill>
          <a:ln w="9525">
            <a:solidFill>
              <a:srgbClr val="E3DFD1"/>
            </a:solidFill>
            <a:prstDash val="solid"/>
          </a:ln>
        </p:spPr>
        <p:txBody>
          <a:bodyPr/>
          <a:lstStyle/>
          <a:p>
            <a:endParaRPr lang="en-VI"/>
          </a:p>
        </p:txBody>
      </p:sp>
      <p:sp>
        <p:nvSpPr>
          <p:cNvPr id="8" name="Shape 6"/>
          <p:cNvSpPr/>
          <p:nvPr/>
        </p:nvSpPr>
        <p:spPr>
          <a:xfrm>
            <a:off x="457200" y="2240280"/>
            <a:ext cx="91440" cy="1188720"/>
          </a:xfrm>
          <a:prstGeom prst="rect">
            <a:avLst/>
          </a:prstGeom>
          <a:solidFill>
            <a:srgbClr val="0B1F3A"/>
          </a:solidFill>
          <a:ln w="12700">
            <a:solidFill>
              <a:srgbClr val="0B1F3A"/>
            </a:solidFill>
            <a:prstDash val="solid"/>
          </a:ln>
        </p:spPr>
        <p:txBody>
          <a:bodyPr/>
          <a:lstStyle/>
          <a:p>
            <a:endParaRPr lang="en-VI"/>
          </a:p>
        </p:txBody>
      </p:sp>
      <p:sp>
        <p:nvSpPr>
          <p:cNvPr id="9" name="Text 7"/>
          <p:cNvSpPr/>
          <p:nvPr/>
        </p:nvSpPr>
        <p:spPr>
          <a:xfrm>
            <a:off x="685800" y="2331720"/>
            <a:ext cx="3291840" cy="64008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$32.45M</a:t>
            </a:r>
            <a:endParaRPr lang="en-US" sz="3400" dirty="0"/>
          </a:p>
        </p:txBody>
      </p:sp>
      <p:sp>
        <p:nvSpPr>
          <p:cNvPr id="10" name="Text 8"/>
          <p:cNvSpPr/>
          <p:nvPr/>
        </p:nvSpPr>
        <p:spPr>
          <a:xfrm>
            <a:off x="685800" y="2971800"/>
            <a:ext cx="3291840" cy="36576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TOTAL BUDGET</a:t>
            </a:r>
            <a:endParaRPr lang="en-US" sz="1100" dirty="0"/>
          </a:p>
        </p:txBody>
      </p:sp>
      <p:sp>
        <p:nvSpPr>
          <p:cNvPr id="11" name="Shape 9"/>
          <p:cNvSpPr/>
          <p:nvPr/>
        </p:nvSpPr>
        <p:spPr>
          <a:xfrm>
            <a:off x="4251960" y="2240280"/>
            <a:ext cx="3611880" cy="1188720"/>
          </a:xfrm>
          <a:prstGeom prst="rect">
            <a:avLst/>
          </a:prstGeom>
          <a:solidFill>
            <a:srgbClr val="FFFFFF"/>
          </a:solidFill>
          <a:ln w="9525">
            <a:solidFill>
              <a:srgbClr val="E3DFD1"/>
            </a:solidFill>
            <a:prstDash val="solid"/>
          </a:ln>
        </p:spPr>
        <p:txBody>
          <a:bodyPr/>
          <a:lstStyle/>
          <a:p>
            <a:endParaRPr lang="en-VI"/>
          </a:p>
        </p:txBody>
      </p:sp>
      <p:sp>
        <p:nvSpPr>
          <p:cNvPr id="12" name="Shape 10"/>
          <p:cNvSpPr/>
          <p:nvPr/>
        </p:nvSpPr>
        <p:spPr>
          <a:xfrm>
            <a:off x="4251960" y="2240280"/>
            <a:ext cx="91440" cy="1188720"/>
          </a:xfrm>
          <a:prstGeom prst="rect">
            <a:avLst/>
          </a:prstGeom>
          <a:solidFill>
            <a:srgbClr val="C9A24B"/>
          </a:solidFill>
          <a:ln w="12700">
            <a:solidFill>
              <a:srgbClr val="C9A24B"/>
            </a:solidFill>
            <a:prstDash val="solid"/>
          </a:ln>
        </p:spPr>
        <p:txBody>
          <a:bodyPr/>
          <a:lstStyle/>
          <a:p>
            <a:endParaRPr lang="en-VI"/>
          </a:p>
        </p:txBody>
      </p:sp>
      <p:sp>
        <p:nvSpPr>
          <p:cNvPr id="13" name="Text 11"/>
          <p:cNvSpPr/>
          <p:nvPr/>
        </p:nvSpPr>
        <p:spPr>
          <a:xfrm>
            <a:off x="4480560" y="2331720"/>
            <a:ext cx="3291840" cy="64008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$26.35M</a:t>
            </a:r>
            <a:endParaRPr lang="en-US" sz="3400" dirty="0"/>
          </a:p>
        </p:txBody>
      </p:sp>
      <p:sp>
        <p:nvSpPr>
          <p:cNvPr id="14" name="Text 12"/>
          <p:cNvSpPr/>
          <p:nvPr/>
        </p:nvSpPr>
        <p:spPr>
          <a:xfrm>
            <a:off x="4480560" y="2971800"/>
            <a:ext cx="3291840" cy="36576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EXPENDED</a:t>
            </a:r>
            <a:endParaRPr lang="en-US" sz="1100" dirty="0"/>
          </a:p>
        </p:txBody>
      </p:sp>
      <p:sp>
        <p:nvSpPr>
          <p:cNvPr id="15" name="Shape 13"/>
          <p:cNvSpPr/>
          <p:nvPr/>
        </p:nvSpPr>
        <p:spPr>
          <a:xfrm>
            <a:off x="8046720" y="2240280"/>
            <a:ext cx="3611880" cy="1188720"/>
          </a:xfrm>
          <a:prstGeom prst="rect">
            <a:avLst/>
          </a:prstGeom>
          <a:solidFill>
            <a:srgbClr val="FFFFFF"/>
          </a:solidFill>
          <a:ln w="9525">
            <a:solidFill>
              <a:srgbClr val="E3DFD1"/>
            </a:solidFill>
            <a:prstDash val="solid"/>
          </a:ln>
        </p:spPr>
        <p:txBody>
          <a:bodyPr/>
          <a:lstStyle/>
          <a:p>
            <a:endParaRPr lang="en-VI"/>
          </a:p>
        </p:txBody>
      </p:sp>
      <p:sp>
        <p:nvSpPr>
          <p:cNvPr id="16" name="Shape 14"/>
          <p:cNvSpPr/>
          <p:nvPr/>
        </p:nvSpPr>
        <p:spPr>
          <a:xfrm>
            <a:off x="8046720" y="2240280"/>
            <a:ext cx="91440" cy="1188720"/>
          </a:xfrm>
          <a:prstGeom prst="rect">
            <a:avLst/>
          </a:prstGeom>
          <a:solidFill>
            <a:srgbClr val="B5363A"/>
          </a:solidFill>
          <a:ln w="12700">
            <a:solidFill>
              <a:srgbClr val="B5363A"/>
            </a:solidFill>
            <a:prstDash val="solid"/>
          </a:ln>
        </p:spPr>
        <p:txBody>
          <a:bodyPr/>
          <a:lstStyle/>
          <a:p>
            <a:endParaRPr lang="en-VI"/>
          </a:p>
        </p:txBody>
      </p:sp>
      <p:sp>
        <p:nvSpPr>
          <p:cNvPr id="17" name="Text 15"/>
          <p:cNvSpPr/>
          <p:nvPr/>
        </p:nvSpPr>
        <p:spPr>
          <a:xfrm>
            <a:off x="8275320" y="2331720"/>
            <a:ext cx="3291840" cy="64008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$6.10M</a:t>
            </a:r>
            <a:endParaRPr lang="en-US" sz="3400" dirty="0"/>
          </a:p>
        </p:txBody>
      </p:sp>
      <p:sp>
        <p:nvSpPr>
          <p:cNvPr id="18" name="Text 16"/>
          <p:cNvSpPr/>
          <p:nvPr/>
        </p:nvSpPr>
        <p:spPr>
          <a:xfrm>
            <a:off x="8275320" y="2971800"/>
            <a:ext cx="3291840" cy="365760"/>
          </a:xfrm>
          <a:prstGeom prst="rect">
            <a:avLst/>
          </a:prstGeom>
          <a:noFill/>
          <a:ln/>
        </p:spPr>
        <p:txBody>
          <a:bodyPr wrap="square" lIns="0" tIns="0" rIns="0" bIns="0" rtlCol="0" anchor="ctr"/>
          <a:lstStyle/>
          <a:p>
            <a:pPr marL="0" indent="0">
              <a:buNone/>
            </a:pPr>
            <a:r>
              <a:rPr lang="en-US" sz="1100" b="1" kern="0" spc="400" dirty="0">
                <a:solidFill>
                  <a:srgbClr val="5A6273"/>
                </a:solidFill>
                <a:latin typeface="Calibri" pitchFamily="34" charset="0"/>
                <a:ea typeface="Calibri" pitchFamily="34" charset="-122"/>
                <a:cs typeface="Calibri" pitchFamily="34" charset="-120"/>
              </a:rPr>
              <a:t>AVAILABLE</a:t>
            </a:r>
            <a:endParaRPr lang="en-US" sz="1100" dirty="0"/>
          </a:p>
        </p:txBody>
      </p:sp>
      <p:sp>
        <p:nvSpPr>
          <p:cNvPr id="19" name="Text 17"/>
          <p:cNvSpPr/>
          <p:nvPr/>
        </p:nvSpPr>
        <p:spPr>
          <a:xfrm>
            <a:off x="457200" y="3657600"/>
            <a:ext cx="10972800" cy="320040"/>
          </a:xfrm>
          <a:prstGeom prst="rect">
            <a:avLst/>
          </a:prstGeom>
          <a:noFill/>
          <a:ln/>
        </p:spPr>
        <p:txBody>
          <a:bodyPr wrap="square" lIns="0" tIns="0" rIns="0" bIns="0" rtlCol="0" anchor="ctr"/>
          <a:lstStyle/>
          <a:p>
            <a:pPr marL="0" indent="0">
              <a:buNone/>
            </a:pPr>
            <a:r>
              <a:rPr lang="en-US" sz="1100" b="1" kern="0" spc="400" dirty="0">
                <a:solidFill>
                  <a:srgbClr val="0B1F3A"/>
                </a:solidFill>
                <a:latin typeface="Calibri" pitchFamily="34" charset="0"/>
                <a:ea typeface="Calibri" pitchFamily="34" charset="-122"/>
                <a:cs typeface="Calibri" pitchFamily="34" charset="-120"/>
              </a:rPr>
              <a:t>FUNDING SOURCES</a:t>
            </a:r>
            <a:endParaRPr lang="en-US" sz="1100" dirty="0"/>
          </a:p>
        </p:txBody>
      </p:sp>
      <p:graphicFrame>
        <p:nvGraphicFramePr>
          <p:cNvPr id="20" name="Table 0"/>
          <p:cNvGraphicFramePr>
            <a:graphicFrameLocks noGrp="1"/>
          </p:cNvGraphicFramePr>
          <p:nvPr>
            <p:extLst>
              <p:ext uri="{D42A27DB-BD31-4B8C-83A1-F6EECF244321}">
                <p14:modId xmlns:p14="http://schemas.microsoft.com/office/powerpoint/2010/main" val="1579011935"/>
              </p:ext>
            </p:extLst>
          </p:nvPr>
        </p:nvGraphicFramePr>
        <p:xfrm>
          <a:off x="457200" y="4023360"/>
          <a:ext cx="11247120" cy="2112264"/>
        </p:xfrm>
        <a:graphic>
          <a:graphicData uri="http://schemas.openxmlformats.org/drawingml/2006/table">
            <a:tbl>
              <a:tblPr/>
              <a:tblGrid>
                <a:gridCol w="374904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554480">
                  <a:extLst>
                    <a:ext uri="{9D8B030D-6E8A-4147-A177-3AD203B41FA5}">
                      <a16:colId xmlns:a16="http://schemas.microsoft.com/office/drawing/2014/main" val="20003"/>
                    </a:ext>
                  </a:extLst>
                </a:gridCol>
                <a:gridCol w="2651760">
                  <a:extLst>
                    <a:ext uri="{9D8B030D-6E8A-4147-A177-3AD203B41FA5}">
                      <a16:colId xmlns:a16="http://schemas.microsoft.com/office/drawing/2014/main" val="20004"/>
                    </a:ext>
                  </a:extLst>
                </a:gridCol>
              </a:tblGrid>
              <a:tr h="301752">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Funding Source</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0B1F3A"/>
                    </a:solidFill>
                  </a:tcPr>
                </a:tc>
                <a:tc>
                  <a:txBody>
                    <a:bodyPr/>
                    <a:lstStyle/>
                    <a:p>
                      <a:pPr marL="0" indent="0" algn="r">
                        <a:buNone/>
                      </a:pPr>
                      <a:r>
                        <a:rPr lang="en-US" sz="1100" b="1" dirty="0">
                          <a:solidFill>
                            <a:srgbClr val="FFFFFF"/>
                          </a:solidFill>
                          <a:latin typeface="Calibri" pitchFamily="34" charset="0"/>
                          <a:ea typeface="Calibri" pitchFamily="34" charset="-122"/>
                          <a:cs typeface="Calibri" pitchFamily="34" charset="-120"/>
                        </a:rPr>
                        <a:t>Budget</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0B1F3A"/>
                    </a:solidFill>
                  </a:tcPr>
                </a:tc>
                <a:tc>
                  <a:txBody>
                    <a:bodyPr/>
                    <a:lstStyle/>
                    <a:p>
                      <a:pPr marL="0" indent="0" algn="r">
                        <a:buNone/>
                      </a:pPr>
                      <a:r>
                        <a:rPr lang="en-US" sz="1100" b="1" dirty="0">
                          <a:solidFill>
                            <a:srgbClr val="FFFFFF"/>
                          </a:solidFill>
                          <a:latin typeface="Calibri" pitchFamily="34" charset="0"/>
                          <a:ea typeface="Calibri" pitchFamily="34" charset="-122"/>
                          <a:cs typeface="Calibri" pitchFamily="34" charset="-120"/>
                        </a:rPr>
                        <a:t>Expended</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0B1F3A"/>
                    </a:solidFill>
                  </a:tcPr>
                </a:tc>
                <a:tc>
                  <a:txBody>
                    <a:bodyPr/>
                    <a:lstStyle/>
                    <a:p>
                      <a:pPr marL="0" indent="0" algn="r">
                        <a:buNone/>
                      </a:pPr>
                      <a:r>
                        <a:rPr lang="en-US" sz="1100" b="1" dirty="0">
                          <a:solidFill>
                            <a:srgbClr val="FFFFFF"/>
                          </a:solidFill>
                          <a:latin typeface="Calibri" pitchFamily="34" charset="0"/>
                          <a:ea typeface="Calibri" pitchFamily="34" charset="-122"/>
                          <a:cs typeface="Calibri" pitchFamily="34" charset="-120"/>
                        </a:rPr>
                        <a:t>Available</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0B1F3A"/>
                    </a:solidFill>
                  </a:tcPr>
                </a:tc>
                <a:tc>
                  <a:txBody>
                    <a:bodyPr/>
                    <a:lstStyle/>
                    <a:p>
                      <a:pPr marL="0" indent="0" algn="l">
                        <a:buNone/>
                      </a:pPr>
                      <a:r>
                        <a:rPr lang="en-US" sz="1100" b="1" dirty="0">
                          <a:solidFill>
                            <a:srgbClr val="FFFFFF"/>
                          </a:solidFill>
                          <a:latin typeface="Calibri" pitchFamily="34" charset="0"/>
                          <a:ea typeface="Calibri" pitchFamily="34" charset="-122"/>
                          <a:cs typeface="Calibri" pitchFamily="34" charset="-120"/>
                        </a:rPr>
                        <a:t>Authorization</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0B1F3A"/>
                    </a:solidFill>
                  </a:tcPr>
                </a:tc>
                <a:extLst>
                  <a:ext uri="{0D108BD9-81ED-4DB2-BD59-A6C34878D82A}">
                    <a16:rowId xmlns:a16="http://schemas.microsoft.com/office/drawing/2014/main" val="10000"/>
                  </a:ext>
                </a:extLst>
              </a:tr>
              <a:tr h="301752">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Series 2003 Gross Receipt Tax Bonds</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$1,150,000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$1,150,000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Bd. Res. 03-013 &amp; 15-012</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extLst>
                  <a:ext uri="{0D108BD9-81ED-4DB2-BD59-A6C34878D82A}">
                    <a16:rowId xmlns:a16="http://schemas.microsoft.com/office/drawing/2014/main" val="10001"/>
                  </a:ext>
                </a:extLst>
              </a:tr>
              <a:tr h="301752">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Series 2014C Gross Receipt Tax Bonds</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$17,500,000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$17,453,163</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$46,837</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Act 7453, Sec. 2(D)</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extLst>
                  <a:ext uri="{0D108BD9-81ED-4DB2-BD59-A6C34878D82A}">
                    <a16:rowId xmlns:a16="http://schemas.microsoft.com/office/drawing/2014/main" val="10002"/>
                  </a:ext>
                </a:extLst>
              </a:tr>
              <a:tr h="301752">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Community Facilities Trust Account</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$480,000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$282,187</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$197,813</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Acts 7990 &amp; 8009</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extLst>
                  <a:ext uri="{0D108BD9-81ED-4DB2-BD59-A6C34878D82A}">
                    <a16:rowId xmlns:a16="http://schemas.microsoft.com/office/drawing/2014/main" val="10003"/>
                  </a:ext>
                </a:extLst>
              </a:tr>
              <a:tr h="301752">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Community Facilities Trust Account</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$5,124,000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$902,025</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$4,221,975</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Act 8781, Sec. 1</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extLst>
                  <a:ext uri="{0D108BD9-81ED-4DB2-BD59-A6C34878D82A}">
                    <a16:rowId xmlns:a16="http://schemas.microsoft.com/office/drawing/2014/main" val="10004"/>
                  </a:ext>
                </a:extLst>
              </a:tr>
              <a:tr h="301752">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Internal Revenue Matching Fund</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$8,200,000</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$6,566,679</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r">
                        <a:buNone/>
                      </a:pPr>
                      <a:r>
                        <a:rPr lang="en-US" sz="1050" dirty="0">
                          <a:solidFill>
                            <a:srgbClr val="1A1A1A"/>
                          </a:solidFill>
                          <a:latin typeface="Calibri" pitchFamily="34" charset="0"/>
                          <a:ea typeface="Calibri" pitchFamily="34" charset="-122"/>
                          <a:cs typeface="Calibri" pitchFamily="34" charset="-120"/>
                        </a:rPr>
                        <a:t>$1,633,321</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tc>
                  <a:txBody>
                    <a:bodyPr/>
                    <a:lstStyle/>
                    <a:p>
                      <a:pPr marL="0" indent="0" algn="l">
                        <a:buNone/>
                      </a:pPr>
                      <a:r>
                        <a:rPr lang="en-US" sz="1050" dirty="0">
                          <a:solidFill>
                            <a:srgbClr val="1A1A1A"/>
                          </a:solidFill>
                          <a:latin typeface="Calibri" pitchFamily="34" charset="0"/>
                          <a:ea typeface="Calibri" pitchFamily="34" charset="-122"/>
                          <a:cs typeface="Calibri" pitchFamily="34" charset="-120"/>
                        </a:rPr>
                        <a:t>Act 8326, Sec. 1</a:t>
                      </a:r>
                      <a:endParaRPr lang="en-US" sz="105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tcPr>
                </a:tc>
                <a:extLst>
                  <a:ext uri="{0D108BD9-81ED-4DB2-BD59-A6C34878D82A}">
                    <a16:rowId xmlns:a16="http://schemas.microsoft.com/office/drawing/2014/main" val="10005"/>
                  </a:ext>
                </a:extLst>
              </a:tr>
              <a:tr h="301752">
                <a:tc>
                  <a:txBody>
                    <a:bodyPr/>
                    <a:lstStyle/>
                    <a:p>
                      <a:pPr marL="0" indent="0" algn="l">
                        <a:buNone/>
                      </a:pPr>
                      <a:r>
                        <a:rPr lang="en-US" sz="1100" b="1" dirty="0">
                          <a:solidFill>
                            <a:srgbClr val="0B1F3A"/>
                          </a:solidFill>
                          <a:latin typeface="Calibri" pitchFamily="34" charset="0"/>
                          <a:ea typeface="Calibri" pitchFamily="34" charset="-122"/>
                          <a:cs typeface="Calibri" pitchFamily="34" charset="-120"/>
                        </a:rPr>
                        <a:t>TOTALS</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EFE9D7"/>
                    </a:solidFill>
                  </a:tcPr>
                </a:tc>
                <a:tc>
                  <a:txBody>
                    <a:bodyPr/>
                    <a:lstStyle/>
                    <a:p>
                      <a:pPr marL="0" indent="0" algn="r">
                        <a:buNone/>
                      </a:pPr>
                      <a:r>
                        <a:rPr lang="en-US" sz="1100" b="1" dirty="0">
                          <a:solidFill>
                            <a:srgbClr val="0B1F3A"/>
                          </a:solidFill>
                          <a:latin typeface="Calibri" pitchFamily="34" charset="0"/>
                          <a:ea typeface="Calibri" pitchFamily="34" charset="-122"/>
                          <a:cs typeface="Calibri" pitchFamily="34" charset="-120"/>
                        </a:rPr>
                        <a:t>$32,454,000</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EFE9D7"/>
                    </a:solidFill>
                  </a:tcPr>
                </a:tc>
                <a:tc>
                  <a:txBody>
                    <a:bodyPr/>
                    <a:lstStyle/>
                    <a:p>
                      <a:pPr marL="0" indent="0" algn="r">
                        <a:buNone/>
                      </a:pPr>
                      <a:r>
                        <a:rPr lang="en-US" sz="1100" b="1" dirty="0">
                          <a:solidFill>
                            <a:srgbClr val="0B1F3A"/>
                          </a:solidFill>
                          <a:latin typeface="Calibri" pitchFamily="34" charset="0"/>
                          <a:ea typeface="Calibri" pitchFamily="34" charset="-122"/>
                          <a:cs typeface="Calibri" pitchFamily="34" charset="-120"/>
                        </a:rPr>
                        <a:t>$26,354,054</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EFE9D7"/>
                    </a:solidFill>
                  </a:tcPr>
                </a:tc>
                <a:tc>
                  <a:txBody>
                    <a:bodyPr/>
                    <a:lstStyle/>
                    <a:p>
                      <a:pPr marL="0" indent="0" algn="r">
                        <a:buNone/>
                      </a:pPr>
                      <a:r>
                        <a:rPr lang="en-US" sz="1100" b="1" dirty="0">
                          <a:solidFill>
                            <a:srgbClr val="0B1F3A"/>
                          </a:solidFill>
                          <a:latin typeface="Calibri" pitchFamily="34" charset="0"/>
                          <a:ea typeface="Calibri" pitchFamily="34" charset="-122"/>
                          <a:cs typeface="Calibri" pitchFamily="34" charset="-120"/>
                        </a:rPr>
                        <a:t>$6,099,946</a:t>
                      </a: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EFE9D7"/>
                    </a:solidFill>
                  </a:tcPr>
                </a:tc>
                <a:tc>
                  <a:txBody>
                    <a:bodyPr/>
                    <a:lstStyle/>
                    <a:p>
                      <a:pPr marL="0" indent="0" algn="l">
                        <a:buNone/>
                      </a:pPr>
                      <a:endParaRPr lang="en-US" sz="1100" dirty="0">
                        <a:latin typeface="Calibri" charset="0"/>
                        <a:ea typeface="Calibri" charset="0"/>
                        <a:cs typeface="Calibri" charset="0"/>
                      </a:endParaRPr>
                    </a:p>
                  </a:txBody>
                  <a:tcPr anchor="ctr">
                    <a:lnL w="6350" cap="flat" cmpd="sng" algn="ctr">
                      <a:solidFill>
                        <a:srgbClr val="D6D0BF"/>
                      </a:solidFill>
                      <a:prstDash val="solid"/>
                      <a:round/>
                      <a:headEnd type="none" w="med" len="med"/>
                      <a:tailEnd type="none" w="med" len="med"/>
                    </a:lnL>
                    <a:lnR w="6350" cap="flat" cmpd="sng" algn="ctr">
                      <a:solidFill>
                        <a:srgbClr val="D6D0BF"/>
                      </a:solidFill>
                      <a:prstDash val="solid"/>
                      <a:round/>
                      <a:headEnd type="none" w="med" len="med"/>
                      <a:tailEnd type="none" w="med" len="med"/>
                    </a:lnR>
                    <a:lnT w="6350" cap="flat" cmpd="sng" algn="ctr">
                      <a:solidFill>
                        <a:srgbClr val="D6D0BF"/>
                      </a:solidFill>
                      <a:prstDash val="solid"/>
                      <a:round/>
                      <a:headEnd type="none" w="med" len="med"/>
                      <a:tailEnd type="none" w="med" len="med"/>
                    </a:lnT>
                    <a:lnB w="6350" cap="flat" cmpd="sng" algn="ctr">
                      <a:solidFill>
                        <a:srgbClr val="D6D0BF"/>
                      </a:solidFill>
                      <a:prstDash val="solid"/>
                      <a:round/>
                      <a:headEnd type="none" w="med" len="med"/>
                      <a:tailEnd type="none" w="med" len="med"/>
                    </a:lnB>
                    <a:solidFill>
                      <a:srgbClr val="EFE9D7"/>
                    </a:solidFill>
                  </a:tcPr>
                </a:tc>
                <a:extLst>
                  <a:ext uri="{0D108BD9-81ED-4DB2-BD59-A6C34878D82A}">
                    <a16:rowId xmlns:a16="http://schemas.microsoft.com/office/drawing/2014/main" val="10006"/>
                  </a:ext>
                </a:extLst>
              </a:tr>
            </a:tbl>
          </a:graphicData>
        </a:graphic>
      </p:graphicFrame>
      <p:sp>
        <p:nvSpPr>
          <p:cNvPr id="21" name="Text 18"/>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2" name="Text 19"/>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4 / 20</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04</a:t>
            </a:r>
            <a:endParaRPr lang="en-US" sz="1400" dirty="0"/>
          </a:p>
        </p:txBody>
      </p:sp>
      <p:sp>
        <p:nvSpPr>
          <p:cNvPr id="3" name="Text 1"/>
          <p:cNvSpPr/>
          <p:nvPr/>
        </p:nvSpPr>
        <p:spPr>
          <a:xfrm>
            <a:off x="914400" y="457200"/>
            <a:ext cx="54864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SCOPE EXPANSION</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A Project That Grew in Cost and Scope</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Text 4"/>
          <p:cNvSpPr/>
          <p:nvPr/>
        </p:nvSpPr>
        <p:spPr>
          <a:xfrm>
            <a:off x="457200" y="1920240"/>
            <a:ext cx="11247120" cy="822960"/>
          </a:xfrm>
          <a:prstGeom prst="rect">
            <a:avLst/>
          </a:prstGeom>
          <a:noFill/>
          <a:ln/>
        </p:spPr>
        <p:txBody>
          <a:bodyPr wrap="square" lIns="0" tIns="0" rIns="0" bIns="0" rtlCol="0" anchor="ctr"/>
          <a:lstStyle/>
          <a:p>
            <a:pPr marL="0" indent="0">
              <a:buNone/>
            </a:pPr>
            <a:r>
              <a:rPr lang="en-US" sz="1400" dirty="0">
                <a:solidFill>
                  <a:srgbClr val="1A1A1A"/>
                </a:solidFill>
                <a:latin typeface="Calibri" pitchFamily="34" charset="0"/>
                <a:ea typeface="Calibri" pitchFamily="34" charset="-122"/>
                <a:cs typeface="Calibri" pitchFamily="34" charset="-120"/>
              </a:rPr>
              <a:t>The PEJ Project is not simply one delayed contract. It is an original award expanded by two supplemental contracts that together added more than $9.2 million and introduced additional timelines, parties, and payment flows.</a:t>
            </a:r>
            <a:endParaRPr lang="en-US" sz="1400" dirty="0"/>
          </a:p>
        </p:txBody>
      </p:sp>
      <p:sp>
        <p:nvSpPr>
          <p:cNvPr id="7" name="Shape 5"/>
          <p:cNvSpPr/>
          <p:nvPr/>
        </p:nvSpPr>
        <p:spPr>
          <a:xfrm>
            <a:off x="457200" y="2926080"/>
            <a:ext cx="3657600" cy="2103120"/>
          </a:xfrm>
          <a:prstGeom prst="rect">
            <a:avLst/>
          </a:prstGeom>
          <a:solidFill>
            <a:srgbClr val="FFFFFF"/>
          </a:solidFill>
          <a:ln w="9525">
            <a:solidFill>
              <a:srgbClr val="E3DFD1"/>
            </a:solidFill>
            <a:prstDash val="solid"/>
          </a:ln>
        </p:spPr>
        <p:txBody>
          <a:bodyPr/>
          <a:lstStyle/>
          <a:p>
            <a:endParaRPr lang="en-VI"/>
          </a:p>
        </p:txBody>
      </p:sp>
      <p:sp>
        <p:nvSpPr>
          <p:cNvPr id="8" name="Shape 6"/>
          <p:cNvSpPr/>
          <p:nvPr/>
        </p:nvSpPr>
        <p:spPr>
          <a:xfrm>
            <a:off x="457200" y="2926080"/>
            <a:ext cx="3657600" cy="73152"/>
          </a:xfrm>
          <a:prstGeom prst="rect">
            <a:avLst/>
          </a:prstGeom>
          <a:solidFill>
            <a:srgbClr val="C9A24B"/>
          </a:solidFill>
          <a:ln w="12700">
            <a:solidFill>
              <a:srgbClr val="C9A24B"/>
            </a:solidFill>
            <a:prstDash val="solid"/>
          </a:ln>
        </p:spPr>
        <p:txBody>
          <a:bodyPr/>
          <a:lstStyle/>
          <a:p>
            <a:endParaRPr lang="en-VI"/>
          </a:p>
        </p:txBody>
      </p:sp>
      <p:sp>
        <p:nvSpPr>
          <p:cNvPr id="9" name="Text 7"/>
          <p:cNvSpPr/>
          <p:nvPr/>
        </p:nvSpPr>
        <p:spPr>
          <a:xfrm>
            <a:off x="640080" y="3063240"/>
            <a:ext cx="3291840" cy="365760"/>
          </a:xfrm>
          <a:prstGeom prst="rect">
            <a:avLst/>
          </a:prstGeom>
          <a:noFill/>
          <a:ln/>
        </p:spPr>
        <p:txBody>
          <a:bodyPr wrap="square" lIns="0" tIns="0" rIns="0" bIns="0" rtlCol="0" anchor="ctr"/>
          <a:lstStyle/>
          <a:p>
            <a:pPr marL="0" indent="0">
              <a:buNone/>
            </a:pPr>
            <a:r>
              <a:rPr lang="en-US" sz="1000" b="1" kern="0" spc="400" dirty="0">
                <a:solidFill>
                  <a:srgbClr val="5A6273"/>
                </a:solidFill>
                <a:latin typeface="Calibri" pitchFamily="34" charset="0"/>
                <a:ea typeface="Calibri" pitchFamily="34" charset="-122"/>
                <a:cs typeface="Calibri" pitchFamily="34" charset="-120"/>
              </a:rPr>
              <a:t>ORIGINAL CONTRACT</a:t>
            </a:r>
            <a:endParaRPr lang="en-US" sz="1000" dirty="0"/>
          </a:p>
        </p:txBody>
      </p:sp>
      <p:sp>
        <p:nvSpPr>
          <p:cNvPr id="10" name="Text 8"/>
          <p:cNvSpPr/>
          <p:nvPr/>
        </p:nvSpPr>
        <p:spPr>
          <a:xfrm>
            <a:off x="640080" y="3474720"/>
            <a:ext cx="3291840" cy="731520"/>
          </a:xfrm>
          <a:prstGeom prst="rect">
            <a:avLst/>
          </a:prstGeom>
          <a:noFill/>
          <a:ln/>
        </p:spPr>
        <p:txBody>
          <a:bodyPr wrap="square" lIns="0" tIns="0" rIns="0" bIns="0" rtlCol="0" anchor="ctr"/>
          <a:lstStyle/>
          <a:p>
            <a:pPr marL="0" indent="0">
              <a:buNone/>
            </a:pPr>
            <a:r>
              <a:rPr lang="en-US" sz="3800" b="1" dirty="0">
                <a:solidFill>
                  <a:srgbClr val="0B1F3A"/>
                </a:solidFill>
                <a:latin typeface="Georgia" pitchFamily="34" charset="0"/>
                <a:ea typeface="Georgia" pitchFamily="34" charset="-122"/>
                <a:cs typeface="Georgia" pitchFamily="34" charset="-120"/>
              </a:rPr>
              <a:t>~$20.0M</a:t>
            </a:r>
            <a:endParaRPr lang="en-US" sz="3800" dirty="0"/>
          </a:p>
        </p:txBody>
      </p:sp>
      <p:sp>
        <p:nvSpPr>
          <p:cNvPr id="11" name="Text 9"/>
          <p:cNvSpPr/>
          <p:nvPr/>
        </p:nvSpPr>
        <p:spPr>
          <a:xfrm>
            <a:off x="640080" y="4343400"/>
            <a:ext cx="3291840" cy="640080"/>
          </a:xfrm>
          <a:prstGeom prst="rect">
            <a:avLst/>
          </a:prstGeom>
          <a:noFill/>
          <a:ln/>
        </p:spPr>
        <p:txBody>
          <a:bodyPr wrap="square" lIns="0" tIns="0" rIns="0" bIns="0" rtlCol="0" anchor="ctr"/>
          <a:lstStyle/>
          <a:p>
            <a:pPr marL="0" indent="0">
              <a:buNone/>
            </a:pPr>
            <a:r>
              <a:rPr lang="en-US" sz="1200" dirty="0">
                <a:solidFill>
                  <a:srgbClr val="1A1A1A"/>
                </a:solidFill>
                <a:latin typeface="Calibri" pitchFamily="34" charset="0"/>
                <a:ea typeface="Calibri" pitchFamily="34" charset="-122"/>
                <a:cs typeface="Calibri" pitchFamily="34" charset="-120"/>
              </a:rPr>
              <a:t>Design/Build — Paul E. Joseph Stadium &amp; Sports Complex</a:t>
            </a:r>
            <a:endParaRPr lang="en-US" sz="1200" dirty="0"/>
          </a:p>
        </p:txBody>
      </p:sp>
      <p:sp>
        <p:nvSpPr>
          <p:cNvPr id="12" name="Shape 10"/>
          <p:cNvSpPr/>
          <p:nvPr/>
        </p:nvSpPr>
        <p:spPr>
          <a:xfrm>
            <a:off x="4297680" y="2926080"/>
            <a:ext cx="3657600" cy="2103120"/>
          </a:xfrm>
          <a:prstGeom prst="rect">
            <a:avLst/>
          </a:prstGeom>
          <a:solidFill>
            <a:srgbClr val="FFFFFF"/>
          </a:solidFill>
          <a:ln w="9525">
            <a:solidFill>
              <a:srgbClr val="E3DFD1"/>
            </a:solidFill>
            <a:prstDash val="solid"/>
          </a:ln>
        </p:spPr>
        <p:txBody>
          <a:bodyPr/>
          <a:lstStyle/>
          <a:p>
            <a:endParaRPr lang="en-VI"/>
          </a:p>
        </p:txBody>
      </p:sp>
      <p:sp>
        <p:nvSpPr>
          <p:cNvPr id="13" name="Shape 11"/>
          <p:cNvSpPr/>
          <p:nvPr/>
        </p:nvSpPr>
        <p:spPr>
          <a:xfrm>
            <a:off x="4297680" y="2926080"/>
            <a:ext cx="3657600" cy="73152"/>
          </a:xfrm>
          <a:prstGeom prst="rect">
            <a:avLst/>
          </a:prstGeom>
          <a:solidFill>
            <a:srgbClr val="C9A24B"/>
          </a:solidFill>
          <a:ln w="12700">
            <a:solidFill>
              <a:srgbClr val="C9A24B"/>
            </a:solidFill>
            <a:prstDash val="solid"/>
          </a:ln>
        </p:spPr>
        <p:txBody>
          <a:bodyPr/>
          <a:lstStyle/>
          <a:p>
            <a:endParaRPr lang="en-VI"/>
          </a:p>
        </p:txBody>
      </p:sp>
      <p:sp>
        <p:nvSpPr>
          <p:cNvPr id="14" name="Text 12"/>
          <p:cNvSpPr/>
          <p:nvPr/>
        </p:nvSpPr>
        <p:spPr>
          <a:xfrm>
            <a:off x="4480560" y="3063240"/>
            <a:ext cx="3291840" cy="365760"/>
          </a:xfrm>
          <a:prstGeom prst="rect">
            <a:avLst/>
          </a:prstGeom>
          <a:noFill/>
          <a:ln/>
        </p:spPr>
        <p:txBody>
          <a:bodyPr wrap="square" lIns="0" tIns="0" rIns="0" bIns="0" rtlCol="0" anchor="ctr"/>
          <a:lstStyle/>
          <a:p>
            <a:pPr marL="0" indent="0">
              <a:buNone/>
            </a:pPr>
            <a:r>
              <a:rPr lang="en-US" sz="1000" b="1" kern="0" spc="400" dirty="0">
                <a:solidFill>
                  <a:srgbClr val="5A6273"/>
                </a:solidFill>
                <a:latin typeface="Calibri" pitchFamily="34" charset="0"/>
                <a:ea typeface="Calibri" pitchFamily="34" charset="-122"/>
                <a:cs typeface="Calibri" pitchFamily="34" charset="-120"/>
              </a:rPr>
              <a:t>SUPPLEMENTAL CONTRACT NO. 1</a:t>
            </a:r>
            <a:endParaRPr lang="en-US" sz="1000" dirty="0"/>
          </a:p>
        </p:txBody>
      </p:sp>
      <p:sp>
        <p:nvSpPr>
          <p:cNvPr id="15" name="Text 13"/>
          <p:cNvSpPr/>
          <p:nvPr/>
        </p:nvSpPr>
        <p:spPr>
          <a:xfrm>
            <a:off x="4480560" y="3474720"/>
            <a:ext cx="3291840" cy="731520"/>
          </a:xfrm>
          <a:prstGeom prst="rect">
            <a:avLst/>
          </a:prstGeom>
          <a:noFill/>
          <a:ln/>
        </p:spPr>
        <p:txBody>
          <a:bodyPr wrap="square" lIns="0" tIns="0" rIns="0" bIns="0" rtlCol="0" anchor="ctr"/>
          <a:lstStyle/>
          <a:p>
            <a:pPr marL="0" indent="0">
              <a:buNone/>
            </a:pPr>
            <a:r>
              <a:rPr lang="en-US" sz="3800" b="1" dirty="0">
                <a:solidFill>
                  <a:srgbClr val="0B1F3A"/>
                </a:solidFill>
                <a:latin typeface="Georgia" pitchFamily="34" charset="0"/>
                <a:ea typeface="Georgia" pitchFamily="34" charset="-122"/>
                <a:cs typeface="Georgia" pitchFamily="34" charset="-120"/>
              </a:rPr>
              <a:t>$4.10M</a:t>
            </a:r>
            <a:endParaRPr lang="en-US" sz="3800" dirty="0"/>
          </a:p>
        </p:txBody>
      </p:sp>
      <p:sp>
        <p:nvSpPr>
          <p:cNvPr id="16" name="Text 14"/>
          <p:cNvSpPr/>
          <p:nvPr/>
        </p:nvSpPr>
        <p:spPr>
          <a:xfrm>
            <a:off x="4480560" y="4343400"/>
            <a:ext cx="3291840" cy="640080"/>
          </a:xfrm>
          <a:prstGeom prst="rect">
            <a:avLst/>
          </a:prstGeom>
          <a:noFill/>
          <a:ln/>
        </p:spPr>
        <p:txBody>
          <a:bodyPr wrap="square" lIns="0" tIns="0" rIns="0" bIns="0" rtlCol="0" anchor="ctr"/>
          <a:lstStyle/>
          <a:p>
            <a:pPr marL="0" indent="0">
              <a:buNone/>
            </a:pPr>
            <a:r>
              <a:rPr lang="en-US" sz="1200" dirty="0">
                <a:solidFill>
                  <a:srgbClr val="1A1A1A"/>
                </a:solidFill>
                <a:latin typeface="Calibri" pitchFamily="34" charset="0"/>
                <a:ea typeface="Calibri" pitchFamily="34" charset="-122"/>
                <a:cs typeface="Calibri" pitchFamily="34" charset="-120"/>
              </a:rPr>
              <a:t>C003ASPRC15 — GEC, LLC (Additional Work)</a:t>
            </a:r>
            <a:endParaRPr lang="en-US" sz="1200" dirty="0"/>
          </a:p>
        </p:txBody>
      </p:sp>
      <p:sp>
        <p:nvSpPr>
          <p:cNvPr id="17" name="Shape 15"/>
          <p:cNvSpPr/>
          <p:nvPr/>
        </p:nvSpPr>
        <p:spPr>
          <a:xfrm>
            <a:off x="8138160" y="2926080"/>
            <a:ext cx="3657600" cy="2103120"/>
          </a:xfrm>
          <a:prstGeom prst="rect">
            <a:avLst/>
          </a:prstGeom>
          <a:solidFill>
            <a:srgbClr val="FFFFFF"/>
          </a:solidFill>
          <a:ln w="9525">
            <a:solidFill>
              <a:srgbClr val="E3DFD1"/>
            </a:solidFill>
            <a:prstDash val="solid"/>
          </a:ln>
        </p:spPr>
        <p:txBody>
          <a:bodyPr/>
          <a:lstStyle/>
          <a:p>
            <a:endParaRPr lang="en-VI"/>
          </a:p>
        </p:txBody>
      </p:sp>
      <p:sp>
        <p:nvSpPr>
          <p:cNvPr id="18" name="Shape 16"/>
          <p:cNvSpPr/>
          <p:nvPr/>
        </p:nvSpPr>
        <p:spPr>
          <a:xfrm>
            <a:off x="8138160" y="2926080"/>
            <a:ext cx="3657600" cy="73152"/>
          </a:xfrm>
          <a:prstGeom prst="rect">
            <a:avLst/>
          </a:prstGeom>
          <a:solidFill>
            <a:srgbClr val="C9A24B"/>
          </a:solidFill>
          <a:ln w="12700">
            <a:solidFill>
              <a:srgbClr val="C9A24B"/>
            </a:solidFill>
            <a:prstDash val="solid"/>
          </a:ln>
        </p:spPr>
        <p:txBody>
          <a:bodyPr/>
          <a:lstStyle/>
          <a:p>
            <a:endParaRPr lang="en-VI"/>
          </a:p>
        </p:txBody>
      </p:sp>
      <p:sp>
        <p:nvSpPr>
          <p:cNvPr id="19" name="Text 17"/>
          <p:cNvSpPr/>
          <p:nvPr/>
        </p:nvSpPr>
        <p:spPr>
          <a:xfrm>
            <a:off x="8321040" y="3063240"/>
            <a:ext cx="3291840" cy="365760"/>
          </a:xfrm>
          <a:prstGeom prst="rect">
            <a:avLst/>
          </a:prstGeom>
          <a:noFill/>
          <a:ln/>
        </p:spPr>
        <p:txBody>
          <a:bodyPr wrap="square" lIns="0" tIns="0" rIns="0" bIns="0" rtlCol="0" anchor="ctr"/>
          <a:lstStyle/>
          <a:p>
            <a:pPr marL="0" indent="0">
              <a:buNone/>
            </a:pPr>
            <a:r>
              <a:rPr lang="en-US" sz="1000" b="1" kern="0" spc="400" dirty="0">
                <a:solidFill>
                  <a:srgbClr val="5A6273"/>
                </a:solidFill>
                <a:latin typeface="Calibri" pitchFamily="34" charset="0"/>
                <a:ea typeface="Calibri" pitchFamily="34" charset="-122"/>
                <a:cs typeface="Calibri" pitchFamily="34" charset="-120"/>
              </a:rPr>
              <a:t>SUPPLEMENTAL CONTRACT NO. 2</a:t>
            </a:r>
            <a:endParaRPr lang="en-US" sz="1000" dirty="0"/>
          </a:p>
        </p:txBody>
      </p:sp>
      <p:sp>
        <p:nvSpPr>
          <p:cNvPr id="20" name="Text 18"/>
          <p:cNvSpPr/>
          <p:nvPr/>
        </p:nvSpPr>
        <p:spPr>
          <a:xfrm>
            <a:off x="8321040" y="3474720"/>
            <a:ext cx="3291840" cy="731520"/>
          </a:xfrm>
          <a:prstGeom prst="rect">
            <a:avLst/>
          </a:prstGeom>
          <a:noFill/>
          <a:ln/>
        </p:spPr>
        <p:txBody>
          <a:bodyPr wrap="square" lIns="0" tIns="0" rIns="0" bIns="0" rtlCol="0" anchor="ctr"/>
          <a:lstStyle/>
          <a:p>
            <a:pPr marL="0" indent="0">
              <a:buNone/>
            </a:pPr>
            <a:r>
              <a:rPr lang="en-US" sz="3800" b="1" dirty="0">
                <a:solidFill>
                  <a:srgbClr val="0B1F3A"/>
                </a:solidFill>
                <a:latin typeface="Georgia" pitchFamily="34" charset="0"/>
                <a:ea typeface="Georgia" pitchFamily="34" charset="-122"/>
                <a:cs typeface="Georgia" pitchFamily="34" charset="-120"/>
              </a:rPr>
              <a:t>$5.12M</a:t>
            </a:r>
            <a:endParaRPr lang="en-US" sz="3800" dirty="0"/>
          </a:p>
        </p:txBody>
      </p:sp>
      <p:sp>
        <p:nvSpPr>
          <p:cNvPr id="21" name="Text 19"/>
          <p:cNvSpPr/>
          <p:nvPr/>
        </p:nvSpPr>
        <p:spPr>
          <a:xfrm>
            <a:off x="8321040" y="4343400"/>
            <a:ext cx="3291840" cy="640080"/>
          </a:xfrm>
          <a:prstGeom prst="rect">
            <a:avLst/>
          </a:prstGeom>
          <a:noFill/>
          <a:ln/>
        </p:spPr>
        <p:txBody>
          <a:bodyPr wrap="square" lIns="0" tIns="0" rIns="0" bIns="0" rtlCol="0" anchor="ctr"/>
          <a:lstStyle/>
          <a:p>
            <a:pPr marL="0" indent="0">
              <a:buNone/>
            </a:pPr>
            <a:r>
              <a:rPr lang="en-US" sz="1200" dirty="0">
                <a:solidFill>
                  <a:srgbClr val="1A1A1A"/>
                </a:solidFill>
                <a:latin typeface="Calibri" pitchFamily="34" charset="0"/>
                <a:ea typeface="Calibri" pitchFamily="34" charset="-122"/>
                <a:cs typeface="Calibri" pitchFamily="34" charset="-120"/>
              </a:rPr>
              <a:t>PO-24-810-8102-688 — GEC, LLC (Additional Work)</a:t>
            </a:r>
            <a:endParaRPr lang="en-US" sz="1200" dirty="0"/>
          </a:p>
        </p:txBody>
      </p:sp>
      <p:sp>
        <p:nvSpPr>
          <p:cNvPr id="22" name="Shape 20"/>
          <p:cNvSpPr/>
          <p:nvPr/>
        </p:nvSpPr>
        <p:spPr>
          <a:xfrm>
            <a:off x="457200" y="5394960"/>
            <a:ext cx="11247120" cy="914400"/>
          </a:xfrm>
          <a:prstGeom prst="rect">
            <a:avLst/>
          </a:prstGeom>
          <a:solidFill>
            <a:srgbClr val="0B1F3A"/>
          </a:solidFill>
          <a:ln w="12700">
            <a:solidFill>
              <a:srgbClr val="0B1F3A"/>
            </a:solidFill>
            <a:prstDash val="solid"/>
          </a:ln>
        </p:spPr>
        <p:txBody>
          <a:bodyPr/>
          <a:lstStyle/>
          <a:p>
            <a:endParaRPr lang="en-VI"/>
          </a:p>
        </p:txBody>
      </p:sp>
      <p:sp>
        <p:nvSpPr>
          <p:cNvPr id="23" name="Shape 21"/>
          <p:cNvSpPr/>
          <p:nvPr/>
        </p:nvSpPr>
        <p:spPr>
          <a:xfrm>
            <a:off x="457200" y="5394960"/>
            <a:ext cx="91440" cy="914400"/>
          </a:xfrm>
          <a:prstGeom prst="rect">
            <a:avLst/>
          </a:prstGeom>
          <a:solidFill>
            <a:srgbClr val="C9A24B"/>
          </a:solidFill>
          <a:ln w="12700">
            <a:solidFill>
              <a:srgbClr val="C9A24B"/>
            </a:solidFill>
            <a:prstDash val="solid"/>
          </a:ln>
        </p:spPr>
        <p:txBody>
          <a:bodyPr/>
          <a:lstStyle/>
          <a:p>
            <a:endParaRPr lang="en-VI"/>
          </a:p>
        </p:txBody>
      </p:sp>
      <p:sp>
        <p:nvSpPr>
          <p:cNvPr id="24" name="Text 22"/>
          <p:cNvSpPr/>
          <p:nvPr/>
        </p:nvSpPr>
        <p:spPr>
          <a:xfrm>
            <a:off x="731520" y="5486400"/>
            <a:ext cx="2743200" cy="274320"/>
          </a:xfrm>
          <a:prstGeom prst="rect">
            <a:avLst/>
          </a:prstGeom>
          <a:noFill/>
          <a:ln/>
        </p:spPr>
        <p:txBody>
          <a:bodyPr wrap="square" lIns="0" tIns="0" rIns="0" bIns="0" rtlCol="0" anchor="ctr"/>
          <a:lstStyle/>
          <a:p>
            <a:pPr marL="0" indent="0">
              <a:buNone/>
            </a:pPr>
            <a:r>
              <a:rPr lang="en-US" sz="1100" b="1" kern="0" spc="500" dirty="0">
                <a:solidFill>
                  <a:srgbClr val="C9A24B"/>
                </a:solidFill>
                <a:latin typeface="Calibri" pitchFamily="34" charset="0"/>
                <a:ea typeface="Calibri" pitchFamily="34" charset="-122"/>
                <a:cs typeface="Calibri" pitchFamily="34" charset="-120"/>
              </a:rPr>
              <a:t>FINDING</a:t>
            </a:r>
            <a:endParaRPr lang="en-US" sz="1100" dirty="0"/>
          </a:p>
        </p:txBody>
      </p:sp>
      <p:sp>
        <p:nvSpPr>
          <p:cNvPr id="25" name="Text 23"/>
          <p:cNvSpPr/>
          <p:nvPr/>
        </p:nvSpPr>
        <p:spPr>
          <a:xfrm>
            <a:off x="731520" y="5760720"/>
            <a:ext cx="11155680" cy="502920"/>
          </a:xfrm>
          <a:prstGeom prst="rect">
            <a:avLst/>
          </a:prstGeom>
          <a:noFill/>
          <a:ln/>
        </p:spPr>
        <p:txBody>
          <a:bodyPr wrap="square" lIns="0" tIns="0" rIns="0" bIns="0" rtlCol="0" anchor="ctr"/>
          <a:lstStyle/>
          <a:p>
            <a:pPr marL="0" indent="0">
              <a:buNone/>
            </a:pPr>
            <a:r>
              <a:rPr lang="en-US" sz="1250" dirty="0">
                <a:solidFill>
                  <a:srgbClr val="FFFFFF"/>
                </a:solidFill>
                <a:latin typeface="Calibri" pitchFamily="34" charset="0"/>
                <a:ea typeface="Calibri" pitchFamily="34" charset="-122"/>
                <a:cs typeface="Calibri" pitchFamily="34" charset="-120"/>
              </a:rPr>
              <a:t>The project did not merely slip its schedule — it grew. Two supplemental contracts added roughly $9.22M and created parallel timelines that are now extended independently through separate change orders.</a:t>
            </a:r>
            <a:endParaRPr lang="en-US" sz="1250" dirty="0"/>
          </a:p>
        </p:txBody>
      </p:sp>
      <p:sp>
        <p:nvSpPr>
          <p:cNvPr id="26" name="Text 24"/>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8A97B0"/>
                </a:solidFill>
                <a:latin typeface="Calibri" pitchFamily="34" charset="0"/>
                <a:ea typeface="Calibri" pitchFamily="34" charset="-122"/>
                <a:cs typeface="Calibri" pitchFamily="34" charset="-120"/>
              </a:rPr>
              <a:t>PAUL E. JOSEPH STADIUM  |  OVERSIGHT REPORT</a:t>
            </a:r>
            <a:endParaRPr lang="en-US" sz="900" dirty="0"/>
          </a:p>
        </p:txBody>
      </p:sp>
      <p:sp>
        <p:nvSpPr>
          <p:cNvPr id="27" name="Text 25"/>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8A97B0"/>
                </a:solidFill>
                <a:latin typeface="Calibri" pitchFamily="34" charset="0"/>
                <a:ea typeface="Calibri" pitchFamily="34" charset="-122"/>
                <a:cs typeface="Calibri" pitchFamily="34" charset="-120"/>
              </a:rPr>
              <a:t>5 / 20</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01</a:t>
            </a:r>
            <a:endParaRPr lang="en-US" sz="1400" dirty="0"/>
          </a:p>
        </p:txBody>
      </p:sp>
      <p:sp>
        <p:nvSpPr>
          <p:cNvPr id="3" name="Text 1"/>
          <p:cNvSpPr/>
          <p:nvPr/>
        </p:nvSpPr>
        <p:spPr>
          <a:xfrm>
            <a:off x="914400" y="457200"/>
            <a:ext cx="73152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BEFORE THE REPRESENTATION</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Change Order No. 1  —  June 27, 2025</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5120640" cy="420624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194560"/>
            <a:ext cx="4709160" cy="365760"/>
          </a:xfrm>
          <a:prstGeom prst="rect">
            <a:avLst/>
          </a:prstGeom>
          <a:noFill/>
          <a:ln/>
        </p:spPr>
        <p:txBody>
          <a:bodyPr wrap="square" lIns="0" tIns="0" rIns="0" bIns="0" rtlCol="0" anchor="ctr"/>
          <a:lstStyle/>
          <a:p>
            <a:pPr marL="0" indent="0">
              <a:buNone/>
            </a:pPr>
            <a:r>
              <a:rPr lang="en-US" sz="1100" b="1" kern="0" spc="500" dirty="0">
                <a:solidFill>
                  <a:srgbClr val="C9A24B"/>
                </a:solidFill>
                <a:latin typeface="Calibri" pitchFamily="34" charset="0"/>
                <a:ea typeface="Calibri" pitchFamily="34" charset="-122"/>
                <a:cs typeface="Calibri" pitchFamily="34" charset="-120"/>
              </a:rPr>
              <a:t>SUPPLEMENTAL CONTRACT NO. 2</a:t>
            </a:r>
            <a:endParaRPr lang="en-US" sz="1100" dirty="0"/>
          </a:p>
        </p:txBody>
      </p:sp>
      <p:sp>
        <p:nvSpPr>
          <p:cNvPr id="9" name="Text 7"/>
          <p:cNvSpPr/>
          <p:nvPr/>
        </p:nvSpPr>
        <p:spPr>
          <a:xfrm>
            <a:off x="777240" y="2606040"/>
            <a:ext cx="4709160" cy="1188720"/>
          </a:xfrm>
          <a:prstGeom prst="rect">
            <a:avLst/>
          </a:prstGeom>
          <a:noFill/>
          <a:ln/>
        </p:spPr>
        <p:txBody>
          <a:bodyPr wrap="square" lIns="0" tIns="0" rIns="0" bIns="0" rtlCol="0" anchor="ctr"/>
          <a:lstStyle/>
          <a:p>
            <a:pPr marL="0" indent="0">
              <a:buNone/>
            </a:pPr>
            <a:r>
              <a:rPr lang="en-US" sz="7200" b="1" dirty="0">
                <a:solidFill>
                  <a:srgbClr val="FFFFFF"/>
                </a:solidFill>
                <a:latin typeface="Georgia" pitchFamily="34" charset="0"/>
                <a:ea typeface="Georgia" pitchFamily="34" charset="-122"/>
                <a:cs typeface="Georgia" pitchFamily="34" charset="-120"/>
              </a:rPr>
              <a:t>+180</a:t>
            </a:r>
            <a:endParaRPr lang="en-US" sz="7200" dirty="0"/>
          </a:p>
        </p:txBody>
      </p:sp>
      <p:sp>
        <p:nvSpPr>
          <p:cNvPr id="10" name="Text 8"/>
          <p:cNvSpPr/>
          <p:nvPr/>
        </p:nvSpPr>
        <p:spPr>
          <a:xfrm>
            <a:off x="777240" y="3794760"/>
            <a:ext cx="4709160" cy="320040"/>
          </a:xfrm>
          <a:prstGeom prst="rect">
            <a:avLst/>
          </a:prstGeom>
          <a:noFill/>
          <a:ln/>
        </p:spPr>
        <p:txBody>
          <a:bodyPr wrap="square" lIns="0" tIns="0" rIns="0" bIns="0" rtlCol="0" anchor="ctr"/>
          <a:lstStyle/>
          <a:p>
            <a:pPr marL="0" indent="0">
              <a:buNone/>
            </a:pPr>
            <a:r>
              <a:rPr lang="en-US" sz="1100" b="1" kern="0" spc="400" dirty="0">
                <a:solidFill>
                  <a:srgbClr val="E5BE5F"/>
                </a:solidFill>
                <a:latin typeface="Calibri" pitchFamily="34" charset="0"/>
                <a:ea typeface="Calibri" pitchFamily="34" charset="-122"/>
                <a:cs typeface="Calibri" pitchFamily="34" charset="-120"/>
              </a:rPr>
              <a:t>CALENDAR DAYS ADDED</a:t>
            </a:r>
            <a:endParaRPr lang="en-US" sz="1100" dirty="0"/>
          </a:p>
        </p:txBody>
      </p:sp>
      <p:sp>
        <p:nvSpPr>
          <p:cNvPr id="11" name="Shape 9"/>
          <p:cNvSpPr/>
          <p:nvPr/>
        </p:nvSpPr>
        <p:spPr>
          <a:xfrm>
            <a:off x="777240" y="4251960"/>
            <a:ext cx="1097280" cy="27432"/>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77240" y="443484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COMMENCEMENT</a:t>
            </a:r>
            <a:endParaRPr lang="en-US" sz="1000" dirty="0"/>
          </a:p>
        </p:txBody>
      </p:sp>
      <p:sp>
        <p:nvSpPr>
          <p:cNvPr id="13" name="Text 11"/>
          <p:cNvSpPr/>
          <p:nvPr/>
        </p:nvSpPr>
        <p:spPr>
          <a:xfrm>
            <a:off x="2606040" y="443484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June 29, 2025</a:t>
            </a:r>
            <a:endParaRPr lang="en-US" sz="1300" dirty="0"/>
          </a:p>
        </p:txBody>
      </p:sp>
      <p:sp>
        <p:nvSpPr>
          <p:cNvPr id="14" name="Text 12"/>
          <p:cNvSpPr/>
          <p:nvPr/>
        </p:nvSpPr>
        <p:spPr>
          <a:xfrm>
            <a:off x="777240" y="480060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NEW COMPLETION</a:t>
            </a:r>
            <a:endParaRPr lang="en-US" sz="1000" dirty="0"/>
          </a:p>
        </p:txBody>
      </p:sp>
      <p:sp>
        <p:nvSpPr>
          <p:cNvPr id="15" name="Text 13"/>
          <p:cNvSpPr/>
          <p:nvPr/>
        </p:nvSpPr>
        <p:spPr>
          <a:xfrm>
            <a:off x="2606040" y="480060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December 25, 2025</a:t>
            </a:r>
            <a:endParaRPr lang="en-US" sz="1300" dirty="0"/>
          </a:p>
        </p:txBody>
      </p:sp>
      <p:sp>
        <p:nvSpPr>
          <p:cNvPr id="16" name="Text 14"/>
          <p:cNvSpPr/>
          <p:nvPr/>
        </p:nvSpPr>
        <p:spPr>
          <a:xfrm>
            <a:off x="777240" y="516636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CONTRACT VALUE</a:t>
            </a:r>
            <a:endParaRPr lang="en-US" sz="1000" dirty="0"/>
          </a:p>
        </p:txBody>
      </p:sp>
      <p:sp>
        <p:nvSpPr>
          <p:cNvPr id="17" name="Text 15"/>
          <p:cNvSpPr/>
          <p:nvPr/>
        </p:nvSpPr>
        <p:spPr>
          <a:xfrm>
            <a:off x="2606040" y="516636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$5,124,000 (unchanged)</a:t>
            </a:r>
            <a:endParaRPr lang="en-US" sz="1300" dirty="0"/>
          </a:p>
        </p:txBody>
      </p:sp>
      <p:sp>
        <p:nvSpPr>
          <p:cNvPr id="18" name="Text 16"/>
          <p:cNvSpPr/>
          <p:nvPr/>
        </p:nvSpPr>
        <p:spPr>
          <a:xfrm>
            <a:off x="777240" y="553212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APPROVED BY</a:t>
            </a:r>
            <a:endParaRPr lang="en-US" sz="1000" dirty="0"/>
          </a:p>
        </p:txBody>
      </p:sp>
      <p:sp>
        <p:nvSpPr>
          <p:cNvPr id="19" name="Text 17"/>
          <p:cNvSpPr/>
          <p:nvPr/>
        </p:nvSpPr>
        <p:spPr>
          <a:xfrm>
            <a:off x="2606040" y="553212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DPW / DSPR / DPP</a:t>
            </a:r>
            <a:endParaRPr lang="en-US" sz="1300" dirty="0"/>
          </a:p>
        </p:txBody>
      </p:sp>
      <p:sp>
        <p:nvSpPr>
          <p:cNvPr id="20" name="Text 18"/>
          <p:cNvSpPr/>
          <p:nvPr/>
        </p:nvSpPr>
        <p:spPr>
          <a:xfrm>
            <a:off x="5852160" y="2103120"/>
            <a:ext cx="5486400" cy="320040"/>
          </a:xfrm>
          <a:prstGeom prst="rect">
            <a:avLst/>
          </a:prstGeom>
          <a:noFill/>
          <a:ln/>
        </p:spPr>
        <p:txBody>
          <a:bodyPr wrap="square" lIns="0" tIns="0" rIns="0" bIns="0" rtlCol="0" anchor="ctr"/>
          <a:lstStyle/>
          <a:p>
            <a:pPr marL="0" indent="0">
              <a:buNone/>
            </a:pPr>
            <a:r>
              <a:rPr lang="en-US" sz="1100" b="1" kern="0" spc="500" dirty="0">
                <a:solidFill>
                  <a:srgbClr val="5A6273"/>
                </a:solidFill>
                <a:latin typeface="Calibri" pitchFamily="34" charset="0"/>
                <a:ea typeface="Calibri" pitchFamily="34" charset="-122"/>
                <a:cs typeface="Calibri" pitchFamily="34" charset="-120"/>
              </a:rPr>
              <a:t>REASON CITED</a:t>
            </a:r>
            <a:endParaRPr lang="en-US" sz="1100" dirty="0"/>
          </a:p>
        </p:txBody>
      </p:sp>
      <p:sp>
        <p:nvSpPr>
          <p:cNvPr id="21" name="Text 19"/>
          <p:cNvSpPr/>
          <p:nvPr/>
        </p:nvSpPr>
        <p:spPr>
          <a:xfrm>
            <a:off x="5852160" y="2423160"/>
            <a:ext cx="6035040" cy="1828800"/>
          </a:xfrm>
          <a:prstGeom prst="rect">
            <a:avLst/>
          </a:prstGeom>
          <a:noFill/>
          <a:ln/>
        </p:spPr>
        <p:txBody>
          <a:bodyPr wrap="square" lIns="0" tIns="0" rIns="0" bIns="0" rtlCol="0" anchor="ctr"/>
          <a:lstStyle/>
          <a:p>
            <a:pPr marL="0" indent="0">
              <a:buNone/>
            </a:pPr>
            <a:r>
              <a:rPr lang="en-US" sz="1700" i="1" dirty="0">
                <a:solidFill>
                  <a:srgbClr val="14315A"/>
                </a:solidFill>
                <a:latin typeface="Georgia" pitchFamily="34" charset="0"/>
                <a:ea typeface="Georgia" pitchFamily="34" charset="-122"/>
                <a:cs typeface="Georgia" pitchFamily="34" charset="-120"/>
              </a:rPr>
              <a:t>“Increase in contract time by 180 calendar days to allow for additional time to complete the project.”</a:t>
            </a:r>
            <a:endParaRPr lang="en-US" sz="1700" dirty="0"/>
          </a:p>
        </p:txBody>
      </p:sp>
      <p:sp>
        <p:nvSpPr>
          <p:cNvPr id="22" name="Shape 20"/>
          <p:cNvSpPr/>
          <p:nvPr/>
        </p:nvSpPr>
        <p:spPr>
          <a:xfrm>
            <a:off x="5852160" y="4206240"/>
            <a:ext cx="6035040" cy="2011680"/>
          </a:xfrm>
          <a:prstGeom prst="rect">
            <a:avLst/>
          </a:prstGeom>
          <a:solidFill>
            <a:srgbClr val="FFFFFF"/>
          </a:solidFill>
          <a:ln w="9525">
            <a:solidFill>
              <a:srgbClr val="E3DFD1"/>
            </a:solidFill>
            <a:prstDash val="solid"/>
          </a:ln>
        </p:spPr>
        <p:txBody>
          <a:bodyPr/>
          <a:lstStyle/>
          <a:p>
            <a:endParaRPr lang="en-VI"/>
          </a:p>
        </p:txBody>
      </p:sp>
      <p:sp>
        <p:nvSpPr>
          <p:cNvPr id="23" name="Shape 21"/>
          <p:cNvSpPr/>
          <p:nvPr/>
        </p:nvSpPr>
        <p:spPr>
          <a:xfrm>
            <a:off x="5852160" y="4206240"/>
            <a:ext cx="73152" cy="2011680"/>
          </a:xfrm>
          <a:prstGeom prst="rect">
            <a:avLst/>
          </a:prstGeom>
          <a:solidFill>
            <a:srgbClr val="B5363A"/>
          </a:solidFill>
          <a:ln w="12700">
            <a:solidFill>
              <a:srgbClr val="B5363A"/>
            </a:solidFill>
            <a:prstDash val="solid"/>
          </a:ln>
        </p:spPr>
        <p:txBody>
          <a:bodyPr/>
          <a:lstStyle/>
          <a:p>
            <a:endParaRPr lang="en-VI"/>
          </a:p>
        </p:txBody>
      </p:sp>
      <p:sp>
        <p:nvSpPr>
          <p:cNvPr id="24" name="Text 22"/>
          <p:cNvSpPr/>
          <p:nvPr/>
        </p:nvSpPr>
        <p:spPr>
          <a:xfrm>
            <a:off x="6035040" y="4343400"/>
            <a:ext cx="5669280" cy="320040"/>
          </a:xfrm>
          <a:prstGeom prst="rect">
            <a:avLst/>
          </a:prstGeom>
          <a:noFill/>
          <a:ln/>
        </p:spPr>
        <p:txBody>
          <a:bodyPr wrap="square" lIns="0" tIns="0" rIns="0" bIns="0" rtlCol="0" anchor="ctr"/>
          <a:lstStyle/>
          <a:p>
            <a:pPr marL="0" indent="0">
              <a:buNone/>
            </a:pPr>
            <a:r>
              <a:rPr lang="en-US" sz="1100" b="1" kern="0" spc="500" dirty="0">
                <a:solidFill>
                  <a:srgbClr val="B5363A"/>
                </a:solidFill>
                <a:latin typeface="Calibri" pitchFamily="34" charset="0"/>
                <a:ea typeface="Calibri" pitchFamily="34" charset="-122"/>
                <a:cs typeface="Calibri" pitchFamily="34" charset="-120"/>
              </a:rPr>
              <a:t>SIGNIFICANCE</a:t>
            </a:r>
            <a:endParaRPr lang="en-US" sz="1100" dirty="0"/>
          </a:p>
        </p:txBody>
      </p:sp>
      <p:sp>
        <p:nvSpPr>
          <p:cNvPr id="25" name="Text 23"/>
          <p:cNvSpPr/>
          <p:nvPr/>
        </p:nvSpPr>
        <p:spPr>
          <a:xfrm>
            <a:off x="6035040" y="4709160"/>
            <a:ext cx="5669280" cy="1371600"/>
          </a:xfrm>
          <a:prstGeom prst="rect">
            <a:avLst/>
          </a:prstGeom>
          <a:noFill/>
          <a:ln/>
        </p:spPr>
        <p:txBody>
          <a:bodyPr wrap="square" lIns="0" tIns="0" rIns="0" bIns="0" rtlCol="0" anchor="ctr"/>
          <a:lstStyle/>
          <a:p>
            <a:pPr marL="0" indent="0">
              <a:buNone/>
            </a:pPr>
            <a:r>
              <a:rPr lang="en-US" sz="1300" dirty="0">
                <a:solidFill>
                  <a:srgbClr val="1A1A1A"/>
                </a:solidFill>
                <a:latin typeface="Calibri" pitchFamily="34" charset="0"/>
                <a:ea typeface="Calibri" pitchFamily="34" charset="-122"/>
                <a:cs typeface="Calibri" pitchFamily="34" charset="-120"/>
              </a:rPr>
              <a:t>By the time this Committee was told on July 18, 2025, that the stadium was on track for December 25, 2025, a 180-day extension had already been formally approved on this very contract six weeks earlier. The December 25, 2025, date was itself the product of an extension.</a:t>
            </a:r>
            <a:endParaRPr lang="en-US" sz="1300" dirty="0"/>
          </a:p>
        </p:txBody>
      </p:sp>
      <p:sp>
        <p:nvSpPr>
          <p:cNvPr id="26" name="Text 24"/>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7" name="Text 25"/>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6 / 20</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02</a:t>
            </a:r>
            <a:endParaRPr lang="en-US" sz="1400" dirty="0"/>
          </a:p>
        </p:txBody>
      </p:sp>
      <p:sp>
        <p:nvSpPr>
          <p:cNvPr id="3" name="Text 1"/>
          <p:cNvSpPr/>
          <p:nvPr/>
        </p:nvSpPr>
        <p:spPr>
          <a:xfrm>
            <a:off x="914400" y="457200"/>
            <a:ext cx="73152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EXTENDED BEFORE DEADLINE</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Change Order No. 2  —  December 23, 2025</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5120640" cy="420624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194560"/>
            <a:ext cx="4709160" cy="365760"/>
          </a:xfrm>
          <a:prstGeom prst="rect">
            <a:avLst/>
          </a:prstGeom>
          <a:noFill/>
          <a:ln/>
        </p:spPr>
        <p:txBody>
          <a:bodyPr wrap="square" lIns="0" tIns="0" rIns="0" bIns="0" rtlCol="0" anchor="ctr"/>
          <a:lstStyle/>
          <a:p>
            <a:pPr marL="0" indent="0">
              <a:buNone/>
            </a:pPr>
            <a:r>
              <a:rPr lang="en-US" sz="1100" b="1" kern="0" spc="500" dirty="0">
                <a:solidFill>
                  <a:srgbClr val="C9A24B"/>
                </a:solidFill>
                <a:latin typeface="Calibri" pitchFamily="34" charset="0"/>
                <a:ea typeface="Calibri" pitchFamily="34" charset="-122"/>
                <a:cs typeface="Calibri" pitchFamily="34" charset="-120"/>
              </a:rPr>
              <a:t>SUPPLEMENTAL CONTRACT NO. 2</a:t>
            </a:r>
            <a:endParaRPr lang="en-US" sz="1100" dirty="0"/>
          </a:p>
        </p:txBody>
      </p:sp>
      <p:sp>
        <p:nvSpPr>
          <p:cNvPr id="9" name="Text 7"/>
          <p:cNvSpPr/>
          <p:nvPr/>
        </p:nvSpPr>
        <p:spPr>
          <a:xfrm>
            <a:off x="777240" y="2606040"/>
            <a:ext cx="4709160" cy="1188720"/>
          </a:xfrm>
          <a:prstGeom prst="rect">
            <a:avLst/>
          </a:prstGeom>
          <a:noFill/>
          <a:ln/>
        </p:spPr>
        <p:txBody>
          <a:bodyPr wrap="square" lIns="0" tIns="0" rIns="0" bIns="0" rtlCol="0" anchor="ctr"/>
          <a:lstStyle/>
          <a:p>
            <a:pPr marL="0" indent="0">
              <a:buNone/>
            </a:pPr>
            <a:r>
              <a:rPr lang="en-US" sz="7200" b="1" dirty="0">
                <a:solidFill>
                  <a:srgbClr val="FFFFFF"/>
                </a:solidFill>
                <a:latin typeface="Georgia" pitchFamily="34" charset="0"/>
                <a:ea typeface="Georgia" pitchFamily="34" charset="-122"/>
                <a:cs typeface="Georgia" pitchFamily="34" charset="-120"/>
              </a:rPr>
              <a:t>+96</a:t>
            </a:r>
            <a:endParaRPr lang="en-US" sz="7200" dirty="0"/>
          </a:p>
        </p:txBody>
      </p:sp>
      <p:sp>
        <p:nvSpPr>
          <p:cNvPr id="10" name="Text 8"/>
          <p:cNvSpPr/>
          <p:nvPr/>
        </p:nvSpPr>
        <p:spPr>
          <a:xfrm>
            <a:off x="777240" y="3794760"/>
            <a:ext cx="4709160" cy="320040"/>
          </a:xfrm>
          <a:prstGeom prst="rect">
            <a:avLst/>
          </a:prstGeom>
          <a:noFill/>
          <a:ln/>
        </p:spPr>
        <p:txBody>
          <a:bodyPr wrap="square" lIns="0" tIns="0" rIns="0" bIns="0" rtlCol="0" anchor="ctr"/>
          <a:lstStyle/>
          <a:p>
            <a:pPr marL="0" indent="0">
              <a:buNone/>
            </a:pPr>
            <a:r>
              <a:rPr lang="en-US" sz="1100" b="1" kern="0" spc="400" dirty="0">
                <a:solidFill>
                  <a:srgbClr val="E5BE5F"/>
                </a:solidFill>
                <a:latin typeface="Calibri" pitchFamily="34" charset="0"/>
                <a:ea typeface="Calibri" pitchFamily="34" charset="-122"/>
                <a:cs typeface="Calibri" pitchFamily="34" charset="-120"/>
              </a:rPr>
              <a:t>CALENDAR DAYS ADDED</a:t>
            </a:r>
            <a:endParaRPr lang="en-US" sz="1100" dirty="0"/>
          </a:p>
        </p:txBody>
      </p:sp>
      <p:sp>
        <p:nvSpPr>
          <p:cNvPr id="11" name="Shape 9"/>
          <p:cNvSpPr/>
          <p:nvPr/>
        </p:nvSpPr>
        <p:spPr>
          <a:xfrm>
            <a:off x="777240" y="4251960"/>
            <a:ext cx="1097280" cy="27432"/>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77240" y="443484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COMMENCEMENT</a:t>
            </a:r>
            <a:endParaRPr lang="en-US" sz="1000" dirty="0"/>
          </a:p>
        </p:txBody>
      </p:sp>
      <p:sp>
        <p:nvSpPr>
          <p:cNvPr id="13" name="Text 11"/>
          <p:cNvSpPr/>
          <p:nvPr/>
        </p:nvSpPr>
        <p:spPr>
          <a:xfrm>
            <a:off x="2606040" y="443484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December 26, 2025</a:t>
            </a:r>
            <a:endParaRPr lang="en-US" sz="1300" dirty="0"/>
          </a:p>
        </p:txBody>
      </p:sp>
      <p:sp>
        <p:nvSpPr>
          <p:cNvPr id="14" name="Text 12"/>
          <p:cNvSpPr/>
          <p:nvPr/>
        </p:nvSpPr>
        <p:spPr>
          <a:xfrm>
            <a:off x="777240" y="480060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NEW COMPLETION</a:t>
            </a:r>
            <a:endParaRPr lang="en-US" sz="1000" dirty="0"/>
          </a:p>
        </p:txBody>
      </p:sp>
      <p:sp>
        <p:nvSpPr>
          <p:cNvPr id="15" name="Text 13"/>
          <p:cNvSpPr/>
          <p:nvPr/>
        </p:nvSpPr>
        <p:spPr>
          <a:xfrm>
            <a:off x="2606040" y="480060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April 1, 2026</a:t>
            </a:r>
            <a:endParaRPr lang="en-US" sz="1300" dirty="0"/>
          </a:p>
        </p:txBody>
      </p:sp>
      <p:sp>
        <p:nvSpPr>
          <p:cNvPr id="16" name="Text 14"/>
          <p:cNvSpPr/>
          <p:nvPr/>
        </p:nvSpPr>
        <p:spPr>
          <a:xfrm>
            <a:off x="777240" y="516636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CONTRACT VALUE</a:t>
            </a:r>
            <a:endParaRPr lang="en-US" sz="1000" dirty="0"/>
          </a:p>
        </p:txBody>
      </p:sp>
      <p:sp>
        <p:nvSpPr>
          <p:cNvPr id="17" name="Text 15"/>
          <p:cNvSpPr/>
          <p:nvPr/>
        </p:nvSpPr>
        <p:spPr>
          <a:xfrm>
            <a:off x="2606040" y="516636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$5,124,000 (unchanged)</a:t>
            </a:r>
            <a:endParaRPr lang="en-US" sz="1300" dirty="0"/>
          </a:p>
        </p:txBody>
      </p:sp>
      <p:sp>
        <p:nvSpPr>
          <p:cNvPr id="18" name="Text 16"/>
          <p:cNvSpPr/>
          <p:nvPr/>
        </p:nvSpPr>
        <p:spPr>
          <a:xfrm>
            <a:off x="777240" y="553212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APPROVED BY</a:t>
            </a:r>
            <a:endParaRPr lang="en-US" sz="1000" dirty="0"/>
          </a:p>
        </p:txBody>
      </p:sp>
      <p:sp>
        <p:nvSpPr>
          <p:cNvPr id="19" name="Text 17"/>
          <p:cNvSpPr/>
          <p:nvPr/>
        </p:nvSpPr>
        <p:spPr>
          <a:xfrm>
            <a:off x="2606040" y="553212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DPW / DSPR / DPP</a:t>
            </a:r>
            <a:endParaRPr lang="en-US" sz="1300" dirty="0"/>
          </a:p>
        </p:txBody>
      </p:sp>
      <p:sp>
        <p:nvSpPr>
          <p:cNvPr id="20" name="Text 18"/>
          <p:cNvSpPr/>
          <p:nvPr/>
        </p:nvSpPr>
        <p:spPr>
          <a:xfrm>
            <a:off x="5852160" y="2103120"/>
            <a:ext cx="5486400" cy="320040"/>
          </a:xfrm>
          <a:prstGeom prst="rect">
            <a:avLst/>
          </a:prstGeom>
          <a:noFill/>
          <a:ln/>
        </p:spPr>
        <p:txBody>
          <a:bodyPr wrap="square" lIns="0" tIns="0" rIns="0" bIns="0" rtlCol="0" anchor="ctr"/>
          <a:lstStyle/>
          <a:p>
            <a:pPr marL="0" indent="0">
              <a:buNone/>
            </a:pPr>
            <a:r>
              <a:rPr lang="en-US" sz="1100" b="1" kern="0" spc="500" dirty="0">
                <a:solidFill>
                  <a:srgbClr val="5A6273"/>
                </a:solidFill>
                <a:latin typeface="Calibri" pitchFamily="34" charset="0"/>
                <a:ea typeface="Calibri" pitchFamily="34" charset="-122"/>
                <a:cs typeface="Calibri" pitchFamily="34" charset="-120"/>
              </a:rPr>
              <a:t>REASON CITED</a:t>
            </a:r>
            <a:endParaRPr lang="en-US" sz="1100" dirty="0"/>
          </a:p>
        </p:txBody>
      </p:sp>
      <p:sp>
        <p:nvSpPr>
          <p:cNvPr id="21" name="Text 19"/>
          <p:cNvSpPr/>
          <p:nvPr/>
        </p:nvSpPr>
        <p:spPr>
          <a:xfrm>
            <a:off x="5852160" y="2423160"/>
            <a:ext cx="6035040" cy="1828800"/>
          </a:xfrm>
          <a:prstGeom prst="rect">
            <a:avLst/>
          </a:prstGeom>
          <a:noFill/>
          <a:ln/>
        </p:spPr>
        <p:txBody>
          <a:bodyPr wrap="square" lIns="0" tIns="0" rIns="0" bIns="0" rtlCol="0" anchor="ctr"/>
          <a:lstStyle/>
          <a:p>
            <a:pPr marL="0" indent="0">
              <a:buNone/>
            </a:pPr>
            <a:r>
              <a:rPr lang="en-US" sz="1700" i="1" dirty="0">
                <a:solidFill>
                  <a:srgbClr val="14315A"/>
                </a:solidFill>
                <a:latin typeface="Georgia" pitchFamily="34" charset="0"/>
                <a:ea typeface="Georgia" pitchFamily="34" charset="-122"/>
                <a:cs typeface="Georgia" pitchFamily="34" charset="-120"/>
              </a:rPr>
              <a:t>“Increase in contract time by 96 calendar days to allow for additional time to complete the project.”</a:t>
            </a:r>
            <a:endParaRPr lang="en-US" sz="1700" dirty="0"/>
          </a:p>
        </p:txBody>
      </p:sp>
      <p:sp>
        <p:nvSpPr>
          <p:cNvPr id="22" name="Shape 20"/>
          <p:cNvSpPr/>
          <p:nvPr/>
        </p:nvSpPr>
        <p:spPr>
          <a:xfrm>
            <a:off x="5852160" y="4206240"/>
            <a:ext cx="6035040" cy="2011680"/>
          </a:xfrm>
          <a:prstGeom prst="rect">
            <a:avLst/>
          </a:prstGeom>
          <a:solidFill>
            <a:srgbClr val="FFFFFF"/>
          </a:solidFill>
          <a:ln w="9525">
            <a:solidFill>
              <a:srgbClr val="E3DFD1"/>
            </a:solidFill>
            <a:prstDash val="solid"/>
          </a:ln>
        </p:spPr>
        <p:txBody>
          <a:bodyPr/>
          <a:lstStyle/>
          <a:p>
            <a:endParaRPr lang="en-VI"/>
          </a:p>
        </p:txBody>
      </p:sp>
      <p:sp>
        <p:nvSpPr>
          <p:cNvPr id="23" name="Shape 21"/>
          <p:cNvSpPr/>
          <p:nvPr/>
        </p:nvSpPr>
        <p:spPr>
          <a:xfrm>
            <a:off x="5852160" y="4206240"/>
            <a:ext cx="73152" cy="2011680"/>
          </a:xfrm>
          <a:prstGeom prst="rect">
            <a:avLst/>
          </a:prstGeom>
          <a:solidFill>
            <a:srgbClr val="B5363A"/>
          </a:solidFill>
          <a:ln w="12700">
            <a:solidFill>
              <a:srgbClr val="B5363A"/>
            </a:solidFill>
            <a:prstDash val="solid"/>
          </a:ln>
        </p:spPr>
        <p:txBody>
          <a:bodyPr/>
          <a:lstStyle/>
          <a:p>
            <a:endParaRPr lang="en-VI"/>
          </a:p>
        </p:txBody>
      </p:sp>
      <p:sp>
        <p:nvSpPr>
          <p:cNvPr id="24" name="Text 22"/>
          <p:cNvSpPr/>
          <p:nvPr/>
        </p:nvSpPr>
        <p:spPr>
          <a:xfrm>
            <a:off x="6035040" y="4343400"/>
            <a:ext cx="5669280" cy="320040"/>
          </a:xfrm>
          <a:prstGeom prst="rect">
            <a:avLst/>
          </a:prstGeom>
          <a:noFill/>
          <a:ln/>
        </p:spPr>
        <p:txBody>
          <a:bodyPr wrap="square" lIns="0" tIns="0" rIns="0" bIns="0" rtlCol="0" anchor="ctr"/>
          <a:lstStyle/>
          <a:p>
            <a:pPr marL="0" indent="0">
              <a:buNone/>
            </a:pPr>
            <a:r>
              <a:rPr lang="en-US" sz="1100" b="1" kern="0" spc="500" dirty="0">
                <a:solidFill>
                  <a:srgbClr val="B5363A"/>
                </a:solidFill>
                <a:latin typeface="Calibri" pitchFamily="34" charset="0"/>
                <a:ea typeface="Calibri" pitchFamily="34" charset="-122"/>
                <a:cs typeface="Calibri" pitchFamily="34" charset="-120"/>
              </a:rPr>
              <a:t>SIGNIFICANCE</a:t>
            </a:r>
            <a:endParaRPr lang="en-US" sz="1100" dirty="0"/>
          </a:p>
        </p:txBody>
      </p:sp>
      <p:sp>
        <p:nvSpPr>
          <p:cNvPr id="25" name="Text 23"/>
          <p:cNvSpPr/>
          <p:nvPr/>
        </p:nvSpPr>
        <p:spPr>
          <a:xfrm>
            <a:off x="6035040" y="4709160"/>
            <a:ext cx="5669280" cy="1371600"/>
          </a:xfrm>
          <a:prstGeom prst="rect">
            <a:avLst/>
          </a:prstGeom>
          <a:noFill/>
          <a:ln/>
        </p:spPr>
        <p:txBody>
          <a:bodyPr wrap="square" lIns="0" tIns="0" rIns="0" bIns="0" rtlCol="0" anchor="ctr"/>
          <a:lstStyle/>
          <a:p>
            <a:pPr marL="0" indent="0">
              <a:buNone/>
            </a:pPr>
            <a:r>
              <a:rPr lang="en-US" sz="1300" dirty="0">
                <a:solidFill>
                  <a:srgbClr val="1A1A1A"/>
                </a:solidFill>
                <a:latin typeface="Calibri" pitchFamily="34" charset="0"/>
                <a:ea typeface="Calibri" pitchFamily="34" charset="-122"/>
                <a:cs typeface="Calibri" pitchFamily="34" charset="-120"/>
              </a:rPr>
              <a:t>Approved on December 23, 2025 — two days before the contract was supposedly to be complete. This is the first formal, written break from the December 25, 2025 completion date DPW confirmed to the Office in August.</a:t>
            </a:r>
            <a:endParaRPr lang="en-US" sz="1300" dirty="0"/>
          </a:p>
        </p:txBody>
      </p:sp>
      <p:sp>
        <p:nvSpPr>
          <p:cNvPr id="26" name="Text 24"/>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7" name="Text 25"/>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7 / 20</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03</a:t>
            </a:r>
            <a:endParaRPr lang="en-US" sz="1400" dirty="0"/>
          </a:p>
        </p:txBody>
      </p:sp>
      <p:sp>
        <p:nvSpPr>
          <p:cNvPr id="3" name="Text 1"/>
          <p:cNvSpPr/>
          <p:nvPr/>
        </p:nvSpPr>
        <p:spPr>
          <a:xfrm>
            <a:off x="914400" y="457200"/>
            <a:ext cx="73152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THE ADMINISTRATIVE ADMISSION</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Change Order No. 9  —  December 23, 2025</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5120640" cy="420624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194560"/>
            <a:ext cx="4709160" cy="365760"/>
          </a:xfrm>
          <a:prstGeom prst="rect">
            <a:avLst/>
          </a:prstGeom>
          <a:noFill/>
          <a:ln/>
        </p:spPr>
        <p:txBody>
          <a:bodyPr wrap="square" lIns="0" tIns="0" rIns="0" bIns="0" rtlCol="0" anchor="ctr"/>
          <a:lstStyle/>
          <a:p>
            <a:pPr marL="0" indent="0">
              <a:buNone/>
            </a:pPr>
            <a:r>
              <a:rPr lang="en-US" sz="1100" b="1" kern="0" spc="500" dirty="0">
                <a:solidFill>
                  <a:srgbClr val="C9A24B"/>
                </a:solidFill>
                <a:latin typeface="Calibri" pitchFamily="34" charset="0"/>
                <a:ea typeface="Calibri" pitchFamily="34" charset="-122"/>
                <a:cs typeface="Calibri" pitchFamily="34" charset="-120"/>
              </a:rPr>
              <a:t>CONTRACT C003ASPRC15 — GEC, $4.1M</a:t>
            </a:r>
            <a:endParaRPr lang="en-US" sz="1100" dirty="0"/>
          </a:p>
        </p:txBody>
      </p:sp>
      <p:sp>
        <p:nvSpPr>
          <p:cNvPr id="9" name="Text 7"/>
          <p:cNvSpPr/>
          <p:nvPr/>
        </p:nvSpPr>
        <p:spPr>
          <a:xfrm>
            <a:off x="777240" y="2606040"/>
            <a:ext cx="4709160" cy="1188720"/>
          </a:xfrm>
          <a:prstGeom prst="rect">
            <a:avLst/>
          </a:prstGeom>
          <a:noFill/>
          <a:ln/>
        </p:spPr>
        <p:txBody>
          <a:bodyPr wrap="square" lIns="0" tIns="0" rIns="0" bIns="0" rtlCol="0" anchor="ctr"/>
          <a:lstStyle/>
          <a:p>
            <a:pPr marL="0" indent="0">
              <a:buNone/>
            </a:pPr>
            <a:r>
              <a:rPr lang="en-US" sz="7200" b="1" dirty="0">
                <a:solidFill>
                  <a:srgbClr val="FFFFFF"/>
                </a:solidFill>
                <a:latin typeface="Georgia" pitchFamily="34" charset="0"/>
                <a:ea typeface="Georgia" pitchFamily="34" charset="-122"/>
                <a:cs typeface="Georgia" pitchFamily="34" charset="-120"/>
              </a:rPr>
              <a:t>+96</a:t>
            </a:r>
            <a:endParaRPr lang="en-US" sz="7200" dirty="0"/>
          </a:p>
        </p:txBody>
      </p:sp>
      <p:sp>
        <p:nvSpPr>
          <p:cNvPr id="10" name="Text 8"/>
          <p:cNvSpPr/>
          <p:nvPr/>
        </p:nvSpPr>
        <p:spPr>
          <a:xfrm>
            <a:off x="777240" y="3794760"/>
            <a:ext cx="4709160" cy="320040"/>
          </a:xfrm>
          <a:prstGeom prst="rect">
            <a:avLst/>
          </a:prstGeom>
          <a:noFill/>
          <a:ln/>
        </p:spPr>
        <p:txBody>
          <a:bodyPr wrap="square" lIns="0" tIns="0" rIns="0" bIns="0" rtlCol="0" anchor="ctr"/>
          <a:lstStyle/>
          <a:p>
            <a:pPr marL="0" indent="0">
              <a:buNone/>
            </a:pPr>
            <a:r>
              <a:rPr lang="en-US" sz="1100" b="1" kern="0" spc="400" dirty="0">
                <a:solidFill>
                  <a:srgbClr val="E5BE5F"/>
                </a:solidFill>
                <a:latin typeface="Calibri" pitchFamily="34" charset="0"/>
                <a:ea typeface="Calibri" pitchFamily="34" charset="-122"/>
                <a:cs typeface="Calibri" pitchFamily="34" charset="-120"/>
              </a:rPr>
              <a:t>CALENDAR DAYS ADDED</a:t>
            </a:r>
            <a:endParaRPr lang="en-US" sz="1100" dirty="0"/>
          </a:p>
        </p:txBody>
      </p:sp>
      <p:sp>
        <p:nvSpPr>
          <p:cNvPr id="11" name="Shape 9"/>
          <p:cNvSpPr/>
          <p:nvPr/>
        </p:nvSpPr>
        <p:spPr>
          <a:xfrm>
            <a:off x="777240" y="4251960"/>
            <a:ext cx="1097280" cy="27432"/>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77240" y="443484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COMMENCEMENT</a:t>
            </a:r>
            <a:endParaRPr lang="en-US" sz="1000" dirty="0"/>
          </a:p>
        </p:txBody>
      </p:sp>
      <p:sp>
        <p:nvSpPr>
          <p:cNvPr id="13" name="Text 11"/>
          <p:cNvSpPr/>
          <p:nvPr/>
        </p:nvSpPr>
        <p:spPr>
          <a:xfrm>
            <a:off x="2606040" y="443484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December 26, 2025</a:t>
            </a:r>
            <a:endParaRPr lang="en-US" sz="1300" dirty="0"/>
          </a:p>
        </p:txBody>
      </p:sp>
      <p:sp>
        <p:nvSpPr>
          <p:cNvPr id="14" name="Text 12"/>
          <p:cNvSpPr/>
          <p:nvPr/>
        </p:nvSpPr>
        <p:spPr>
          <a:xfrm>
            <a:off x="777240" y="480060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NEW COMPLETION</a:t>
            </a:r>
            <a:endParaRPr lang="en-US" sz="1000" dirty="0"/>
          </a:p>
        </p:txBody>
      </p:sp>
      <p:sp>
        <p:nvSpPr>
          <p:cNvPr id="15" name="Text 13"/>
          <p:cNvSpPr/>
          <p:nvPr/>
        </p:nvSpPr>
        <p:spPr>
          <a:xfrm>
            <a:off x="2606040" y="480060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March 31, 2026 / April 1, 2026</a:t>
            </a:r>
            <a:endParaRPr lang="en-US" sz="1300" dirty="0"/>
          </a:p>
        </p:txBody>
      </p:sp>
      <p:sp>
        <p:nvSpPr>
          <p:cNvPr id="16" name="Text 14"/>
          <p:cNvSpPr/>
          <p:nvPr/>
        </p:nvSpPr>
        <p:spPr>
          <a:xfrm>
            <a:off x="777240" y="516636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CONTRACT VALUE</a:t>
            </a:r>
            <a:endParaRPr lang="en-US" sz="1000" dirty="0"/>
          </a:p>
        </p:txBody>
      </p:sp>
      <p:sp>
        <p:nvSpPr>
          <p:cNvPr id="17" name="Text 15"/>
          <p:cNvSpPr/>
          <p:nvPr/>
        </p:nvSpPr>
        <p:spPr>
          <a:xfrm>
            <a:off x="2606040" y="516636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$4,100,000 (unchanged)</a:t>
            </a:r>
            <a:endParaRPr lang="en-US" sz="1300" dirty="0"/>
          </a:p>
        </p:txBody>
      </p:sp>
      <p:sp>
        <p:nvSpPr>
          <p:cNvPr id="18" name="Text 16"/>
          <p:cNvSpPr/>
          <p:nvPr/>
        </p:nvSpPr>
        <p:spPr>
          <a:xfrm>
            <a:off x="777240" y="553212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APPROVED BY</a:t>
            </a:r>
            <a:endParaRPr lang="en-US" sz="1000" dirty="0"/>
          </a:p>
        </p:txBody>
      </p:sp>
      <p:sp>
        <p:nvSpPr>
          <p:cNvPr id="19" name="Text 17"/>
          <p:cNvSpPr/>
          <p:nvPr/>
        </p:nvSpPr>
        <p:spPr>
          <a:xfrm>
            <a:off x="2606040" y="553212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DPW / DSPR / DPP</a:t>
            </a:r>
            <a:endParaRPr lang="en-US" sz="1300" dirty="0"/>
          </a:p>
        </p:txBody>
      </p:sp>
      <p:sp>
        <p:nvSpPr>
          <p:cNvPr id="20" name="Text 18"/>
          <p:cNvSpPr/>
          <p:nvPr/>
        </p:nvSpPr>
        <p:spPr>
          <a:xfrm>
            <a:off x="5852160" y="2103120"/>
            <a:ext cx="5486400" cy="320040"/>
          </a:xfrm>
          <a:prstGeom prst="rect">
            <a:avLst/>
          </a:prstGeom>
          <a:noFill/>
          <a:ln/>
        </p:spPr>
        <p:txBody>
          <a:bodyPr wrap="square" lIns="0" tIns="0" rIns="0" bIns="0" rtlCol="0" anchor="ctr"/>
          <a:lstStyle/>
          <a:p>
            <a:pPr marL="0" indent="0">
              <a:buNone/>
            </a:pPr>
            <a:r>
              <a:rPr lang="en-US" sz="1100" b="1" kern="0" spc="500" dirty="0">
                <a:solidFill>
                  <a:srgbClr val="5A6273"/>
                </a:solidFill>
                <a:latin typeface="Calibri" pitchFamily="34" charset="0"/>
                <a:ea typeface="Calibri" pitchFamily="34" charset="-122"/>
                <a:cs typeface="Calibri" pitchFamily="34" charset="-120"/>
              </a:rPr>
              <a:t>REASON CITED</a:t>
            </a:r>
            <a:endParaRPr lang="en-US" sz="1100" dirty="0"/>
          </a:p>
        </p:txBody>
      </p:sp>
      <p:sp>
        <p:nvSpPr>
          <p:cNvPr id="21" name="Text 19"/>
          <p:cNvSpPr/>
          <p:nvPr/>
        </p:nvSpPr>
        <p:spPr>
          <a:xfrm>
            <a:off x="5852160" y="2423160"/>
            <a:ext cx="6035040" cy="2103120"/>
          </a:xfrm>
          <a:prstGeom prst="rect">
            <a:avLst/>
          </a:prstGeom>
          <a:noFill/>
          <a:ln/>
        </p:spPr>
        <p:txBody>
          <a:bodyPr wrap="square" lIns="0" tIns="0" rIns="0" bIns="0" rtlCol="0" anchor="ctr"/>
          <a:lstStyle/>
          <a:p>
            <a:pPr marL="0" indent="0">
              <a:buNone/>
            </a:pPr>
            <a:r>
              <a:rPr lang="en-US" sz="1700" i="1" dirty="0">
                <a:solidFill>
                  <a:srgbClr val="14315A"/>
                </a:solidFill>
                <a:latin typeface="Georgia" pitchFamily="34" charset="0"/>
                <a:ea typeface="Georgia" pitchFamily="34" charset="-122"/>
                <a:cs typeface="Georgia" pitchFamily="34" charset="-120"/>
              </a:rPr>
              <a:t>“...to allow the Government to pay Contractor’s Subcontractors and/or Vendors via electronic payments, rather than joint payments, in order to expedite payments...”</a:t>
            </a:r>
            <a:endParaRPr lang="en-US" sz="1700" dirty="0"/>
          </a:p>
        </p:txBody>
      </p:sp>
      <p:sp>
        <p:nvSpPr>
          <p:cNvPr id="22" name="Shape 20"/>
          <p:cNvSpPr/>
          <p:nvPr/>
        </p:nvSpPr>
        <p:spPr>
          <a:xfrm>
            <a:off x="5852160" y="4617720"/>
            <a:ext cx="6035040" cy="2011680"/>
          </a:xfrm>
          <a:prstGeom prst="rect">
            <a:avLst/>
          </a:prstGeom>
          <a:solidFill>
            <a:srgbClr val="FFFFFF"/>
          </a:solidFill>
          <a:ln w="9525">
            <a:solidFill>
              <a:srgbClr val="E3DFD1"/>
            </a:solidFill>
            <a:prstDash val="solid"/>
          </a:ln>
        </p:spPr>
        <p:txBody>
          <a:bodyPr/>
          <a:lstStyle/>
          <a:p>
            <a:endParaRPr lang="en-VI"/>
          </a:p>
        </p:txBody>
      </p:sp>
      <p:sp>
        <p:nvSpPr>
          <p:cNvPr id="23" name="Shape 21"/>
          <p:cNvSpPr/>
          <p:nvPr/>
        </p:nvSpPr>
        <p:spPr>
          <a:xfrm>
            <a:off x="5852160" y="4617720"/>
            <a:ext cx="73152" cy="2011680"/>
          </a:xfrm>
          <a:prstGeom prst="rect">
            <a:avLst/>
          </a:prstGeom>
          <a:solidFill>
            <a:srgbClr val="B5363A"/>
          </a:solidFill>
          <a:ln w="12700">
            <a:solidFill>
              <a:srgbClr val="B5363A"/>
            </a:solidFill>
            <a:prstDash val="solid"/>
          </a:ln>
        </p:spPr>
        <p:txBody>
          <a:bodyPr/>
          <a:lstStyle/>
          <a:p>
            <a:endParaRPr lang="en-VI"/>
          </a:p>
        </p:txBody>
      </p:sp>
      <p:sp>
        <p:nvSpPr>
          <p:cNvPr id="24" name="Text 22"/>
          <p:cNvSpPr/>
          <p:nvPr/>
        </p:nvSpPr>
        <p:spPr>
          <a:xfrm>
            <a:off x="6035040" y="4754880"/>
            <a:ext cx="5669280" cy="320040"/>
          </a:xfrm>
          <a:prstGeom prst="rect">
            <a:avLst/>
          </a:prstGeom>
          <a:noFill/>
          <a:ln/>
        </p:spPr>
        <p:txBody>
          <a:bodyPr wrap="square" lIns="0" tIns="0" rIns="0" bIns="0" rtlCol="0" anchor="ctr"/>
          <a:lstStyle/>
          <a:p>
            <a:pPr marL="0" indent="0">
              <a:buNone/>
            </a:pPr>
            <a:r>
              <a:rPr lang="en-US" sz="1100" b="1" kern="0" spc="500" dirty="0">
                <a:solidFill>
                  <a:srgbClr val="B5363A"/>
                </a:solidFill>
                <a:latin typeface="Calibri" pitchFamily="34" charset="0"/>
                <a:ea typeface="Calibri" pitchFamily="34" charset="-122"/>
                <a:cs typeface="Calibri" pitchFamily="34" charset="-120"/>
              </a:rPr>
              <a:t>SIGNIFICANCE</a:t>
            </a:r>
            <a:endParaRPr lang="en-US" sz="1100" dirty="0"/>
          </a:p>
        </p:txBody>
      </p:sp>
      <p:sp>
        <p:nvSpPr>
          <p:cNvPr id="25" name="Text 23"/>
          <p:cNvSpPr/>
          <p:nvPr/>
        </p:nvSpPr>
        <p:spPr>
          <a:xfrm>
            <a:off x="6035040" y="5120640"/>
            <a:ext cx="5669280" cy="1371600"/>
          </a:xfrm>
          <a:prstGeom prst="rect">
            <a:avLst/>
          </a:prstGeom>
          <a:noFill/>
          <a:ln/>
        </p:spPr>
        <p:txBody>
          <a:bodyPr wrap="square" lIns="0" tIns="0" rIns="0" bIns="0" rtlCol="0" anchor="ctr"/>
          <a:lstStyle/>
          <a:p>
            <a:pPr marL="0" indent="0">
              <a:buNone/>
            </a:pPr>
            <a:r>
              <a:rPr lang="en-US" sz="1300" dirty="0">
                <a:solidFill>
                  <a:srgbClr val="1A1A1A"/>
                </a:solidFill>
                <a:latin typeface="Calibri" pitchFamily="34" charset="0"/>
                <a:ea typeface="Calibri" pitchFamily="34" charset="-122"/>
                <a:cs typeface="Calibri" pitchFamily="34" charset="-120"/>
              </a:rPr>
              <a:t>This change order admits, in writing, that part of the delay is tied to Government payment operations — not only contractor performance. Delay is now officially linked to administrative and financial processes within the Executive Branch.</a:t>
            </a:r>
            <a:endParaRPr lang="en-US" sz="1300" dirty="0"/>
          </a:p>
        </p:txBody>
      </p:sp>
      <p:sp>
        <p:nvSpPr>
          <p:cNvPr id="26" name="Text 24"/>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7" name="Text 25"/>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8 / 20</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7"/>
        </a:solidFill>
        <a:effectLst/>
      </p:bgPr>
    </p:bg>
    <p:spTree>
      <p:nvGrpSpPr>
        <p:cNvPr id="1" name=""/>
        <p:cNvGrpSpPr/>
        <p:nvPr/>
      </p:nvGrpSpPr>
      <p:grpSpPr>
        <a:xfrm>
          <a:off x="0" y="0"/>
          <a:ext cx="0" cy="0"/>
          <a:chOff x="0" y="0"/>
          <a:chExt cx="0" cy="0"/>
        </a:xfrm>
      </p:grpSpPr>
      <p:sp>
        <p:nvSpPr>
          <p:cNvPr id="2" name="Text 0"/>
          <p:cNvSpPr/>
          <p:nvPr/>
        </p:nvSpPr>
        <p:spPr>
          <a:xfrm>
            <a:off x="457200" y="411480"/>
            <a:ext cx="548640" cy="365760"/>
          </a:xfrm>
          <a:prstGeom prst="rect">
            <a:avLst/>
          </a:prstGeom>
          <a:noFill/>
          <a:ln/>
        </p:spPr>
        <p:txBody>
          <a:bodyPr wrap="square" lIns="0" tIns="0" rIns="0" bIns="0" rtlCol="0" anchor="ctr"/>
          <a:lstStyle/>
          <a:p>
            <a:pPr marL="0" indent="0">
              <a:buNone/>
            </a:pPr>
            <a:r>
              <a:rPr lang="en-US" sz="1400" b="1" dirty="0">
                <a:solidFill>
                  <a:srgbClr val="C9A24B"/>
                </a:solidFill>
                <a:latin typeface="Georgia" pitchFamily="34" charset="0"/>
                <a:ea typeface="Georgia" pitchFamily="34" charset="-122"/>
                <a:cs typeface="Georgia" pitchFamily="34" charset="-120"/>
              </a:rPr>
              <a:t>04</a:t>
            </a:r>
            <a:endParaRPr lang="en-US" sz="1400" dirty="0"/>
          </a:p>
        </p:txBody>
      </p:sp>
      <p:sp>
        <p:nvSpPr>
          <p:cNvPr id="3" name="Text 1"/>
          <p:cNvSpPr/>
          <p:nvPr/>
        </p:nvSpPr>
        <p:spPr>
          <a:xfrm>
            <a:off x="914400" y="457200"/>
            <a:ext cx="7315200" cy="274320"/>
          </a:xfrm>
          <a:prstGeom prst="rect">
            <a:avLst/>
          </a:prstGeom>
          <a:noFill/>
          <a:ln/>
        </p:spPr>
        <p:txBody>
          <a:bodyPr wrap="square" lIns="0" tIns="0" rIns="0" bIns="0" rtlCol="0" anchor="ctr"/>
          <a:lstStyle/>
          <a:p>
            <a:pPr marL="0" indent="0">
              <a:buNone/>
            </a:pPr>
            <a:r>
              <a:rPr lang="en-US" sz="1000" b="1" kern="0" spc="600" dirty="0">
                <a:solidFill>
                  <a:srgbClr val="5A6273"/>
                </a:solidFill>
                <a:latin typeface="Calibri" pitchFamily="34" charset="0"/>
                <a:ea typeface="Calibri" pitchFamily="34" charset="-122"/>
                <a:cs typeface="Calibri" pitchFamily="34" charset="-120"/>
              </a:rPr>
              <a:t>PAST THE REVISED DEADLINE</a:t>
            </a:r>
            <a:endParaRPr lang="en-US" sz="1000" dirty="0"/>
          </a:p>
        </p:txBody>
      </p:sp>
      <p:sp>
        <p:nvSpPr>
          <p:cNvPr id="4" name="Text 2"/>
          <p:cNvSpPr/>
          <p:nvPr/>
        </p:nvSpPr>
        <p:spPr>
          <a:xfrm>
            <a:off x="457200" y="868680"/>
            <a:ext cx="10972800" cy="777240"/>
          </a:xfrm>
          <a:prstGeom prst="rect">
            <a:avLst/>
          </a:prstGeom>
          <a:noFill/>
          <a:ln/>
        </p:spPr>
        <p:txBody>
          <a:bodyPr wrap="square" lIns="0" tIns="0" rIns="0" bIns="0" rtlCol="0" anchor="ctr"/>
          <a:lstStyle/>
          <a:p>
            <a:pPr marL="0" indent="0">
              <a:buNone/>
            </a:pPr>
            <a:r>
              <a:rPr lang="en-US" sz="3400" b="1" dirty="0">
                <a:solidFill>
                  <a:srgbClr val="0B1F3A"/>
                </a:solidFill>
                <a:latin typeface="Georgia" pitchFamily="34" charset="0"/>
                <a:ea typeface="Georgia" pitchFamily="34" charset="-122"/>
                <a:cs typeface="Georgia" pitchFamily="34" charset="-120"/>
              </a:rPr>
              <a:t>Change Order No. 3  —  April 14, 2026</a:t>
            </a:r>
            <a:endParaRPr lang="en-US" sz="3400" dirty="0"/>
          </a:p>
        </p:txBody>
      </p:sp>
      <p:sp>
        <p:nvSpPr>
          <p:cNvPr id="5" name="Shape 3"/>
          <p:cNvSpPr/>
          <p:nvPr/>
        </p:nvSpPr>
        <p:spPr>
          <a:xfrm>
            <a:off x="457200" y="1737360"/>
            <a:ext cx="1097280" cy="36576"/>
          </a:xfrm>
          <a:prstGeom prst="rect">
            <a:avLst/>
          </a:prstGeom>
          <a:solidFill>
            <a:srgbClr val="C9A24B"/>
          </a:solidFill>
          <a:ln w="12700">
            <a:solidFill>
              <a:srgbClr val="C9A24B"/>
            </a:solidFill>
            <a:prstDash val="solid"/>
          </a:ln>
        </p:spPr>
        <p:txBody>
          <a:bodyPr/>
          <a:lstStyle/>
          <a:p>
            <a:endParaRPr lang="en-VI"/>
          </a:p>
        </p:txBody>
      </p:sp>
      <p:sp>
        <p:nvSpPr>
          <p:cNvPr id="6" name="Shape 4"/>
          <p:cNvSpPr/>
          <p:nvPr/>
        </p:nvSpPr>
        <p:spPr>
          <a:xfrm>
            <a:off x="457200" y="2011680"/>
            <a:ext cx="5120640" cy="4206240"/>
          </a:xfrm>
          <a:prstGeom prst="rect">
            <a:avLst/>
          </a:prstGeom>
          <a:solidFill>
            <a:srgbClr val="0B1F3A"/>
          </a:solidFill>
          <a:ln w="12700">
            <a:solidFill>
              <a:srgbClr val="0B1F3A"/>
            </a:solidFill>
            <a:prstDash val="solid"/>
          </a:ln>
        </p:spPr>
        <p:txBody>
          <a:bodyPr/>
          <a:lstStyle/>
          <a:p>
            <a:endParaRPr lang="en-VI"/>
          </a:p>
        </p:txBody>
      </p:sp>
      <p:sp>
        <p:nvSpPr>
          <p:cNvPr id="7" name="Shape 5"/>
          <p:cNvSpPr/>
          <p:nvPr/>
        </p:nvSpPr>
        <p:spPr>
          <a:xfrm>
            <a:off x="457200" y="2011680"/>
            <a:ext cx="91440" cy="4206240"/>
          </a:xfrm>
          <a:prstGeom prst="rect">
            <a:avLst/>
          </a:prstGeom>
          <a:solidFill>
            <a:srgbClr val="C9A24B"/>
          </a:solidFill>
          <a:ln w="12700">
            <a:solidFill>
              <a:srgbClr val="C9A24B"/>
            </a:solidFill>
            <a:prstDash val="solid"/>
          </a:ln>
        </p:spPr>
        <p:txBody>
          <a:bodyPr/>
          <a:lstStyle/>
          <a:p>
            <a:endParaRPr lang="en-VI"/>
          </a:p>
        </p:txBody>
      </p:sp>
      <p:sp>
        <p:nvSpPr>
          <p:cNvPr id="8" name="Text 6"/>
          <p:cNvSpPr/>
          <p:nvPr/>
        </p:nvSpPr>
        <p:spPr>
          <a:xfrm>
            <a:off x="777240" y="2194560"/>
            <a:ext cx="4709160" cy="365760"/>
          </a:xfrm>
          <a:prstGeom prst="rect">
            <a:avLst/>
          </a:prstGeom>
          <a:noFill/>
          <a:ln/>
        </p:spPr>
        <p:txBody>
          <a:bodyPr wrap="square" lIns="0" tIns="0" rIns="0" bIns="0" rtlCol="0" anchor="ctr"/>
          <a:lstStyle/>
          <a:p>
            <a:pPr marL="0" indent="0">
              <a:buNone/>
            </a:pPr>
            <a:r>
              <a:rPr lang="en-US" sz="1100" b="1" kern="0" spc="500" dirty="0">
                <a:solidFill>
                  <a:srgbClr val="C9A24B"/>
                </a:solidFill>
                <a:latin typeface="Calibri" pitchFamily="34" charset="0"/>
                <a:ea typeface="Calibri" pitchFamily="34" charset="-122"/>
                <a:cs typeface="Calibri" pitchFamily="34" charset="-120"/>
              </a:rPr>
              <a:t>SUPPLEMENTAL CONTRACT NO. 2</a:t>
            </a:r>
            <a:endParaRPr lang="en-US" sz="1100" dirty="0"/>
          </a:p>
        </p:txBody>
      </p:sp>
      <p:sp>
        <p:nvSpPr>
          <p:cNvPr id="9" name="Text 7"/>
          <p:cNvSpPr/>
          <p:nvPr/>
        </p:nvSpPr>
        <p:spPr>
          <a:xfrm>
            <a:off x="777240" y="2606040"/>
            <a:ext cx="4709160" cy="1188720"/>
          </a:xfrm>
          <a:prstGeom prst="rect">
            <a:avLst/>
          </a:prstGeom>
          <a:noFill/>
          <a:ln/>
        </p:spPr>
        <p:txBody>
          <a:bodyPr wrap="square" lIns="0" tIns="0" rIns="0" bIns="0" rtlCol="0" anchor="ctr"/>
          <a:lstStyle/>
          <a:p>
            <a:pPr marL="0" indent="0">
              <a:buNone/>
            </a:pPr>
            <a:r>
              <a:rPr lang="en-US" sz="7200" b="1" dirty="0">
                <a:solidFill>
                  <a:srgbClr val="FFFFFF"/>
                </a:solidFill>
                <a:latin typeface="Georgia" pitchFamily="34" charset="0"/>
                <a:ea typeface="Georgia" pitchFamily="34" charset="-122"/>
                <a:cs typeface="Georgia" pitchFamily="34" charset="-120"/>
              </a:rPr>
              <a:t>+91</a:t>
            </a:r>
            <a:endParaRPr lang="en-US" sz="7200" dirty="0"/>
          </a:p>
        </p:txBody>
      </p:sp>
      <p:sp>
        <p:nvSpPr>
          <p:cNvPr id="10" name="Text 8"/>
          <p:cNvSpPr/>
          <p:nvPr/>
        </p:nvSpPr>
        <p:spPr>
          <a:xfrm>
            <a:off x="777240" y="3794760"/>
            <a:ext cx="4709160" cy="320040"/>
          </a:xfrm>
          <a:prstGeom prst="rect">
            <a:avLst/>
          </a:prstGeom>
          <a:noFill/>
          <a:ln/>
        </p:spPr>
        <p:txBody>
          <a:bodyPr wrap="square" lIns="0" tIns="0" rIns="0" bIns="0" rtlCol="0" anchor="ctr"/>
          <a:lstStyle/>
          <a:p>
            <a:pPr marL="0" indent="0">
              <a:buNone/>
            </a:pPr>
            <a:r>
              <a:rPr lang="en-US" sz="1100" b="1" kern="0" spc="400" dirty="0">
                <a:solidFill>
                  <a:srgbClr val="E5BE5F"/>
                </a:solidFill>
                <a:latin typeface="Calibri" pitchFamily="34" charset="0"/>
                <a:ea typeface="Calibri" pitchFamily="34" charset="-122"/>
                <a:cs typeface="Calibri" pitchFamily="34" charset="-120"/>
              </a:rPr>
              <a:t>CALENDAR DAYS ADDED</a:t>
            </a:r>
            <a:endParaRPr lang="en-US" sz="1100" dirty="0"/>
          </a:p>
        </p:txBody>
      </p:sp>
      <p:sp>
        <p:nvSpPr>
          <p:cNvPr id="11" name="Shape 9"/>
          <p:cNvSpPr/>
          <p:nvPr/>
        </p:nvSpPr>
        <p:spPr>
          <a:xfrm>
            <a:off x="777240" y="4251960"/>
            <a:ext cx="1097280" cy="27432"/>
          </a:xfrm>
          <a:prstGeom prst="rect">
            <a:avLst/>
          </a:prstGeom>
          <a:solidFill>
            <a:srgbClr val="C9A24B"/>
          </a:solidFill>
          <a:ln w="12700">
            <a:solidFill>
              <a:srgbClr val="C9A24B"/>
            </a:solidFill>
            <a:prstDash val="solid"/>
          </a:ln>
        </p:spPr>
        <p:txBody>
          <a:bodyPr/>
          <a:lstStyle/>
          <a:p>
            <a:endParaRPr lang="en-VI"/>
          </a:p>
        </p:txBody>
      </p:sp>
      <p:sp>
        <p:nvSpPr>
          <p:cNvPr id="12" name="Text 10"/>
          <p:cNvSpPr/>
          <p:nvPr/>
        </p:nvSpPr>
        <p:spPr>
          <a:xfrm>
            <a:off x="777240" y="443484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COMMENCEMENT</a:t>
            </a:r>
            <a:endParaRPr lang="en-US" sz="1000" dirty="0"/>
          </a:p>
        </p:txBody>
      </p:sp>
      <p:sp>
        <p:nvSpPr>
          <p:cNvPr id="13" name="Text 11"/>
          <p:cNvSpPr/>
          <p:nvPr/>
        </p:nvSpPr>
        <p:spPr>
          <a:xfrm>
            <a:off x="2606040" y="443484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April 2, 2026</a:t>
            </a:r>
            <a:endParaRPr lang="en-US" sz="1300" dirty="0"/>
          </a:p>
        </p:txBody>
      </p:sp>
      <p:sp>
        <p:nvSpPr>
          <p:cNvPr id="14" name="Text 12"/>
          <p:cNvSpPr/>
          <p:nvPr/>
        </p:nvSpPr>
        <p:spPr>
          <a:xfrm>
            <a:off x="777240" y="480060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NEW COMPLETION</a:t>
            </a:r>
            <a:endParaRPr lang="en-US" sz="1000" dirty="0"/>
          </a:p>
        </p:txBody>
      </p:sp>
      <p:sp>
        <p:nvSpPr>
          <p:cNvPr id="15" name="Text 13"/>
          <p:cNvSpPr/>
          <p:nvPr/>
        </p:nvSpPr>
        <p:spPr>
          <a:xfrm>
            <a:off x="2606040" y="480060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July 2, 2026</a:t>
            </a:r>
            <a:endParaRPr lang="en-US" sz="1300" dirty="0"/>
          </a:p>
        </p:txBody>
      </p:sp>
      <p:sp>
        <p:nvSpPr>
          <p:cNvPr id="16" name="Text 14"/>
          <p:cNvSpPr/>
          <p:nvPr/>
        </p:nvSpPr>
        <p:spPr>
          <a:xfrm>
            <a:off x="777240" y="516636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CONTRACT VALUE</a:t>
            </a:r>
            <a:endParaRPr lang="en-US" sz="1000" dirty="0"/>
          </a:p>
        </p:txBody>
      </p:sp>
      <p:sp>
        <p:nvSpPr>
          <p:cNvPr id="17" name="Text 15"/>
          <p:cNvSpPr/>
          <p:nvPr/>
        </p:nvSpPr>
        <p:spPr>
          <a:xfrm>
            <a:off x="2606040" y="516636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$5,124,000 (unchanged)</a:t>
            </a:r>
            <a:endParaRPr lang="en-US" sz="1300" dirty="0"/>
          </a:p>
        </p:txBody>
      </p:sp>
      <p:sp>
        <p:nvSpPr>
          <p:cNvPr id="18" name="Text 16"/>
          <p:cNvSpPr/>
          <p:nvPr/>
        </p:nvSpPr>
        <p:spPr>
          <a:xfrm>
            <a:off x="777240" y="5532120"/>
            <a:ext cx="1828800" cy="365760"/>
          </a:xfrm>
          <a:prstGeom prst="rect">
            <a:avLst/>
          </a:prstGeom>
          <a:noFill/>
          <a:ln/>
        </p:spPr>
        <p:txBody>
          <a:bodyPr wrap="square" lIns="0" tIns="0" rIns="0" bIns="0" rtlCol="0" anchor="ctr"/>
          <a:lstStyle/>
          <a:p>
            <a:pPr marL="0" indent="0">
              <a:buNone/>
            </a:pPr>
            <a:r>
              <a:rPr lang="en-US" sz="1000" b="1" kern="0" spc="300" dirty="0">
                <a:solidFill>
                  <a:srgbClr val="8A97B0"/>
                </a:solidFill>
                <a:latin typeface="Calibri" pitchFamily="34" charset="0"/>
                <a:ea typeface="Calibri" pitchFamily="34" charset="-122"/>
                <a:cs typeface="Calibri" pitchFamily="34" charset="-120"/>
              </a:rPr>
              <a:t>APPROVED BY</a:t>
            </a:r>
            <a:endParaRPr lang="en-US" sz="1000" dirty="0"/>
          </a:p>
        </p:txBody>
      </p:sp>
      <p:sp>
        <p:nvSpPr>
          <p:cNvPr id="19" name="Text 17"/>
          <p:cNvSpPr/>
          <p:nvPr/>
        </p:nvSpPr>
        <p:spPr>
          <a:xfrm>
            <a:off x="2606040" y="5532120"/>
            <a:ext cx="2926080" cy="365760"/>
          </a:xfrm>
          <a:prstGeom prst="rect">
            <a:avLst/>
          </a:prstGeom>
          <a:noFill/>
          <a:ln/>
        </p:spPr>
        <p:txBody>
          <a:bodyPr wrap="square" lIns="0" tIns="0" rIns="0" bIns="0"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DPW / DSPR / DPP</a:t>
            </a:r>
            <a:endParaRPr lang="en-US" sz="1300" dirty="0"/>
          </a:p>
        </p:txBody>
      </p:sp>
      <p:sp>
        <p:nvSpPr>
          <p:cNvPr id="20" name="Text 18"/>
          <p:cNvSpPr/>
          <p:nvPr/>
        </p:nvSpPr>
        <p:spPr>
          <a:xfrm>
            <a:off x="5852160" y="2103120"/>
            <a:ext cx="5486400" cy="320040"/>
          </a:xfrm>
          <a:prstGeom prst="rect">
            <a:avLst/>
          </a:prstGeom>
          <a:noFill/>
          <a:ln/>
        </p:spPr>
        <p:txBody>
          <a:bodyPr wrap="square" lIns="0" tIns="0" rIns="0" bIns="0" rtlCol="0" anchor="ctr"/>
          <a:lstStyle/>
          <a:p>
            <a:pPr marL="0" indent="0">
              <a:buNone/>
            </a:pPr>
            <a:r>
              <a:rPr lang="en-US" sz="1100" b="1" kern="0" spc="500" dirty="0">
                <a:solidFill>
                  <a:srgbClr val="5A6273"/>
                </a:solidFill>
                <a:latin typeface="Calibri" pitchFamily="34" charset="0"/>
                <a:ea typeface="Calibri" pitchFamily="34" charset="-122"/>
                <a:cs typeface="Calibri" pitchFamily="34" charset="-120"/>
              </a:rPr>
              <a:t>REASON CITED</a:t>
            </a:r>
            <a:endParaRPr lang="en-US" sz="1100" dirty="0"/>
          </a:p>
        </p:txBody>
      </p:sp>
      <p:sp>
        <p:nvSpPr>
          <p:cNvPr id="21" name="Text 19"/>
          <p:cNvSpPr/>
          <p:nvPr/>
        </p:nvSpPr>
        <p:spPr>
          <a:xfrm>
            <a:off x="5852160" y="2423160"/>
            <a:ext cx="6035040" cy="1828800"/>
          </a:xfrm>
          <a:prstGeom prst="rect">
            <a:avLst/>
          </a:prstGeom>
          <a:noFill/>
          <a:ln/>
        </p:spPr>
        <p:txBody>
          <a:bodyPr wrap="square" lIns="0" tIns="0" rIns="0" bIns="0" rtlCol="0" anchor="ctr"/>
          <a:lstStyle/>
          <a:p>
            <a:pPr marL="0" indent="0">
              <a:buNone/>
            </a:pPr>
            <a:r>
              <a:rPr lang="en-US" sz="1700" i="1" dirty="0">
                <a:solidFill>
                  <a:srgbClr val="14315A"/>
                </a:solidFill>
                <a:latin typeface="Georgia" pitchFamily="34" charset="0"/>
                <a:ea typeface="Georgia" pitchFamily="34" charset="-122"/>
                <a:cs typeface="Georgia" pitchFamily="34" charset="-120"/>
              </a:rPr>
              <a:t>“Increase in contract time by 91 calendar days to allow for additional time to complete the project.”</a:t>
            </a:r>
            <a:endParaRPr lang="en-US" sz="1700" dirty="0"/>
          </a:p>
        </p:txBody>
      </p:sp>
      <p:sp>
        <p:nvSpPr>
          <p:cNvPr id="22" name="Shape 20"/>
          <p:cNvSpPr/>
          <p:nvPr/>
        </p:nvSpPr>
        <p:spPr>
          <a:xfrm>
            <a:off x="5852160" y="4206240"/>
            <a:ext cx="6035040" cy="2011680"/>
          </a:xfrm>
          <a:prstGeom prst="rect">
            <a:avLst/>
          </a:prstGeom>
          <a:solidFill>
            <a:srgbClr val="FFFFFF"/>
          </a:solidFill>
          <a:ln w="9525">
            <a:solidFill>
              <a:srgbClr val="E3DFD1"/>
            </a:solidFill>
            <a:prstDash val="solid"/>
          </a:ln>
        </p:spPr>
        <p:txBody>
          <a:bodyPr/>
          <a:lstStyle/>
          <a:p>
            <a:endParaRPr lang="en-VI"/>
          </a:p>
        </p:txBody>
      </p:sp>
      <p:sp>
        <p:nvSpPr>
          <p:cNvPr id="23" name="Shape 21"/>
          <p:cNvSpPr/>
          <p:nvPr/>
        </p:nvSpPr>
        <p:spPr>
          <a:xfrm>
            <a:off x="5852160" y="4206240"/>
            <a:ext cx="73152" cy="2011680"/>
          </a:xfrm>
          <a:prstGeom prst="rect">
            <a:avLst/>
          </a:prstGeom>
          <a:solidFill>
            <a:srgbClr val="B5363A"/>
          </a:solidFill>
          <a:ln w="12700">
            <a:solidFill>
              <a:srgbClr val="B5363A"/>
            </a:solidFill>
            <a:prstDash val="solid"/>
          </a:ln>
        </p:spPr>
        <p:txBody>
          <a:bodyPr/>
          <a:lstStyle/>
          <a:p>
            <a:endParaRPr lang="en-VI"/>
          </a:p>
        </p:txBody>
      </p:sp>
      <p:sp>
        <p:nvSpPr>
          <p:cNvPr id="24" name="Text 22"/>
          <p:cNvSpPr/>
          <p:nvPr/>
        </p:nvSpPr>
        <p:spPr>
          <a:xfrm>
            <a:off x="6035040" y="4343400"/>
            <a:ext cx="5669280" cy="320040"/>
          </a:xfrm>
          <a:prstGeom prst="rect">
            <a:avLst/>
          </a:prstGeom>
          <a:noFill/>
          <a:ln/>
        </p:spPr>
        <p:txBody>
          <a:bodyPr wrap="square" lIns="0" tIns="0" rIns="0" bIns="0" rtlCol="0" anchor="ctr"/>
          <a:lstStyle/>
          <a:p>
            <a:pPr marL="0" indent="0">
              <a:buNone/>
            </a:pPr>
            <a:r>
              <a:rPr lang="en-US" sz="1100" b="1" kern="0" spc="500" dirty="0">
                <a:solidFill>
                  <a:srgbClr val="B5363A"/>
                </a:solidFill>
                <a:latin typeface="Calibri" pitchFamily="34" charset="0"/>
                <a:ea typeface="Calibri" pitchFamily="34" charset="-122"/>
                <a:cs typeface="Calibri" pitchFamily="34" charset="-120"/>
              </a:rPr>
              <a:t>SIGNIFICANCE</a:t>
            </a:r>
            <a:endParaRPr lang="en-US" sz="1100" dirty="0"/>
          </a:p>
        </p:txBody>
      </p:sp>
      <p:sp>
        <p:nvSpPr>
          <p:cNvPr id="25" name="Text 23"/>
          <p:cNvSpPr/>
          <p:nvPr/>
        </p:nvSpPr>
        <p:spPr>
          <a:xfrm>
            <a:off x="6035040" y="4709160"/>
            <a:ext cx="5669280" cy="1371600"/>
          </a:xfrm>
          <a:prstGeom prst="rect">
            <a:avLst/>
          </a:prstGeom>
          <a:noFill/>
          <a:ln/>
        </p:spPr>
        <p:txBody>
          <a:bodyPr wrap="square" lIns="0" tIns="0" rIns="0" bIns="0" rtlCol="0" anchor="ctr"/>
          <a:lstStyle/>
          <a:p>
            <a:pPr marL="0" indent="0">
              <a:buNone/>
            </a:pPr>
            <a:r>
              <a:rPr lang="en-US" sz="1300" dirty="0">
                <a:solidFill>
                  <a:srgbClr val="1A1A1A"/>
                </a:solidFill>
                <a:latin typeface="Calibri" pitchFamily="34" charset="0"/>
                <a:ea typeface="Calibri" pitchFamily="34" charset="-122"/>
                <a:cs typeface="Calibri" pitchFamily="34" charset="-120"/>
              </a:rPr>
              <a:t>Approved thirteen days after the April 1, 2026 completion date itself had passed. The project was not complete on its second revised deadline either. The justification again references payments to subcontractors and vendors.</a:t>
            </a:r>
            <a:endParaRPr lang="en-US" sz="1300" dirty="0"/>
          </a:p>
        </p:txBody>
      </p:sp>
      <p:sp>
        <p:nvSpPr>
          <p:cNvPr id="26" name="Text 24"/>
          <p:cNvSpPr/>
          <p:nvPr/>
        </p:nvSpPr>
        <p:spPr>
          <a:xfrm>
            <a:off x="457200" y="6510528"/>
            <a:ext cx="7315200" cy="274320"/>
          </a:xfrm>
          <a:prstGeom prst="rect">
            <a:avLst/>
          </a:prstGeom>
          <a:noFill/>
          <a:ln/>
        </p:spPr>
        <p:txBody>
          <a:bodyPr wrap="square" lIns="0" tIns="0" rIns="0" bIns="0" rtlCol="0" anchor="ctr"/>
          <a:lstStyle/>
          <a:p>
            <a:pPr marL="0" indent="0">
              <a:buNone/>
            </a:pPr>
            <a:r>
              <a:rPr lang="en-US" sz="900" kern="0" spc="200" dirty="0">
                <a:solidFill>
                  <a:srgbClr val="5A6273"/>
                </a:solidFill>
                <a:latin typeface="Calibri" pitchFamily="34" charset="0"/>
                <a:ea typeface="Calibri" pitchFamily="34" charset="-122"/>
                <a:cs typeface="Calibri" pitchFamily="34" charset="-120"/>
              </a:rPr>
              <a:t>PAUL E. JOSEPH STADIUM  |  OVERSIGHT REPORT</a:t>
            </a:r>
            <a:endParaRPr lang="en-US" sz="900" dirty="0"/>
          </a:p>
        </p:txBody>
      </p:sp>
      <p:sp>
        <p:nvSpPr>
          <p:cNvPr id="27" name="Text 25"/>
          <p:cNvSpPr/>
          <p:nvPr/>
        </p:nvSpPr>
        <p:spPr>
          <a:xfrm>
            <a:off x="10789920" y="6510528"/>
            <a:ext cx="914400" cy="274320"/>
          </a:xfrm>
          <a:prstGeom prst="rect">
            <a:avLst/>
          </a:prstGeom>
          <a:noFill/>
          <a:ln/>
        </p:spPr>
        <p:txBody>
          <a:bodyPr wrap="square" lIns="0" tIns="0" rIns="0" bIns="0" rtlCol="0" anchor="ctr"/>
          <a:lstStyle/>
          <a:p>
            <a:pPr marL="0" indent="0" algn="r">
              <a:buNone/>
            </a:pPr>
            <a:r>
              <a:rPr lang="en-US" sz="900" dirty="0">
                <a:solidFill>
                  <a:srgbClr val="5A6273"/>
                </a:solidFill>
                <a:latin typeface="Calibri" pitchFamily="34" charset="0"/>
                <a:ea typeface="Calibri" pitchFamily="34" charset="-122"/>
                <a:cs typeface="Calibri" pitchFamily="34" charset="-120"/>
              </a:rPr>
              <a:t>9 / 20</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TotalTime>
  <Words>2286</Words>
  <Application>Microsoft Office PowerPoint</Application>
  <PresentationFormat>Widescreen</PresentationFormat>
  <Paragraphs>389</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Georgia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36th Legislature of the Virgin Islands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Paul E. Joseph Stadium Oversight Report</dc:title>
  <dc:subject>PptxGenJS Presentation</dc:subject>
  <dc:creator>Office of Senator-at-Large Angel Bolques Jr.</dc:creator>
  <cp:lastModifiedBy>Senator Angel Bolques Jr.</cp:lastModifiedBy>
  <cp:revision>3</cp:revision>
  <dcterms:created xsi:type="dcterms:W3CDTF">2026-04-18T14:47:42Z</dcterms:created>
  <dcterms:modified xsi:type="dcterms:W3CDTF">2026-04-19T17:29:06Z</dcterms:modified>
</cp:coreProperties>
</file>