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56" r:id="rId2"/>
    <p:sldId id="285" r:id="rId3"/>
    <p:sldId id="257" r:id="rId4"/>
    <p:sldId id="258" r:id="rId5"/>
    <p:sldId id="290" r:id="rId6"/>
    <p:sldId id="268" r:id="rId7"/>
    <p:sldId id="293" r:id="rId8"/>
    <p:sldId id="291" r:id="rId9"/>
    <p:sldId id="292" r:id="rId10"/>
    <p:sldId id="279" r:id="rId11"/>
    <p:sldId id="294" r:id="rId12"/>
    <p:sldId id="259" r:id="rId13"/>
    <p:sldId id="269" r:id="rId14"/>
    <p:sldId id="284" r:id="rId15"/>
    <p:sldId id="270" r:id="rId16"/>
    <p:sldId id="288" r:id="rId17"/>
    <p:sldId id="273" r:id="rId18"/>
    <p:sldId id="289" r:id="rId19"/>
    <p:sldId id="274" r:id="rId20"/>
    <p:sldId id="287" r:id="rId21"/>
    <p:sldId id="277" r:id="rId22"/>
    <p:sldId id="278" r:id="rId23"/>
    <p:sldId id="297" r:id="rId24"/>
    <p:sldId id="296" r:id="rId25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58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AB6D9FB-2985-8E8B-DB6A-F8F94DF2E6A1}" name="Shawn Hicks" initials="SH" userId="S::shicks@vihousing.org::f29c9229-fd15-40cb-80ee-937b0868d9f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83C6"/>
    <a:srgbClr val="54A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62" autoAdjust="0"/>
    <p:restoredTop sz="94706" autoAdjust="0"/>
  </p:normalViewPr>
  <p:slideViewPr>
    <p:cSldViewPr snapToGrid="0">
      <p:cViewPr varScale="1">
        <p:scale>
          <a:sx n="88" d="100"/>
          <a:sy n="88" d="100"/>
        </p:scale>
        <p:origin x="111" y="99"/>
      </p:cViewPr>
      <p:guideLst>
        <p:guide orient="horz" pos="315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5" d="100"/>
          <a:sy n="95" d="100"/>
        </p:scale>
        <p:origin x="358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40FF71-3143-4D55-902F-449F704F4F0E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53B31E-5B82-49B9-B976-98956B2802DE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Vision</a:t>
          </a:r>
        </a:p>
      </dgm:t>
    </dgm:pt>
    <dgm:pt modelId="{6809EE9A-0264-4E54-8E82-1CA9C3365964}" type="parTrans" cxnId="{50ECE5AB-1926-4B3A-B9DB-4770076A2FF5}">
      <dgm:prSet/>
      <dgm:spPr/>
      <dgm:t>
        <a:bodyPr/>
        <a:lstStyle/>
        <a:p>
          <a:endParaRPr lang="en-US"/>
        </a:p>
      </dgm:t>
    </dgm:pt>
    <dgm:pt modelId="{520DE893-54F8-4B21-BC92-E4C2AA14B8AD}" type="sibTrans" cxnId="{50ECE5AB-1926-4B3A-B9DB-4770076A2FF5}">
      <dgm:prSet/>
      <dgm:spPr/>
      <dgm:t>
        <a:bodyPr/>
        <a:lstStyle/>
        <a:p>
          <a:endParaRPr lang="en-US"/>
        </a:p>
      </dgm:t>
    </dgm:pt>
    <dgm:pt modelId="{DFE5189C-5243-4997-92B8-988FFE553731}">
      <dgm:prSet custT="1"/>
      <dgm:spPr/>
      <dgm:t>
        <a:bodyPr/>
        <a:lstStyle/>
        <a:p>
          <a:pPr marL="179388" indent="-179388" algn="l">
            <a:buFont typeface="Arial" panose="020B0604020202020204" pitchFamily="34" charset="0"/>
            <a:buChar char="•"/>
          </a:pP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•  </a:t>
          </a:r>
          <a:r>
            <a:rPr lang="en-US" sz="1600" dirty="0"/>
            <a:t>Establish a Multi-Year Portfolio Repositioning Strategy that calls for the Rehabilitation and/or New Construction of 3,000 +/- Residential Units at a Cost of Approximately $2 Billion </a:t>
          </a:r>
        </a:p>
      </dgm:t>
    </dgm:pt>
    <dgm:pt modelId="{83E877B4-B062-4700-8E9A-ADA65ED4ACAA}" type="parTrans" cxnId="{C89EFF95-3A83-4C9F-A459-3FEFD734B346}">
      <dgm:prSet/>
      <dgm:spPr/>
      <dgm:t>
        <a:bodyPr/>
        <a:lstStyle/>
        <a:p>
          <a:endParaRPr lang="en-US"/>
        </a:p>
      </dgm:t>
    </dgm:pt>
    <dgm:pt modelId="{988A8986-57D1-4679-AF76-1A62979624A5}" type="sibTrans" cxnId="{C89EFF95-3A83-4C9F-A459-3FEFD734B346}">
      <dgm:prSet/>
      <dgm:spPr/>
      <dgm:t>
        <a:bodyPr/>
        <a:lstStyle/>
        <a:p>
          <a:endParaRPr lang="en-US"/>
        </a:p>
      </dgm:t>
    </dgm:pt>
    <dgm:pt modelId="{506F034B-4A76-452B-81B5-5EB116B7E101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Implement</a:t>
          </a:r>
        </a:p>
      </dgm:t>
    </dgm:pt>
    <dgm:pt modelId="{0FFB06B4-E794-4E3B-8894-0C9771DA0FAB}" type="parTrans" cxnId="{09584B8C-087C-418B-A2CE-3553C434272B}">
      <dgm:prSet/>
      <dgm:spPr/>
      <dgm:t>
        <a:bodyPr/>
        <a:lstStyle/>
        <a:p>
          <a:endParaRPr lang="en-US"/>
        </a:p>
      </dgm:t>
    </dgm:pt>
    <dgm:pt modelId="{ABC634B4-E217-4AEA-846B-DC7CAA07FF4D}" type="sibTrans" cxnId="{09584B8C-087C-418B-A2CE-3553C434272B}">
      <dgm:prSet/>
      <dgm:spPr/>
      <dgm:t>
        <a:bodyPr/>
        <a:lstStyle/>
        <a:p>
          <a:endParaRPr lang="en-US"/>
        </a:p>
      </dgm:t>
    </dgm:pt>
    <dgm:pt modelId="{1A323532-8B4C-46F6-9B63-9BAA165BB42F}">
      <dgm:prSet custT="1"/>
      <dgm:spPr/>
      <dgm:t>
        <a:bodyPr/>
        <a:lstStyle/>
        <a:p>
          <a:pPr marL="179388" indent="-179388" algn="l"/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•  </a:t>
          </a:r>
          <a:r>
            <a:rPr lang="en-US" sz="1600" dirty="0"/>
            <a:t>In coordination with the Government of the Virgin Islands, Implement the Identified Priority Projects for 2023 and 2024</a:t>
          </a:r>
        </a:p>
      </dgm:t>
    </dgm:pt>
    <dgm:pt modelId="{38C9CCF6-5DD5-4106-BE22-4C2F2328BE75}" type="parTrans" cxnId="{8058001A-2E89-4535-943A-B8308B28BBFB}">
      <dgm:prSet/>
      <dgm:spPr/>
      <dgm:t>
        <a:bodyPr/>
        <a:lstStyle/>
        <a:p>
          <a:endParaRPr lang="en-US"/>
        </a:p>
      </dgm:t>
    </dgm:pt>
    <dgm:pt modelId="{7F9366B8-E92C-47A1-8B68-473A77B3BFFF}" type="sibTrans" cxnId="{8058001A-2E89-4535-943A-B8308B28BBFB}">
      <dgm:prSet/>
      <dgm:spPr/>
      <dgm:t>
        <a:bodyPr/>
        <a:lstStyle/>
        <a:p>
          <a:endParaRPr lang="en-US"/>
        </a:p>
      </dgm:t>
    </dgm:pt>
    <dgm:pt modelId="{ABEDB6E5-25DB-42FA-860A-10695D43655C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Utilize</a:t>
          </a:r>
        </a:p>
      </dgm:t>
    </dgm:pt>
    <dgm:pt modelId="{53091AD4-E7EB-4AB2-82EB-9C675C2C57D2}" type="parTrans" cxnId="{194B0877-F033-40F9-BD2C-1724CDD65E4F}">
      <dgm:prSet/>
      <dgm:spPr/>
      <dgm:t>
        <a:bodyPr/>
        <a:lstStyle/>
        <a:p>
          <a:endParaRPr lang="en-US"/>
        </a:p>
      </dgm:t>
    </dgm:pt>
    <dgm:pt modelId="{9423FDB2-C100-4BE0-BC54-676079463EA4}" type="sibTrans" cxnId="{194B0877-F033-40F9-BD2C-1724CDD65E4F}">
      <dgm:prSet/>
      <dgm:spPr/>
      <dgm:t>
        <a:bodyPr/>
        <a:lstStyle/>
        <a:p>
          <a:endParaRPr lang="en-US"/>
        </a:p>
      </dgm:t>
    </dgm:pt>
    <dgm:pt modelId="{E19B9EB9-0BC2-4C88-83C4-4D214C638A48}">
      <dgm:prSet custT="1"/>
      <dgm:spPr/>
      <dgm:t>
        <a:bodyPr/>
        <a:lstStyle/>
        <a:p>
          <a:pPr marL="179388" indent="-179388" algn="l"/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•  </a:t>
          </a:r>
          <a:r>
            <a:rPr lang="en-US" sz="1600" dirty="0"/>
            <a:t>Utilize 4% Credits with Tax Exempt Bonds and 9% Equity Derived from the Syndication of Low-Income Housing Tax Credits (LIHTC) as a Key Component of our Financing Strategy</a:t>
          </a:r>
        </a:p>
      </dgm:t>
    </dgm:pt>
    <dgm:pt modelId="{0BAC68CD-F9E6-4B5E-B3B7-110C8BA9E15C}" type="parTrans" cxnId="{60E5B1C9-6D17-4C50-B44A-D6966D08FC55}">
      <dgm:prSet/>
      <dgm:spPr/>
      <dgm:t>
        <a:bodyPr/>
        <a:lstStyle/>
        <a:p>
          <a:endParaRPr lang="en-US"/>
        </a:p>
      </dgm:t>
    </dgm:pt>
    <dgm:pt modelId="{CFD9918B-E922-4A9C-AD12-ECBFA1CFC50E}" type="sibTrans" cxnId="{60E5B1C9-6D17-4C50-B44A-D6966D08FC55}">
      <dgm:prSet/>
      <dgm:spPr/>
      <dgm:t>
        <a:bodyPr/>
        <a:lstStyle/>
        <a:p>
          <a:endParaRPr lang="en-US"/>
        </a:p>
      </dgm:t>
    </dgm:pt>
    <dgm:pt modelId="{2238F212-3552-4E6F-BFB8-0986971EC5FA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Create</a:t>
          </a:r>
        </a:p>
      </dgm:t>
    </dgm:pt>
    <dgm:pt modelId="{39B3F572-6AD9-4EB7-A8F9-BE19104BFDD7}" type="parTrans" cxnId="{45ED0644-765F-4191-AE61-C2636B85548C}">
      <dgm:prSet/>
      <dgm:spPr/>
      <dgm:t>
        <a:bodyPr/>
        <a:lstStyle/>
        <a:p>
          <a:endParaRPr lang="en-US"/>
        </a:p>
      </dgm:t>
    </dgm:pt>
    <dgm:pt modelId="{6002961E-FAB1-49EF-A9C2-A42306C54487}" type="sibTrans" cxnId="{45ED0644-765F-4191-AE61-C2636B85548C}">
      <dgm:prSet/>
      <dgm:spPr/>
      <dgm:t>
        <a:bodyPr/>
        <a:lstStyle/>
        <a:p>
          <a:endParaRPr lang="en-US"/>
        </a:p>
      </dgm:t>
    </dgm:pt>
    <dgm:pt modelId="{D4E49D46-75B2-4493-A4ED-587DE1D6902C}">
      <dgm:prSet custT="1"/>
      <dgm:spPr/>
      <dgm:t>
        <a:bodyPr/>
        <a:lstStyle/>
        <a:p>
          <a:pPr marL="179388" indent="-179388" algn="l" rtl="0">
            <a:buFontTx/>
            <a:buNone/>
          </a:pP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•  </a:t>
          </a:r>
          <a:r>
            <a:rPr lang="en-US" sz="1600" dirty="0"/>
            <a:t>Creating Opportunities to Improve the Quality of Life for our</a:t>
          </a:r>
          <a:r>
            <a:rPr lang="en-US" sz="1600" dirty="0">
              <a:latin typeface="Trebuchet MS" panose="020B0603020202020204"/>
            </a:rPr>
            <a:t> </a:t>
          </a:r>
          <a:r>
            <a:rPr lang="en-US" sz="1600" dirty="0"/>
            <a:t>Residence Through our BrightPath Initiative</a:t>
          </a:r>
        </a:p>
        <a:p>
          <a:pPr marL="269875" indent="-269875" algn="l" rtl="0">
            <a:buFontTx/>
            <a:buNone/>
          </a:pPr>
          <a:endParaRPr lang="en-US" sz="600" dirty="0"/>
        </a:p>
      </dgm:t>
    </dgm:pt>
    <dgm:pt modelId="{D1E84D2F-F4E8-4179-881C-180828B9757A}" type="parTrans" cxnId="{571E5E4A-8DEA-4F39-8D8D-C2A917603062}">
      <dgm:prSet/>
      <dgm:spPr/>
      <dgm:t>
        <a:bodyPr/>
        <a:lstStyle/>
        <a:p>
          <a:endParaRPr lang="en-US"/>
        </a:p>
      </dgm:t>
    </dgm:pt>
    <dgm:pt modelId="{B4BAB0CB-8C65-4716-AAA5-850242FDBFBB}" type="sibTrans" cxnId="{571E5E4A-8DEA-4F39-8D8D-C2A917603062}">
      <dgm:prSet/>
      <dgm:spPr/>
      <dgm:t>
        <a:bodyPr/>
        <a:lstStyle/>
        <a:p>
          <a:endParaRPr lang="en-US"/>
        </a:p>
      </dgm:t>
    </dgm:pt>
    <dgm:pt modelId="{DF01F56A-8D74-4723-80FE-756E8587CC0C}">
      <dgm:prSet custT="1"/>
      <dgm:spPr/>
      <dgm:t>
        <a:bodyPr/>
        <a:lstStyle/>
        <a:p>
          <a:pPr marL="179388" indent="-179388" algn="l" rtl="0">
            <a:buNone/>
          </a:pPr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•  </a:t>
          </a:r>
          <a:r>
            <a:rPr lang="en-US" sz="1600" dirty="0"/>
            <a:t>Creating improved Mixed-Income, Mixed-Use Communities at Oswald Harris and Marley/Harrigan</a:t>
          </a:r>
        </a:p>
      </dgm:t>
    </dgm:pt>
    <dgm:pt modelId="{DC202658-A90B-4BED-B387-54F3EAD60252}" type="parTrans" cxnId="{8FF8230C-D43C-49F3-A7F3-E686AF2C961D}">
      <dgm:prSet/>
      <dgm:spPr/>
      <dgm:t>
        <a:bodyPr/>
        <a:lstStyle/>
        <a:p>
          <a:endParaRPr lang="en-VI"/>
        </a:p>
      </dgm:t>
    </dgm:pt>
    <dgm:pt modelId="{65D894C7-10D2-4A38-B288-A05FCA52E97C}" type="sibTrans" cxnId="{8FF8230C-D43C-49F3-A7F3-E686AF2C961D}">
      <dgm:prSet/>
      <dgm:spPr/>
      <dgm:t>
        <a:bodyPr/>
        <a:lstStyle/>
        <a:p>
          <a:endParaRPr lang="en-VI"/>
        </a:p>
      </dgm:t>
    </dgm:pt>
    <dgm:pt modelId="{270EF635-0B82-4685-84A9-4A9F8D6F5922}" type="pres">
      <dgm:prSet presAssocID="{4840FF71-3143-4D55-902F-449F704F4F0E}" presName="Name0" presStyleCnt="0">
        <dgm:presLayoutVars>
          <dgm:dir/>
          <dgm:animLvl val="lvl"/>
          <dgm:resizeHandles val="exact"/>
        </dgm:presLayoutVars>
      </dgm:prSet>
      <dgm:spPr/>
    </dgm:pt>
    <dgm:pt modelId="{1917FF9A-E0FB-485B-8894-F604BA9F359C}" type="pres">
      <dgm:prSet presAssocID="{2238F212-3552-4E6F-BFB8-0986971EC5FA}" presName="boxAndChildren" presStyleCnt="0"/>
      <dgm:spPr/>
    </dgm:pt>
    <dgm:pt modelId="{A78EF44B-DEED-4B4A-A7C7-42C64B6F481C}" type="pres">
      <dgm:prSet presAssocID="{2238F212-3552-4E6F-BFB8-0986971EC5FA}" presName="parentTextBox" presStyleLbl="alignNode1" presStyleIdx="0" presStyleCnt="4" custScaleY="130889"/>
      <dgm:spPr/>
    </dgm:pt>
    <dgm:pt modelId="{6691C80C-13C9-4048-88EA-80F686601C73}" type="pres">
      <dgm:prSet presAssocID="{2238F212-3552-4E6F-BFB8-0986971EC5FA}" presName="descendantBox" presStyleLbl="bgAccFollowNode1" presStyleIdx="0" presStyleCnt="4" custScaleY="131240"/>
      <dgm:spPr/>
    </dgm:pt>
    <dgm:pt modelId="{28018B9C-FB48-4005-AC59-7A0F23F0A2C4}" type="pres">
      <dgm:prSet presAssocID="{9423FDB2-C100-4BE0-BC54-676079463EA4}" presName="sp" presStyleCnt="0"/>
      <dgm:spPr/>
    </dgm:pt>
    <dgm:pt modelId="{2258B132-1A86-413E-8506-11CDAC14C78F}" type="pres">
      <dgm:prSet presAssocID="{ABEDB6E5-25DB-42FA-860A-10695D43655C}" presName="arrowAndChildren" presStyleCnt="0"/>
      <dgm:spPr/>
    </dgm:pt>
    <dgm:pt modelId="{314CFEF5-CE39-4611-B2C6-25417F604ACB}" type="pres">
      <dgm:prSet presAssocID="{ABEDB6E5-25DB-42FA-860A-10695D43655C}" presName="parentTextArrow" presStyleLbl="node1" presStyleIdx="0" presStyleCnt="0"/>
      <dgm:spPr/>
    </dgm:pt>
    <dgm:pt modelId="{1AA136A9-CD83-4403-8A8E-110B7C149C32}" type="pres">
      <dgm:prSet presAssocID="{ABEDB6E5-25DB-42FA-860A-10695D43655C}" presName="arrow" presStyleLbl="alignNode1" presStyleIdx="1" presStyleCnt="4"/>
      <dgm:spPr/>
    </dgm:pt>
    <dgm:pt modelId="{C48AD672-A97E-4B19-B04A-359FA2881FBF}" type="pres">
      <dgm:prSet presAssocID="{ABEDB6E5-25DB-42FA-860A-10695D43655C}" presName="descendantArrow" presStyleLbl="bgAccFollowNode1" presStyleIdx="1" presStyleCnt="4"/>
      <dgm:spPr/>
    </dgm:pt>
    <dgm:pt modelId="{CBBAD042-CF9F-49D4-B8AD-C69F4DE40E35}" type="pres">
      <dgm:prSet presAssocID="{ABC634B4-E217-4AEA-846B-DC7CAA07FF4D}" presName="sp" presStyleCnt="0"/>
      <dgm:spPr/>
    </dgm:pt>
    <dgm:pt modelId="{C9E905D4-BEE8-4006-B723-78F38A0D9EC7}" type="pres">
      <dgm:prSet presAssocID="{506F034B-4A76-452B-81B5-5EB116B7E101}" presName="arrowAndChildren" presStyleCnt="0"/>
      <dgm:spPr/>
    </dgm:pt>
    <dgm:pt modelId="{CBC2D1E1-2171-41AF-B815-28E3FCDA464A}" type="pres">
      <dgm:prSet presAssocID="{506F034B-4A76-452B-81B5-5EB116B7E101}" presName="parentTextArrow" presStyleLbl="node1" presStyleIdx="0" presStyleCnt="0"/>
      <dgm:spPr/>
    </dgm:pt>
    <dgm:pt modelId="{7EF9C826-8AA1-4C57-B41A-E3B1A7B3A1C0}" type="pres">
      <dgm:prSet presAssocID="{506F034B-4A76-452B-81B5-5EB116B7E101}" presName="arrow" presStyleLbl="alignNode1" presStyleIdx="2" presStyleCnt="4"/>
      <dgm:spPr/>
    </dgm:pt>
    <dgm:pt modelId="{BEF834D5-0E10-4D5D-846A-466F1FB8C4D9}" type="pres">
      <dgm:prSet presAssocID="{506F034B-4A76-452B-81B5-5EB116B7E101}" presName="descendantArrow" presStyleLbl="bgAccFollowNode1" presStyleIdx="2" presStyleCnt="4"/>
      <dgm:spPr/>
    </dgm:pt>
    <dgm:pt modelId="{AEB23692-5055-4910-BDDC-C12015A52CB9}" type="pres">
      <dgm:prSet presAssocID="{520DE893-54F8-4B21-BC92-E4C2AA14B8AD}" presName="sp" presStyleCnt="0"/>
      <dgm:spPr/>
    </dgm:pt>
    <dgm:pt modelId="{56C4575C-F6DC-43D1-B873-67700AD840F0}" type="pres">
      <dgm:prSet presAssocID="{3F53B31E-5B82-49B9-B976-98956B2802DE}" presName="arrowAndChildren" presStyleCnt="0"/>
      <dgm:spPr/>
    </dgm:pt>
    <dgm:pt modelId="{2678107B-4B0E-478B-9C91-2B69DDC74E72}" type="pres">
      <dgm:prSet presAssocID="{3F53B31E-5B82-49B9-B976-98956B2802DE}" presName="parentTextArrow" presStyleLbl="node1" presStyleIdx="0" presStyleCnt="0"/>
      <dgm:spPr/>
    </dgm:pt>
    <dgm:pt modelId="{20C65D7A-10E6-4038-A95F-6D7819763577}" type="pres">
      <dgm:prSet presAssocID="{3F53B31E-5B82-49B9-B976-98956B2802DE}" presName="arrow" presStyleLbl="alignNode1" presStyleIdx="3" presStyleCnt="4"/>
      <dgm:spPr/>
    </dgm:pt>
    <dgm:pt modelId="{C8D8E45A-9E3A-47C8-A4CC-211DABE0CD7F}" type="pres">
      <dgm:prSet presAssocID="{3F53B31E-5B82-49B9-B976-98956B2802DE}" presName="descendantArrow" presStyleLbl="bgAccFollowNode1" presStyleIdx="3" presStyleCnt="4" custLinFactNeighborX="1647" custLinFactNeighborY="-7723"/>
      <dgm:spPr/>
    </dgm:pt>
  </dgm:ptLst>
  <dgm:cxnLst>
    <dgm:cxn modelId="{4877F007-0AFE-48B9-AACC-4EE2B57683F0}" type="presOf" srcId="{E19B9EB9-0BC2-4C88-83C4-4D214C638A48}" destId="{C48AD672-A97E-4B19-B04A-359FA2881FBF}" srcOrd="0" destOrd="0" presId="urn:microsoft.com/office/officeart/2016/7/layout/VerticalDownArrowProcess"/>
    <dgm:cxn modelId="{6C5C2109-988A-46B6-8B18-F90E3663C988}" type="presOf" srcId="{506F034B-4A76-452B-81B5-5EB116B7E101}" destId="{CBC2D1E1-2171-41AF-B815-28E3FCDA464A}" srcOrd="0" destOrd="0" presId="urn:microsoft.com/office/officeart/2016/7/layout/VerticalDownArrowProcess"/>
    <dgm:cxn modelId="{F121040C-9192-4D8E-A2FA-5BC31C1C6EDD}" type="presOf" srcId="{DFE5189C-5243-4997-92B8-988FFE553731}" destId="{C8D8E45A-9E3A-47C8-A4CC-211DABE0CD7F}" srcOrd="0" destOrd="0" presId="urn:microsoft.com/office/officeart/2016/7/layout/VerticalDownArrowProcess"/>
    <dgm:cxn modelId="{8FF8230C-D43C-49F3-A7F3-E686AF2C961D}" srcId="{2238F212-3552-4E6F-BFB8-0986971EC5FA}" destId="{DF01F56A-8D74-4723-80FE-756E8587CC0C}" srcOrd="1" destOrd="0" parTransId="{DC202658-A90B-4BED-B387-54F3EAD60252}" sibTransId="{65D894C7-10D2-4A38-B288-A05FCA52E97C}"/>
    <dgm:cxn modelId="{8058001A-2E89-4535-943A-B8308B28BBFB}" srcId="{506F034B-4A76-452B-81B5-5EB116B7E101}" destId="{1A323532-8B4C-46F6-9B63-9BAA165BB42F}" srcOrd="0" destOrd="0" parTransId="{38C9CCF6-5DD5-4106-BE22-4C2F2328BE75}" sibTransId="{7F9366B8-E92C-47A1-8B68-473A77B3BFFF}"/>
    <dgm:cxn modelId="{6AB86723-4585-4C53-806A-B6D252BB5114}" type="presOf" srcId="{ABEDB6E5-25DB-42FA-860A-10695D43655C}" destId="{1AA136A9-CD83-4403-8A8E-110B7C149C32}" srcOrd="1" destOrd="0" presId="urn:microsoft.com/office/officeart/2016/7/layout/VerticalDownArrowProcess"/>
    <dgm:cxn modelId="{E04AB62E-C4BE-4FD8-907F-D10DB397F5F0}" type="presOf" srcId="{2238F212-3552-4E6F-BFB8-0986971EC5FA}" destId="{A78EF44B-DEED-4B4A-A7C7-42C64B6F481C}" srcOrd="0" destOrd="0" presId="urn:microsoft.com/office/officeart/2016/7/layout/VerticalDownArrowProcess"/>
    <dgm:cxn modelId="{45ED0644-765F-4191-AE61-C2636B85548C}" srcId="{4840FF71-3143-4D55-902F-449F704F4F0E}" destId="{2238F212-3552-4E6F-BFB8-0986971EC5FA}" srcOrd="3" destOrd="0" parTransId="{39B3F572-6AD9-4EB7-A8F9-BE19104BFDD7}" sibTransId="{6002961E-FAB1-49EF-A9C2-A42306C54487}"/>
    <dgm:cxn modelId="{EE0CA065-400D-45D1-A845-29DCBDD6C8B8}" type="presOf" srcId="{506F034B-4A76-452B-81B5-5EB116B7E101}" destId="{7EF9C826-8AA1-4C57-B41A-E3B1A7B3A1C0}" srcOrd="1" destOrd="0" presId="urn:microsoft.com/office/officeart/2016/7/layout/VerticalDownArrowProcess"/>
    <dgm:cxn modelId="{571E5E4A-8DEA-4F39-8D8D-C2A917603062}" srcId="{2238F212-3552-4E6F-BFB8-0986971EC5FA}" destId="{D4E49D46-75B2-4493-A4ED-587DE1D6902C}" srcOrd="0" destOrd="0" parTransId="{D1E84D2F-F4E8-4179-881C-180828B9757A}" sibTransId="{B4BAB0CB-8C65-4716-AAA5-850242FDBFBB}"/>
    <dgm:cxn modelId="{54BA804F-F0AC-4C0C-BCC6-CB76FCC7233B}" type="presOf" srcId="{3F53B31E-5B82-49B9-B976-98956B2802DE}" destId="{2678107B-4B0E-478B-9C91-2B69DDC74E72}" srcOrd="0" destOrd="0" presId="urn:microsoft.com/office/officeart/2016/7/layout/VerticalDownArrowProcess"/>
    <dgm:cxn modelId="{194B0877-F033-40F9-BD2C-1724CDD65E4F}" srcId="{4840FF71-3143-4D55-902F-449F704F4F0E}" destId="{ABEDB6E5-25DB-42FA-860A-10695D43655C}" srcOrd="2" destOrd="0" parTransId="{53091AD4-E7EB-4AB2-82EB-9C675C2C57D2}" sibTransId="{9423FDB2-C100-4BE0-BC54-676079463EA4}"/>
    <dgm:cxn modelId="{09584B8C-087C-418B-A2CE-3553C434272B}" srcId="{4840FF71-3143-4D55-902F-449F704F4F0E}" destId="{506F034B-4A76-452B-81B5-5EB116B7E101}" srcOrd="1" destOrd="0" parTransId="{0FFB06B4-E794-4E3B-8894-0C9771DA0FAB}" sibTransId="{ABC634B4-E217-4AEA-846B-DC7CAA07FF4D}"/>
    <dgm:cxn modelId="{C89EFF95-3A83-4C9F-A459-3FEFD734B346}" srcId="{3F53B31E-5B82-49B9-B976-98956B2802DE}" destId="{DFE5189C-5243-4997-92B8-988FFE553731}" srcOrd="0" destOrd="0" parTransId="{83E877B4-B062-4700-8E9A-ADA65ED4ACAA}" sibTransId="{988A8986-57D1-4679-AF76-1A62979624A5}"/>
    <dgm:cxn modelId="{885C929B-4120-4D0B-AB0E-92EF4927695C}" type="presOf" srcId="{4840FF71-3143-4D55-902F-449F704F4F0E}" destId="{270EF635-0B82-4685-84A9-4A9F8D6F5922}" srcOrd="0" destOrd="0" presId="urn:microsoft.com/office/officeart/2016/7/layout/VerticalDownArrowProcess"/>
    <dgm:cxn modelId="{50ECE5AB-1926-4B3A-B9DB-4770076A2FF5}" srcId="{4840FF71-3143-4D55-902F-449F704F4F0E}" destId="{3F53B31E-5B82-49B9-B976-98956B2802DE}" srcOrd="0" destOrd="0" parTransId="{6809EE9A-0264-4E54-8E82-1CA9C3365964}" sibTransId="{520DE893-54F8-4B21-BC92-E4C2AA14B8AD}"/>
    <dgm:cxn modelId="{60E5B1C9-6D17-4C50-B44A-D6966D08FC55}" srcId="{ABEDB6E5-25DB-42FA-860A-10695D43655C}" destId="{E19B9EB9-0BC2-4C88-83C4-4D214C638A48}" srcOrd="0" destOrd="0" parTransId="{0BAC68CD-F9E6-4B5E-B3B7-110C8BA9E15C}" sibTransId="{CFD9918B-E922-4A9C-AD12-ECBFA1CFC50E}"/>
    <dgm:cxn modelId="{28C8C3CD-E67A-4843-BF52-37F7811487FC}" type="presOf" srcId="{1A323532-8B4C-46F6-9B63-9BAA165BB42F}" destId="{BEF834D5-0E10-4D5D-846A-466F1FB8C4D9}" srcOrd="0" destOrd="0" presId="urn:microsoft.com/office/officeart/2016/7/layout/VerticalDownArrowProcess"/>
    <dgm:cxn modelId="{82EE81D9-3E81-4D77-8340-751A96534DB4}" type="presOf" srcId="{ABEDB6E5-25DB-42FA-860A-10695D43655C}" destId="{314CFEF5-CE39-4611-B2C6-25417F604ACB}" srcOrd="0" destOrd="0" presId="urn:microsoft.com/office/officeart/2016/7/layout/VerticalDownArrowProcess"/>
    <dgm:cxn modelId="{107DDEF6-E41A-43C9-A079-A11DD0C19A22}" type="presOf" srcId="{D4E49D46-75B2-4493-A4ED-587DE1D6902C}" destId="{6691C80C-13C9-4048-88EA-80F686601C73}" srcOrd="0" destOrd="0" presId="urn:microsoft.com/office/officeart/2016/7/layout/VerticalDownArrowProcess"/>
    <dgm:cxn modelId="{976EE2FB-E6E5-47E6-8FA6-3D0BC7F25AB1}" type="presOf" srcId="{3F53B31E-5B82-49B9-B976-98956B2802DE}" destId="{20C65D7A-10E6-4038-A95F-6D7819763577}" srcOrd="1" destOrd="0" presId="urn:microsoft.com/office/officeart/2016/7/layout/VerticalDownArrowProcess"/>
    <dgm:cxn modelId="{3B3A26FD-D850-44D9-909E-CF93B17D2DAE}" type="presOf" srcId="{DF01F56A-8D74-4723-80FE-756E8587CC0C}" destId="{6691C80C-13C9-4048-88EA-80F686601C73}" srcOrd="0" destOrd="1" presId="urn:microsoft.com/office/officeart/2016/7/layout/VerticalDownArrowProcess"/>
    <dgm:cxn modelId="{D22D406E-9DEE-4863-99E3-3C703AA83DE8}" type="presParOf" srcId="{270EF635-0B82-4685-84A9-4A9F8D6F5922}" destId="{1917FF9A-E0FB-485B-8894-F604BA9F359C}" srcOrd="0" destOrd="0" presId="urn:microsoft.com/office/officeart/2016/7/layout/VerticalDownArrowProcess"/>
    <dgm:cxn modelId="{5C8A1323-3291-4C4A-A9D0-F7E42A9113F9}" type="presParOf" srcId="{1917FF9A-E0FB-485B-8894-F604BA9F359C}" destId="{A78EF44B-DEED-4B4A-A7C7-42C64B6F481C}" srcOrd="0" destOrd="0" presId="urn:microsoft.com/office/officeart/2016/7/layout/VerticalDownArrowProcess"/>
    <dgm:cxn modelId="{BED53224-F9EB-45CD-A177-8D9F8ED945ED}" type="presParOf" srcId="{1917FF9A-E0FB-485B-8894-F604BA9F359C}" destId="{6691C80C-13C9-4048-88EA-80F686601C73}" srcOrd="1" destOrd="0" presId="urn:microsoft.com/office/officeart/2016/7/layout/VerticalDownArrowProcess"/>
    <dgm:cxn modelId="{CAA379A5-50B6-4AF2-BEBA-880E290AF8CE}" type="presParOf" srcId="{270EF635-0B82-4685-84A9-4A9F8D6F5922}" destId="{28018B9C-FB48-4005-AC59-7A0F23F0A2C4}" srcOrd="1" destOrd="0" presId="urn:microsoft.com/office/officeart/2016/7/layout/VerticalDownArrowProcess"/>
    <dgm:cxn modelId="{D28B3422-584E-4B50-AEDA-CF6A12AB2B08}" type="presParOf" srcId="{270EF635-0B82-4685-84A9-4A9F8D6F5922}" destId="{2258B132-1A86-413E-8506-11CDAC14C78F}" srcOrd="2" destOrd="0" presId="urn:microsoft.com/office/officeart/2016/7/layout/VerticalDownArrowProcess"/>
    <dgm:cxn modelId="{C714FD51-0D5F-40FE-AD25-452E20A3CC81}" type="presParOf" srcId="{2258B132-1A86-413E-8506-11CDAC14C78F}" destId="{314CFEF5-CE39-4611-B2C6-25417F604ACB}" srcOrd="0" destOrd="0" presId="urn:microsoft.com/office/officeart/2016/7/layout/VerticalDownArrowProcess"/>
    <dgm:cxn modelId="{4C8254E4-66E4-428F-ABB5-C015B645E502}" type="presParOf" srcId="{2258B132-1A86-413E-8506-11CDAC14C78F}" destId="{1AA136A9-CD83-4403-8A8E-110B7C149C32}" srcOrd="1" destOrd="0" presId="urn:microsoft.com/office/officeart/2016/7/layout/VerticalDownArrowProcess"/>
    <dgm:cxn modelId="{B60028F2-0379-4B91-B7A0-FD84BE98053F}" type="presParOf" srcId="{2258B132-1A86-413E-8506-11CDAC14C78F}" destId="{C48AD672-A97E-4B19-B04A-359FA2881FBF}" srcOrd="2" destOrd="0" presId="urn:microsoft.com/office/officeart/2016/7/layout/VerticalDownArrowProcess"/>
    <dgm:cxn modelId="{454967AD-01D1-4AF3-B2EB-0DF50363DF22}" type="presParOf" srcId="{270EF635-0B82-4685-84A9-4A9F8D6F5922}" destId="{CBBAD042-CF9F-49D4-B8AD-C69F4DE40E35}" srcOrd="3" destOrd="0" presId="urn:microsoft.com/office/officeart/2016/7/layout/VerticalDownArrowProcess"/>
    <dgm:cxn modelId="{63C61353-E877-40FD-A22E-BFC385FA860B}" type="presParOf" srcId="{270EF635-0B82-4685-84A9-4A9F8D6F5922}" destId="{C9E905D4-BEE8-4006-B723-78F38A0D9EC7}" srcOrd="4" destOrd="0" presId="urn:microsoft.com/office/officeart/2016/7/layout/VerticalDownArrowProcess"/>
    <dgm:cxn modelId="{9F566F1F-0BF5-46B7-8CEF-32C641071F22}" type="presParOf" srcId="{C9E905D4-BEE8-4006-B723-78F38A0D9EC7}" destId="{CBC2D1E1-2171-41AF-B815-28E3FCDA464A}" srcOrd="0" destOrd="0" presId="urn:microsoft.com/office/officeart/2016/7/layout/VerticalDownArrowProcess"/>
    <dgm:cxn modelId="{DD56525C-3087-42E4-917B-FCD5AD752B9E}" type="presParOf" srcId="{C9E905D4-BEE8-4006-B723-78F38A0D9EC7}" destId="{7EF9C826-8AA1-4C57-B41A-E3B1A7B3A1C0}" srcOrd="1" destOrd="0" presId="urn:microsoft.com/office/officeart/2016/7/layout/VerticalDownArrowProcess"/>
    <dgm:cxn modelId="{70C22D67-E760-4C25-B196-37004D9A75CB}" type="presParOf" srcId="{C9E905D4-BEE8-4006-B723-78F38A0D9EC7}" destId="{BEF834D5-0E10-4D5D-846A-466F1FB8C4D9}" srcOrd="2" destOrd="0" presId="urn:microsoft.com/office/officeart/2016/7/layout/VerticalDownArrowProcess"/>
    <dgm:cxn modelId="{318A11A4-D93A-441B-8181-86FE3A719071}" type="presParOf" srcId="{270EF635-0B82-4685-84A9-4A9F8D6F5922}" destId="{AEB23692-5055-4910-BDDC-C12015A52CB9}" srcOrd="5" destOrd="0" presId="urn:microsoft.com/office/officeart/2016/7/layout/VerticalDownArrowProcess"/>
    <dgm:cxn modelId="{F5D19396-5309-4A2C-B3BD-2CA9196A12EF}" type="presParOf" srcId="{270EF635-0B82-4685-84A9-4A9F8D6F5922}" destId="{56C4575C-F6DC-43D1-B873-67700AD840F0}" srcOrd="6" destOrd="0" presId="urn:microsoft.com/office/officeart/2016/7/layout/VerticalDownArrowProcess"/>
    <dgm:cxn modelId="{F4762DEE-8B63-4AD8-B799-06A2BF817155}" type="presParOf" srcId="{56C4575C-F6DC-43D1-B873-67700AD840F0}" destId="{2678107B-4B0E-478B-9C91-2B69DDC74E72}" srcOrd="0" destOrd="0" presId="urn:microsoft.com/office/officeart/2016/7/layout/VerticalDownArrowProcess"/>
    <dgm:cxn modelId="{8CD14F90-9A68-4DDB-A77A-1DF3D7BD4B2E}" type="presParOf" srcId="{56C4575C-F6DC-43D1-B873-67700AD840F0}" destId="{20C65D7A-10E6-4038-A95F-6D7819763577}" srcOrd="1" destOrd="0" presId="urn:microsoft.com/office/officeart/2016/7/layout/VerticalDownArrowProcess"/>
    <dgm:cxn modelId="{A132AA7B-4538-4FCA-9C1C-25BE9AD79913}" type="presParOf" srcId="{56C4575C-F6DC-43D1-B873-67700AD840F0}" destId="{C8D8E45A-9E3A-47C8-A4CC-211DABE0CD7F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B2E095-17FB-44A1-8F73-26019562879D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ED4DE25-298D-4F83-9FAD-C3E0CE1D7054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Active Projects Update</a:t>
          </a:r>
        </a:p>
      </dgm:t>
    </dgm:pt>
    <dgm:pt modelId="{109C4021-AFF2-421F-A42F-1C560BFF0FDB}" type="parTrans" cxnId="{DFCFAED4-DD44-46BF-A647-013F5E456512}">
      <dgm:prSet/>
      <dgm:spPr/>
      <dgm:t>
        <a:bodyPr/>
        <a:lstStyle/>
        <a:p>
          <a:endParaRPr lang="en-US"/>
        </a:p>
      </dgm:t>
    </dgm:pt>
    <dgm:pt modelId="{3A2DF8F1-C0BB-4F27-8441-5036E6AE679C}" type="sibTrans" cxnId="{DFCFAED4-DD44-46BF-A647-013F5E456512}">
      <dgm:prSet/>
      <dgm:spPr/>
      <dgm:t>
        <a:bodyPr/>
        <a:lstStyle/>
        <a:p>
          <a:endParaRPr lang="en-US"/>
        </a:p>
      </dgm:t>
    </dgm:pt>
    <dgm:pt modelId="{4B174A9B-F501-425A-B45C-FE21CDAACBB7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Walter I.M. Hodge Revitalization</a:t>
          </a:r>
        </a:p>
      </dgm:t>
    </dgm:pt>
    <dgm:pt modelId="{194CD276-FB81-49F3-A784-2E0740D3696F}" type="parTrans" cxnId="{8A115951-7198-4F92-900F-45D27B4CA470}">
      <dgm:prSet/>
      <dgm:spPr/>
      <dgm:t>
        <a:bodyPr/>
        <a:lstStyle/>
        <a:p>
          <a:endParaRPr lang="en-US"/>
        </a:p>
      </dgm:t>
    </dgm:pt>
    <dgm:pt modelId="{E83C3183-7DF8-4F5F-B846-26D2A76F81D1}" type="sibTrans" cxnId="{8A115951-7198-4F92-900F-45D27B4CA470}">
      <dgm:prSet/>
      <dgm:spPr/>
      <dgm:t>
        <a:bodyPr/>
        <a:lstStyle/>
        <a:p>
          <a:endParaRPr lang="en-US"/>
        </a:p>
      </dgm:t>
    </dgm:pt>
    <dgm:pt modelId="{3EC986DC-D931-44F8-83BE-5FDD3825859C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Estate Donoe Redevelopment (“Tutu Phase I”)</a:t>
          </a:r>
        </a:p>
      </dgm:t>
    </dgm:pt>
    <dgm:pt modelId="{75C263A3-4F03-480F-87A7-FDBAEC576421}" type="parTrans" cxnId="{F40AA1C7-A0AC-4BFE-97D6-6CD6F8C74C79}">
      <dgm:prSet/>
      <dgm:spPr/>
      <dgm:t>
        <a:bodyPr/>
        <a:lstStyle/>
        <a:p>
          <a:endParaRPr lang="en-US"/>
        </a:p>
      </dgm:t>
    </dgm:pt>
    <dgm:pt modelId="{5C871DDB-84A2-441B-8B70-888779CCD9FF}" type="sibTrans" cxnId="{F40AA1C7-A0AC-4BFE-97D6-6CD6F8C74C79}">
      <dgm:prSet/>
      <dgm:spPr/>
      <dgm:t>
        <a:bodyPr/>
        <a:lstStyle/>
        <a:p>
          <a:endParaRPr lang="en-US"/>
        </a:p>
      </dgm:t>
    </dgm:pt>
    <dgm:pt modelId="{8974F832-2C88-42D1-91C5-4564F03B359F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Tutu North Phase I Redevelopment (“Senior”)</a:t>
          </a:r>
        </a:p>
      </dgm:t>
    </dgm:pt>
    <dgm:pt modelId="{C226A682-CF76-4F60-91F7-7D9FD699A9EA}" type="parTrans" cxnId="{C3F7050A-CF2F-4C13-B45A-37E53AD4F57C}">
      <dgm:prSet/>
      <dgm:spPr/>
      <dgm:t>
        <a:bodyPr/>
        <a:lstStyle/>
        <a:p>
          <a:endParaRPr lang="en-US"/>
        </a:p>
      </dgm:t>
    </dgm:pt>
    <dgm:pt modelId="{B18D7EF9-EC55-4674-9EEA-A3D3B006DBFB}" type="sibTrans" cxnId="{C3F7050A-CF2F-4C13-B45A-37E53AD4F57C}">
      <dgm:prSet/>
      <dgm:spPr/>
      <dgm:t>
        <a:bodyPr/>
        <a:lstStyle/>
        <a:p>
          <a:endParaRPr lang="en-US"/>
        </a:p>
      </dgm:t>
    </dgm:pt>
    <dgm:pt modelId="{9C8E5E89-DE1A-4327-A8D6-7C3598973A27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2023 - 2024 Replacement Housing</a:t>
          </a:r>
        </a:p>
      </dgm:t>
    </dgm:pt>
    <dgm:pt modelId="{AB654A6E-2E44-458F-96B7-4EBAA0F120F0}" type="parTrans" cxnId="{CF378832-72DF-45F0-BF1C-082DE757B200}">
      <dgm:prSet/>
      <dgm:spPr/>
      <dgm:t>
        <a:bodyPr/>
        <a:lstStyle/>
        <a:p>
          <a:endParaRPr lang="en-US"/>
        </a:p>
      </dgm:t>
    </dgm:pt>
    <dgm:pt modelId="{1E52952C-C421-4B34-8872-53D6DD92FDF9}" type="sibTrans" cxnId="{CF378832-72DF-45F0-BF1C-082DE757B200}">
      <dgm:prSet/>
      <dgm:spPr/>
      <dgm:t>
        <a:bodyPr/>
        <a:lstStyle/>
        <a:p>
          <a:endParaRPr lang="en-US"/>
        </a:p>
      </dgm:t>
    </dgm:pt>
    <dgm:pt modelId="{0A6438E6-CBC0-407B-AF9A-0F03A97B4AD5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D. Hamilton Jackson and Alphonso Gerard Place Revitalization</a:t>
          </a:r>
        </a:p>
      </dgm:t>
    </dgm:pt>
    <dgm:pt modelId="{BC01759A-7B86-45AA-AEE6-6D2BB5184041}" type="parTrans" cxnId="{90AADA1C-CF3D-4ADA-A787-8F346086424A}">
      <dgm:prSet/>
      <dgm:spPr/>
      <dgm:t>
        <a:bodyPr/>
        <a:lstStyle/>
        <a:p>
          <a:endParaRPr lang="en-US"/>
        </a:p>
      </dgm:t>
    </dgm:pt>
    <dgm:pt modelId="{431F53DE-8E64-4D91-8597-462BF67D9AE8}" type="sibTrans" cxnId="{90AADA1C-CF3D-4ADA-A787-8F346086424A}">
      <dgm:prSet/>
      <dgm:spPr/>
      <dgm:t>
        <a:bodyPr/>
        <a:lstStyle/>
        <a:p>
          <a:endParaRPr lang="en-US"/>
        </a:p>
      </dgm:t>
    </dgm:pt>
    <dgm:pt modelId="{A3FE687C-1AAC-42FB-9C8F-0C153347A8E5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Tutu North Phase I and Phase II Redevelopment (Family)</a:t>
          </a:r>
        </a:p>
      </dgm:t>
    </dgm:pt>
    <dgm:pt modelId="{DE1D0CB5-F0F0-49A2-9372-F01D09AC3103}" type="parTrans" cxnId="{0C57BE0C-058F-4C76-BC4C-E5D81A883DE6}">
      <dgm:prSet/>
      <dgm:spPr/>
      <dgm:t>
        <a:bodyPr/>
        <a:lstStyle/>
        <a:p>
          <a:endParaRPr lang="en-US"/>
        </a:p>
      </dgm:t>
    </dgm:pt>
    <dgm:pt modelId="{6F26D400-3DA3-40E7-B584-55726BEBAE4C}" type="sibTrans" cxnId="{0C57BE0C-058F-4C76-BC4C-E5D81A883DE6}">
      <dgm:prSet/>
      <dgm:spPr/>
      <dgm:t>
        <a:bodyPr/>
        <a:lstStyle/>
        <a:p>
          <a:endParaRPr lang="en-US"/>
        </a:p>
      </dgm:t>
    </dgm:pt>
    <dgm:pt modelId="{B41EEB81-651F-4F5E-B50A-495C3F474F44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Stony Ground Phase I “Wilford Pedro” Development</a:t>
          </a:r>
        </a:p>
      </dgm:t>
    </dgm:pt>
    <dgm:pt modelId="{B26DF95C-224C-4A40-8412-7EC893B0FD34}" type="parTrans" cxnId="{4A7AC187-7C9E-45C5-BDEE-EBC3FE7FFB21}">
      <dgm:prSet/>
      <dgm:spPr/>
      <dgm:t>
        <a:bodyPr/>
        <a:lstStyle/>
        <a:p>
          <a:endParaRPr lang="en-US"/>
        </a:p>
      </dgm:t>
    </dgm:pt>
    <dgm:pt modelId="{F289C5EC-F293-490B-8159-D2F0C8B9D10F}" type="sibTrans" cxnId="{4A7AC187-7C9E-45C5-BDEE-EBC3FE7FFB21}">
      <dgm:prSet/>
      <dgm:spPr/>
      <dgm:t>
        <a:bodyPr/>
        <a:lstStyle/>
        <a:p>
          <a:endParaRPr lang="en-US"/>
        </a:p>
      </dgm:t>
    </dgm:pt>
    <dgm:pt modelId="{06F073C5-CC20-4836-91B3-12BA9BC96131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Oswald Harris Court Senior Redevelopment (Lucinda Millin)</a:t>
          </a:r>
        </a:p>
      </dgm:t>
    </dgm:pt>
    <dgm:pt modelId="{6304F265-D598-41CD-B0EF-495D524FF550}" type="parTrans" cxnId="{C61C62D9-C008-4F72-90E1-925CDA677800}">
      <dgm:prSet/>
      <dgm:spPr/>
      <dgm:t>
        <a:bodyPr/>
        <a:lstStyle/>
        <a:p>
          <a:endParaRPr lang="en-US"/>
        </a:p>
      </dgm:t>
    </dgm:pt>
    <dgm:pt modelId="{7780E604-E05C-46F7-BAE5-A298C200FB4C}" type="sibTrans" cxnId="{C61C62D9-C008-4F72-90E1-925CDA677800}">
      <dgm:prSet/>
      <dgm:spPr/>
      <dgm:t>
        <a:bodyPr/>
        <a:lstStyle/>
        <a:p>
          <a:endParaRPr lang="en-US"/>
        </a:p>
      </dgm:t>
    </dgm:pt>
    <dgm:pt modelId="{A5DC7C64-419C-4F26-838B-C5408826F116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Special Initiatives – Mixed-Income, Mixed-Use</a:t>
          </a:r>
        </a:p>
      </dgm:t>
    </dgm:pt>
    <dgm:pt modelId="{25279113-8220-4210-ACDC-55CEDC2702B5}" type="parTrans" cxnId="{BEC2DDC7-EB39-4A28-ACFF-000DA36BA20E}">
      <dgm:prSet/>
      <dgm:spPr/>
      <dgm:t>
        <a:bodyPr/>
        <a:lstStyle/>
        <a:p>
          <a:endParaRPr lang="en-US"/>
        </a:p>
      </dgm:t>
    </dgm:pt>
    <dgm:pt modelId="{DE209C74-BA00-423B-9EDB-00A76C2B1C86}" type="sibTrans" cxnId="{BEC2DDC7-EB39-4A28-ACFF-000DA36BA20E}">
      <dgm:prSet/>
      <dgm:spPr/>
      <dgm:t>
        <a:bodyPr/>
        <a:lstStyle/>
        <a:p>
          <a:endParaRPr lang="en-US"/>
        </a:p>
      </dgm:t>
    </dgm:pt>
    <dgm:pt modelId="{41CD2216-026A-4A3E-A264-212AC9CC4CAD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Oswald Harris Court Redevelopment</a:t>
          </a:r>
        </a:p>
      </dgm:t>
    </dgm:pt>
    <dgm:pt modelId="{17B0C8E7-E70C-4101-93CA-40605CA28D05}" type="parTrans" cxnId="{CCF1A8BC-3E2C-40E4-8095-8D14D4084329}">
      <dgm:prSet/>
      <dgm:spPr/>
      <dgm:t>
        <a:bodyPr/>
        <a:lstStyle/>
        <a:p>
          <a:endParaRPr lang="en-US"/>
        </a:p>
      </dgm:t>
    </dgm:pt>
    <dgm:pt modelId="{EF8E2884-D804-4018-8EF2-75B88A69A333}" type="sibTrans" cxnId="{CCF1A8BC-3E2C-40E4-8095-8D14D4084329}">
      <dgm:prSet/>
      <dgm:spPr/>
      <dgm:t>
        <a:bodyPr/>
        <a:lstStyle/>
        <a:p>
          <a:endParaRPr lang="en-US"/>
        </a:p>
      </dgm:t>
    </dgm:pt>
    <dgm:pt modelId="{BEB998DF-899B-40D1-8CB5-DC45263B7645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Williams Delight Villas Homeownership</a:t>
          </a:r>
        </a:p>
      </dgm:t>
    </dgm:pt>
    <dgm:pt modelId="{D8ABE711-9048-4B84-8384-C26DC1432A11}" type="parTrans" cxnId="{280BEC17-3612-4295-B6F5-A4B4957725C6}">
      <dgm:prSet/>
      <dgm:spPr/>
      <dgm:t>
        <a:bodyPr/>
        <a:lstStyle/>
        <a:p>
          <a:endParaRPr lang="en-VI"/>
        </a:p>
      </dgm:t>
    </dgm:pt>
    <dgm:pt modelId="{7B6CB8DF-5DD1-4C46-8F7D-45AABAF986C8}" type="sibTrans" cxnId="{280BEC17-3612-4295-B6F5-A4B4957725C6}">
      <dgm:prSet/>
      <dgm:spPr/>
      <dgm:t>
        <a:bodyPr/>
        <a:lstStyle/>
        <a:p>
          <a:endParaRPr lang="en-VI"/>
        </a:p>
      </dgm:t>
    </dgm:pt>
    <dgm:pt modelId="{C95A84B1-4D4A-4CAC-B39E-1241E80F1B0F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Marley Homes and Additions / Ludvig Harrigan Redevelopment</a:t>
          </a:r>
        </a:p>
      </dgm:t>
    </dgm:pt>
    <dgm:pt modelId="{042818F7-7C9F-4159-A9C9-A3AABEF40DD7}" type="parTrans" cxnId="{091CD2C8-B4D9-4B4E-BCC7-876576EDD7D4}">
      <dgm:prSet/>
      <dgm:spPr/>
      <dgm:t>
        <a:bodyPr/>
        <a:lstStyle/>
        <a:p>
          <a:endParaRPr lang="en-VI"/>
        </a:p>
      </dgm:t>
    </dgm:pt>
    <dgm:pt modelId="{5945FF6B-2C26-4872-98C0-95F378257D05}" type="sibTrans" cxnId="{091CD2C8-B4D9-4B4E-BCC7-876576EDD7D4}">
      <dgm:prSet/>
      <dgm:spPr/>
      <dgm:t>
        <a:bodyPr/>
        <a:lstStyle/>
        <a:p>
          <a:endParaRPr lang="en-VI"/>
        </a:p>
      </dgm:t>
    </dgm:pt>
    <dgm:pt modelId="{99ABEB48-1E57-489D-AF99-E758C07913EF}" type="pres">
      <dgm:prSet presAssocID="{D0B2E095-17FB-44A1-8F73-26019562879D}" presName="linear" presStyleCnt="0">
        <dgm:presLayoutVars>
          <dgm:animLvl val="lvl"/>
          <dgm:resizeHandles val="exact"/>
        </dgm:presLayoutVars>
      </dgm:prSet>
      <dgm:spPr/>
    </dgm:pt>
    <dgm:pt modelId="{F35B900B-5A8B-4E09-96A8-7FADA8359CCE}" type="pres">
      <dgm:prSet presAssocID="{0ED4DE25-298D-4F83-9FAD-C3E0CE1D7054}" presName="parentText" presStyleLbl="node1" presStyleIdx="0" presStyleCnt="3" custLinFactNeighborX="-62" custLinFactNeighborY="-20580">
        <dgm:presLayoutVars>
          <dgm:chMax val="0"/>
          <dgm:bulletEnabled val="1"/>
        </dgm:presLayoutVars>
      </dgm:prSet>
      <dgm:spPr/>
    </dgm:pt>
    <dgm:pt modelId="{354198A3-A721-4FF4-A0F5-273D514C61F6}" type="pres">
      <dgm:prSet presAssocID="{0ED4DE25-298D-4F83-9FAD-C3E0CE1D7054}" presName="childText" presStyleLbl="revTx" presStyleIdx="0" presStyleCnt="3">
        <dgm:presLayoutVars>
          <dgm:bulletEnabled val="1"/>
        </dgm:presLayoutVars>
      </dgm:prSet>
      <dgm:spPr/>
    </dgm:pt>
    <dgm:pt modelId="{7B1D8024-9B11-4BF3-B4F6-317F65FAFA37}" type="pres">
      <dgm:prSet presAssocID="{9C8E5E89-DE1A-4327-A8D6-7C3598973A27}" presName="parentText" presStyleLbl="node1" presStyleIdx="1" presStyleCnt="3" custLinFactNeighborX="310" custLinFactNeighborY="1280">
        <dgm:presLayoutVars>
          <dgm:chMax val="0"/>
          <dgm:bulletEnabled val="1"/>
        </dgm:presLayoutVars>
      </dgm:prSet>
      <dgm:spPr/>
    </dgm:pt>
    <dgm:pt modelId="{FB939ACD-F2B5-47A3-8510-9EB5E134F5F8}" type="pres">
      <dgm:prSet presAssocID="{9C8E5E89-DE1A-4327-A8D6-7C3598973A27}" presName="childText" presStyleLbl="revTx" presStyleIdx="1" presStyleCnt="3">
        <dgm:presLayoutVars>
          <dgm:bulletEnabled val="1"/>
        </dgm:presLayoutVars>
      </dgm:prSet>
      <dgm:spPr/>
    </dgm:pt>
    <dgm:pt modelId="{CBF81CCD-A7E9-4131-AC2A-1BC7E51AC154}" type="pres">
      <dgm:prSet presAssocID="{A5DC7C64-419C-4F26-838B-C5408826F116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287B757A-FDE3-455A-9419-5F36A3322F68}" type="pres">
      <dgm:prSet presAssocID="{A5DC7C64-419C-4F26-838B-C5408826F116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B9126A00-5037-43C2-B040-7755D0EF04CB}" type="presOf" srcId="{BEB998DF-899B-40D1-8CB5-DC45263B7645}" destId="{354198A3-A721-4FF4-A0F5-273D514C61F6}" srcOrd="0" destOrd="3" presId="urn:microsoft.com/office/officeart/2005/8/layout/vList2"/>
    <dgm:cxn modelId="{C3F7050A-CF2F-4C13-B45A-37E53AD4F57C}" srcId="{0ED4DE25-298D-4F83-9FAD-C3E0CE1D7054}" destId="{8974F832-2C88-42D1-91C5-4564F03B359F}" srcOrd="2" destOrd="0" parTransId="{C226A682-CF76-4F60-91F7-7D9FD699A9EA}" sibTransId="{B18D7EF9-EC55-4674-9EEA-A3D3B006DBFB}"/>
    <dgm:cxn modelId="{0C57BE0C-058F-4C76-BC4C-E5D81A883DE6}" srcId="{9C8E5E89-DE1A-4327-A8D6-7C3598973A27}" destId="{A3FE687C-1AAC-42FB-9C8F-0C153347A8E5}" srcOrd="1" destOrd="0" parTransId="{DE1D0CB5-F0F0-49A2-9372-F01D09AC3103}" sibTransId="{6F26D400-3DA3-40E7-B584-55726BEBAE4C}"/>
    <dgm:cxn modelId="{280BEC17-3612-4295-B6F5-A4B4957725C6}" srcId="{0ED4DE25-298D-4F83-9FAD-C3E0CE1D7054}" destId="{BEB998DF-899B-40D1-8CB5-DC45263B7645}" srcOrd="3" destOrd="0" parTransId="{D8ABE711-9048-4B84-8384-C26DC1432A11}" sibTransId="{7B6CB8DF-5DD1-4C46-8F7D-45AABAF986C8}"/>
    <dgm:cxn modelId="{90AADA1C-CF3D-4ADA-A787-8F346086424A}" srcId="{9C8E5E89-DE1A-4327-A8D6-7C3598973A27}" destId="{0A6438E6-CBC0-407B-AF9A-0F03A97B4AD5}" srcOrd="0" destOrd="0" parTransId="{BC01759A-7B86-45AA-AEE6-6D2BB5184041}" sibTransId="{431F53DE-8E64-4D91-8597-462BF67D9AE8}"/>
    <dgm:cxn modelId="{55677524-AF65-49B3-95F9-E704B9743667}" type="presOf" srcId="{9C8E5E89-DE1A-4327-A8D6-7C3598973A27}" destId="{7B1D8024-9B11-4BF3-B4F6-317F65FAFA37}" srcOrd="0" destOrd="0" presId="urn:microsoft.com/office/officeart/2005/8/layout/vList2"/>
    <dgm:cxn modelId="{CF378832-72DF-45F0-BF1C-082DE757B200}" srcId="{D0B2E095-17FB-44A1-8F73-26019562879D}" destId="{9C8E5E89-DE1A-4327-A8D6-7C3598973A27}" srcOrd="1" destOrd="0" parTransId="{AB654A6E-2E44-458F-96B7-4EBAA0F120F0}" sibTransId="{1E52952C-C421-4B34-8872-53D6DD92FDF9}"/>
    <dgm:cxn modelId="{35284867-6AA2-456A-A4D5-66D0229016E4}" type="presOf" srcId="{0A6438E6-CBC0-407B-AF9A-0F03A97B4AD5}" destId="{FB939ACD-F2B5-47A3-8510-9EB5E134F5F8}" srcOrd="0" destOrd="0" presId="urn:microsoft.com/office/officeart/2005/8/layout/vList2"/>
    <dgm:cxn modelId="{A7CEF570-A10D-419D-B389-F10FDF45E3A0}" type="presOf" srcId="{4B174A9B-F501-425A-B45C-FE21CDAACBB7}" destId="{354198A3-A721-4FF4-A0F5-273D514C61F6}" srcOrd="0" destOrd="0" presId="urn:microsoft.com/office/officeart/2005/8/layout/vList2"/>
    <dgm:cxn modelId="{8A115951-7198-4F92-900F-45D27B4CA470}" srcId="{0ED4DE25-298D-4F83-9FAD-C3E0CE1D7054}" destId="{4B174A9B-F501-425A-B45C-FE21CDAACBB7}" srcOrd="0" destOrd="0" parTransId="{194CD276-FB81-49F3-A784-2E0740D3696F}" sibTransId="{E83C3183-7DF8-4F5F-B846-26D2A76F81D1}"/>
    <dgm:cxn modelId="{AEAF9B56-9977-4C5F-89D4-C81F6ED21FCB}" type="presOf" srcId="{C95A84B1-4D4A-4CAC-B39E-1241E80F1B0F}" destId="{287B757A-FDE3-455A-9419-5F36A3322F68}" srcOrd="0" destOrd="1" presId="urn:microsoft.com/office/officeart/2005/8/layout/vList2"/>
    <dgm:cxn modelId="{B2581C82-A7B6-4BD5-BEF7-9CEDE8D81B30}" type="presOf" srcId="{3EC986DC-D931-44F8-83BE-5FDD3825859C}" destId="{354198A3-A721-4FF4-A0F5-273D514C61F6}" srcOrd="0" destOrd="1" presId="urn:microsoft.com/office/officeart/2005/8/layout/vList2"/>
    <dgm:cxn modelId="{4A7AC187-7C9E-45C5-BDEE-EBC3FE7FFB21}" srcId="{9C8E5E89-DE1A-4327-A8D6-7C3598973A27}" destId="{B41EEB81-651F-4F5E-B50A-495C3F474F44}" srcOrd="2" destOrd="0" parTransId="{B26DF95C-224C-4A40-8412-7EC893B0FD34}" sibTransId="{F289C5EC-F293-490B-8159-D2F0C8B9D10F}"/>
    <dgm:cxn modelId="{19ECBE88-B38F-4EE5-B207-CA93D12C23AC}" type="presOf" srcId="{41CD2216-026A-4A3E-A264-212AC9CC4CAD}" destId="{287B757A-FDE3-455A-9419-5F36A3322F68}" srcOrd="0" destOrd="0" presId="urn:microsoft.com/office/officeart/2005/8/layout/vList2"/>
    <dgm:cxn modelId="{23E1E892-D365-42FA-85C2-C6CEB51F3BAF}" type="presOf" srcId="{A3FE687C-1AAC-42FB-9C8F-0C153347A8E5}" destId="{FB939ACD-F2B5-47A3-8510-9EB5E134F5F8}" srcOrd="0" destOrd="1" presId="urn:microsoft.com/office/officeart/2005/8/layout/vList2"/>
    <dgm:cxn modelId="{DEFDDD94-341D-47E8-B3CC-CE9C4FF9DD08}" type="presOf" srcId="{D0B2E095-17FB-44A1-8F73-26019562879D}" destId="{99ABEB48-1E57-489D-AF99-E758C07913EF}" srcOrd="0" destOrd="0" presId="urn:microsoft.com/office/officeart/2005/8/layout/vList2"/>
    <dgm:cxn modelId="{CCF1A8BC-3E2C-40E4-8095-8D14D4084329}" srcId="{A5DC7C64-419C-4F26-838B-C5408826F116}" destId="{41CD2216-026A-4A3E-A264-212AC9CC4CAD}" srcOrd="0" destOrd="0" parTransId="{17B0C8E7-E70C-4101-93CA-40605CA28D05}" sibTransId="{EF8E2884-D804-4018-8EF2-75B88A69A333}"/>
    <dgm:cxn modelId="{F40AA1C7-A0AC-4BFE-97D6-6CD6F8C74C79}" srcId="{0ED4DE25-298D-4F83-9FAD-C3E0CE1D7054}" destId="{3EC986DC-D931-44F8-83BE-5FDD3825859C}" srcOrd="1" destOrd="0" parTransId="{75C263A3-4F03-480F-87A7-FDBAEC576421}" sibTransId="{5C871DDB-84A2-441B-8B70-888779CCD9FF}"/>
    <dgm:cxn modelId="{BEC2DDC7-EB39-4A28-ACFF-000DA36BA20E}" srcId="{D0B2E095-17FB-44A1-8F73-26019562879D}" destId="{A5DC7C64-419C-4F26-838B-C5408826F116}" srcOrd="2" destOrd="0" parTransId="{25279113-8220-4210-ACDC-55CEDC2702B5}" sibTransId="{DE209C74-BA00-423B-9EDB-00A76C2B1C86}"/>
    <dgm:cxn modelId="{091CD2C8-B4D9-4B4E-BCC7-876576EDD7D4}" srcId="{A5DC7C64-419C-4F26-838B-C5408826F116}" destId="{C95A84B1-4D4A-4CAC-B39E-1241E80F1B0F}" srcOrd="1" destOrd="0" parTransId="{042818F7-7C9F-4159-A9C9-A3AABEF40DD7}" sibTransId="{5945FF6B-2C26-4872-98C0-95F378257D05}"/>
    <dgm:cxn modelId="{4F9651C9-0748-4FFD-B601-922A05053792}" type="presOf" srcId="{06F073C5-CC20-4836-91B3-12BA9BC96131}" destId="{FB939ACD-F2B5-47A3-8510-9EB5E134F5F8}" srcOrd="0" destOrd="3" presId="urn:microsoft.com/office/officeart/2005/8/layout/vList2"/>
    <dgm:cxn modelId="{A81478C9-CCB2-4037-9575-E40214766F1B}" type="presOf" srcId="{8974F832-2C88-42D1-91C5-4564F03B359F}" destId="{354198A3-A721-4FF4-A0F5-273D514C61F6}" srcOrd="0" destOrd="2" presId="urn:microsoft.com/office/officeart/2005/8/layout/vList2"/>
    <dgm:cxn modelId="{7104A4D1-3FBB-4DD4-A1A5-D37EB6BB3866}" type="presOf" srcId="{0ED4DE25-298D-4F83-9FAD-C3E0CE1D7054}" destId="{F35B900B-5A8B-4E09-96A8-7FADA8359CCE}" srcOrd="0" destOrd="0" presId="urn:microsoft.com/office/officeart/2005/8/layout/vList2"/>
    <dgm:cxn modelId="{DFCFAED4-DD44-46BF-A647-013F5E456512}" srcId="{D0B2E095-17FB-44A1-8F73-26019562879D}" destId="{0ED4DE25-298D-4F83-9FAD-C3E0CE1D7054}" srcOrd="0" destOrd="0" parTransId="{109C4021-AFF2-421F-A42F-1C560BFF0FDB}" sibTransId="{3A2DF8F1-C0BB-4F27-8441-5036E6AE679C}"/>
    <dgm:cxn modelId="{C61C62D9-C008-4F72-90E1-925CDA677800}" srcId="{9C8E5E89-DE1A-4327-A8D6-7C3598973A27}" destId="{06F073C5-CC20-4836-91B3-12BA9BC96131}" srcOrd="3" destOrd="0" parTransId="{6304F265-D598-41CD-B0EF-495D524FF550}" sibTransId="{7780E604-E05C-46F7-BAE5-A298C200FB4C}"/>
    <dgm:cxn modelId="{C12BB7DB-1B1F-4E3A-8007-09F0570EC74D}" type="presOf" srcId="{B41EEB81-651F-4F5E-B50A-495C3F474F44}" destId="{FB939ACD-F2B5-47A3-8510-9EB5E134F5F8}" srcOrd="0" destOrd="2" presId="urn:microsoft.com/office/officeart/2005/8/layout/vList2"/>
    <dgm:cxn modelId="{950CB4E3-E9A1-40CE-9BC1-DBB13EEE4B66}" type="presOf" srcId="{A5DC7C64-419C-4F26-838B-C5408826F116}" destId="{CBF81CCD-A7E9-4131-AC2A-1BC7E51AC154}" srcOrd="0" destOrd="0" presId="urn:microsoft.com/office/officeart/2005/8/layout/vList2"/>
    <dgm:cxn modelId="{112B05D4-5A74-42FA-888E-0AC7F27BB590}" type="presParOf" srcId="{99ABEB48-1E57-489D-AF99-E758C07913EF}" destId="{F35B900B-5A8B-4E09-96A8-7FADA8359CCE}" srcOrd="0" destOrd="0" presId="urn:microsoft.com/office/officeart/2005/8/layout/vList2"/>
    <dgm:cxn modelId="{3D9A8554-7F0A-45A9-8E52-FC2F0DED2794}" type="presParOf" srcId="{99ABEB48-1E57-489D-AF99-E758C07913EF}" destId="{354198A3-A721-4FF4-A0F5-273D514C61F6}" srcOrd="1" destOrd="0" presId="urn:microsoft.com/office/officeart/2005/8/layout/vList2"/>
    <dgm:cxn modelId="{53CEDFBE-1424-4B18-9D77-A85244A601D6}" type="presParOf" srcId="{99ABEB48-1E57-489D-AF99-E758C07913EF}" destId="{7B1D8024-9B11-4BF3-B4F6-317F65FAFA37}" srcOrd="2" destOrd="0" presId="urn:microsoft.com/office/officeart/2005/8/layout/vList2"/>
    <dgm:cxn modelId="{353789A4-BA5D-4E91-9F71-66F2BB1A4B81}" type="presParOf" srcId="{99ABEB48-1E57-489D-AF99-E758C07913EF}" destId="{FB939ACD-F2B5-47A3-8510-9EB5E134F5F8}" srcOrd="3" destOrd="0" presId="urn:microsoft.com/office/officeart/2005/8/layout/vList2"/>
    <dgm:cxn modelId="{10CC8B20-43D5-4FE1-80D7-0410D6AE9AEA}" type="presParOf" srcId="{99ABEB48-1E57-489D-AF99-E758C07913EF}" destId="{CBF81CCD-A7E9-4131-AC2A-1BC7E51AC154}" srcOrd="4" destOrd="0" presId="urn:microsoft.com/office/officeart/2005/8/layout/vList2"/>
    <dgm:cxn modelId="{123CB887-0C25-4FB1-AC7E-75612A885A6C}" type="presParOf" srcId="{99ABEB48-1E57-489D-AF99-E758C07913EF}" destId="{287B757A-FDE3-455A-9419-5F36A3322F68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8EF44B-DEED-4B4A-A7C7-42C64B6F481C}">
      <dsp:nvSpPr>
        <dsp:cNvPr id="0" name=""/>
        <dsp:cNvSpPr/>
      </dsp:nvSpPr>
      <dsp:spPr>
        <a:xfrm>
          <a:off x="0" y="4251929"/>
          <a:ext cx="2173401" cy="12171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572" tIns="213360" rIns="154572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chemeClr val="tx1"/>
              </a:solidFill>
            </a:rPr>
            <a:t>Create</a:t>
          </a:r>
        </a:p>
      </dsp:txBody>
      <dsp:txXfrm>
        <a:off x="0" y="4251929"/>
        <a:ext cx="2173401" cy="1217103"/>
      </dsp:txXfrm>
    </dsp:sp>
    <dsp:sp modelId="{6691C80C-13C9-4048-88EA-80F686601C73}">
      <dsp:nvSpPr>
        <dsp:cNvPr id="0" name=""/>
        <dsp:cNvSpPr/>
      </dsp:nvSpPr>
      <dsp:spPr>
        <a:xfrm>
          <a:off x="2173400" y="4250297"/>
          <a:ext cx="6520203" cy="122036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261" tIns="203200" rIns="132261" bIns="203200" numCol="1" spcCol="1270" anchor="ctr" anchorCtr="0">
          <a:noAutofit/>
        </a:bodyPr>
        <a:lstStyle/>
        <a:p>
          <a:pPr marL="179388" lvl="0" indent="-179388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•  </a:t>
          </a:r>
          <a:r>
            <a:rPr lang="en-US" sz="1600" kern="1200" dirty="0"/>
            <a:t>Creating Opportunities to Improve the Quality of Life for our</a:t>
          </a:r>
          <a:r>
            <a:rPr lang="en-US" sz="1600" kern="1200" dirty="0">
              <a:latin typeface="Trebuchet MS" panose="020B0603020202020204"/>
            </a:rPr>
            <a:t> </a:t>
          </a:r>
          <a:r>
            <a:rPr lang="en-US" sz="1600" kern="1200" dirty="0"/>
            <a:t>Residence Through our BrightPath Initiative</a:t>
          </a:r>
        </a:p>
        <a:p>
          <a:pPr marL="269875" lvl="0" indent="-269875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endParaRPr lang="en-US" sz="600" kern="1200" dirty="0"/>
        </a:p>
        <a:p>
          <a:pPr marL="179388" lvl="0" indent="-179388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•  </a:t>
          </a:r>
          <a:r>
            <a:rPr lang="en-US" sz="1600" kern="1200" dirty="0"/>
            <a:t>Creating improved Mixed-Income, Mixed-Use Communities at Oswald Harris and Marley/Harrigan</a:t>
          </a:r>
        </a:p>
      </dsp:txBody>
      <dsp:txXfrm>
        <a:off x="2173400" y="4250297"/>
        <a:ext cx="6520203" cy="1220367"/>
      </dsp:txXfrm>
    </dsp:sp>
    <dsp:sp modelId="{1AA136A9-CD83-4403-8A8E-110B7C149C32}">
      <dsp:nvSpPr>
        <dsp:cNvPr id="0" name=""/>
        <dsp:cNvSpPr/>
      </dsp:nvSpPr>
      <dsp:spPr>
        <a:xfrm rot="10800000">
          <a:off x="0" y="2834098"/>
          <a:ext cx="2173401" cy="1430147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572" tIns="213360" rIns="154572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chemeClr val="tx1"/>
              </a:solidFill>
            </a:rPr>
            <a:t>Utilize</a:t>
          </a:r>
        </a:p>
      </dsp:txBody>
      <dsp:txXfrm rot="-10800000">
        <a:off x="0" y="2834098"/>
        <a:ext cx="2173401" cy="929595"/>
      </dsp:txXfrm>
    </dsp:sp>
    <dsp:sp modelId="{C48AD672-A97E-4B19-B04A-359FA2881FBF}">
      <dsp:nvSpPr>
        <dsp:cNvPr id="0" name=""/>
        <dsp:cNvSpPr/>
      </dsp:nvSpPr>
      <dsp:spPr>
        <a:xfrm>
          <a:off x="2173400" y="2834098"/>
          <a:ext cx="6520203" cy="92959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261" tIns="203200" rIns="132261" bIns="203200" numCol="1" spcCol="1270" anchor="ctr" anchorCtr="0">
          <a:noAutofit/>
        </a:bodyPr>
        <a:lstStyle/>
        <a:p>
          <a:pPr marL="179388" lvl="0" indent="-179388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•  </a:t>
          </a:r>
          <a:r>
            <a:rPr lang="en-US" sz="1600" kern="1200" dirty="0"/>
            <a:t>Utilize 4% Credits with Tax Exempt Bonds and 9% Equity Derived from the Syndication of Low-Income Housing Tax Credits (LIHTC) as a Key Component of our Financing Strategy</a:t>
          </a:r>
        </a:p>
      </dsp:txBody>
      <dsp:txXfrm>
        <a:off x="2173400" y="2834098"/>
        <a:ext cx="6520203" cy="929595"/>
      </dsp:txXfrm>
    </dsp:sp>
    <dsp:sp modelId="{7EF9C826-8AA1-4C57-B41A-E3B1A7B3A1C0}">
      <dsp:nvSpPr>
        <dsp:cNvPr id="0" name=""/>
        <dsp:cNvSpPr/>
      </dsp:nvSpPr>
      <dsp:spPr>
        <a:xfrm rot="10800000">
          <a:off x="0" y="1417899"/>
          <a:ext cx="2173401" cy="1430147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572" tIns="213360" rIns="154572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chemeClr val="tx1"/>
              </a:solidFill>
            </a:rPr>
            <a:t>Implement</a:t>
          </a:r>
        </a:p>
      </dsp:txBody>
      <dsp:txXfrm rot="-10800000">
        <a:off x="0" y="1417899"/>
        <a:ext cx="2173401" cy="929595"/>
      </dsp:txXfrm>
    </dsp:sp>
    <dsp:sp modelId="{BEF834D5-0E10-4D5D-846A-466F1FB8C4D9}">
      <dsp:nvSpPr>
        <dsp:cNvPr id="0" name=""/>
        <dsp:cNvSpPr/>
      </dsp:nvSpPr>
      <dsp:spPr>
        <a:xfrm>
          <a:off x="2173400" y="1417899"/>
          <a:ext cx="6520203" cy="92959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261" tIns="203200" rIns="132261" bIns="203200" numCol="1" spcCol="1270" anchor="ctr" anchorCtr="0">
          <a:noAutofit/>
        </a:bodyPr>
        <a:lstStyle/>
        <a:p>
          <a:pPr marL="179388" lvl="0" indent="-179388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•  </a:t>
          </a:r>
          <a:r>
            <a:rPr lang="en-US" sz="1600" kern="1200" dirty="0"/>
            <a:t>In coordination with the Government of the Virgin Islands, Implement the Identified Priority Projects for 2023 and 2024</a:t>
          </a:r>
        </a:p>
      </dsp:txBody>
      <dsp:txXfrm>
        <a:off x="2173400" y="1417899"/>
        <a:ext cx="6520203" cy="929595"/>
      </dsp:txXfrm>
    </dsp:sp>
    <dsp:sp modelId="{20C65D7A-10E6-4038-A95F-6D7819763577}">
      <dsp:nvSpPr>
        <dsp:cNvPr id="0" name=""/>
        <dsp:cNvSpPr/>
      </dsp:nvSpPr>
      <dsp:spPr>
        <a:xfrm rot="10800000">
          <a:off x="0" y="1700"/>
          <a:ext cx="2173401" cy="1430147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572" tIns="213360" rIns="154572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chemeClr val="tx1"/>
              </a:solidFill>
            </a:rPr>
            <a:t>Vision</a:t>
          </a:r>
        </a:p>
      </dsp:txBody>
      <dsp:txXfrm rot="-10800000">
        <a:off x="0" y="1700"/>
        <a:ext cx="2173401" cy="929595"/>
      </dsp:txXfrm>
    </dsp:sp>
    <dsp:sp modelId="{C8D8E45A-9E3A-47C8-A4CC-211DABE0CD7F}">
      <dsp:nvSpPr>
        <dsp:cNvPr id="0" name=""/>
        <dsp:cNvSpPr/>
      </dsp:nvSpPr>
      <dsp:spPr>
        <a:xfrm>
          <a:off x="2173400" y="0"/>
          <a:ext cx="6520203" cy="92959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261" tIns="203200" rIns="132261" bIns="203200" numCol="1" spcCol="1270" anchor="ctr" anchorCtr="0">
          <a:noAutofit/>
        </a:bodyPr>
        <a:lstStyle/>
        <a:p>
          <a:pPr marL="179388" lvl="0" indent="-179388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•  </a:t>
          </a:r>
          <a:r>
            <a:rPr lang="en-US" sz="1600" kern="1200" dirty="0"/>
            <a:t>Establish a Multi-Year Portfolio Repositioning Strategy that calls for the Rehabilitation and/or New Construction of 3,000 +/- Residential Units at a Cost of Approximately $2 Billion </a:t>
          </a:r>
        </a:p>
      </dsp:txBody>
      <dsp:txXfrm>
        <a:off x="2173400" y="0"/>
        <a:ext cx="6520203" cy="9295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5B900B-5A8B-4E09-96A8-7FADA8359CCE}">
      <dsp:nvSpPr>
        <dsp:cNvPr id="0" name=""/>
        <dsp:cNvSpPr/>
      </dsp:nvSpPr>
      <dsp:spPr>
        <a:xfrm>
          <a:off x="0" y="0"/>
          <a:ext cx="7529801" cy="6084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tx1"/>
              </a:solidFill>
            </a:rPr>
            <a:t>Active Projects Update</a:t>
          </a:r>
        </a:p>
      </dsp:txBody>
      <dsp:txXfrm>
        <a:off x="29700" y="29700"/>
        <a:ext cx="7470401" cy="549000"/>
      </dsp:txXfrm>
    </dsp:sp>
    <dsp:sp modelId="{354198A3-A721-4FF4-A0F5-273D514C61F6}">
      <dsp:nvSpPr>
        <dsp:cNvPr id="0" name=""/>
        <dsp:cNvSpPr/>
      </dsp:nvSpPr>
      <dsp:spPr>
        <a:xfrm>
          <a:off x="0" y="759698"/>
          <a:ext cx="7529801" cy="1318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9071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solidFill>
                <a:schemeClr val="bg1"/>
              </a:solidFill>
            </a:rPr>
            <a:t>Walter I.M. Hodge Revitalization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solidFill>
                <a:schemeClr val="bg1"/>
              </a:solidFill>
            </a:rPr>
            <a:t>Estate Donoe Redevelopment (“Tutu Phase I”)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solidFill>
                <a:schemeClr val="bg1"/>
              </a:solidFill>
            </a:rPr>
            <a:t>Tutu North Phase I Redevelopment (“Senior”)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solidFill>
                <a:schemeClr val="bg1"/>
              </a:solidFill>
            </a:rPr>
            <a:t>Williams Delight Villas Homeownership</a:t>
          </a:r>
        </a:p>
      </dsp:txBody>
      <dsp:txXfrm>
        <a:off x="0" y="759698"/>
        <a:ext cx="7529801" cy="1318590"/>
      </dsp:txXfrm>
    </dsp:sp>
    <dsp:sp modelId="{7B1D8024-9B11-4BF3-B4F6-317F65FAFA37}">
      <dsp:nvSpPr>
        <dsp:cNvPr id="0" name=""/>
        <dsp:cNvSpPr/>
      </dsp:nvSpPr>
      <dsp:spPr>
        <a:xfrm>
          <a:off x="0" y="2098610"/>
          <a:ext cx="7529801" cy="608400"/>
        </a:xfrm>
        <a:prstGeom prst="roundRect">
          <a:avLst/>
        </a:prstGeom>
        <a:gradFill rotWithShape="0">
          <a:gsLst>
            <a:gs pos="0">
              <a:schemeClr val="accent2">
                <a:hueOff val="-661686"/>
                <a:satOff val="746"/>
                <a:lumOff val="1765"/>
                <a:alphaOff val="0"/>
                <a:tint val="96000"/>
                <a:lumMod val="100000"/>
              </a:schemeClr>
            </a:gs>
            <a:gs pos="78000">
              <a:schemeClr val="accent2">
                <a:hueOff val="-661686"/>
                <a:satOff val="746"/>
                <a:lumOff val="1765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tx1"/>
              </a:solidFill>
            </a:rPr>
            <a:t>2023 - 2024 Replacement Housing</a:t>
          </a:r>
        </a:p>
      </dsp:txBody>
      <dsp:txXfrm>
        <a:off x="29700" y="2128310"/>
        <a:ext cx="7470401" cy="549000"/>
      </dsp:txXfrm>
    </dsp:sp>
    <dsp:sp modelId="{FB939ACD-F2B5-47A3-8510-9EB5E134F5F8}">
      <dsp:nvSpPr>
        <dsp:cNvPr id="0" name=""/>
        <dsp:cNvSpPr/>
      </dsp:nvSpPr>
      <dsp:spPr>
        <a:xfrm>
          <a:off x="0" y="2686688"/>
          <a:ext cx="7529801" cy="15876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9071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solidFill>
                <a:schemeClr val="bg1"/>
              </a:solidFill>
            </a:rPr>
            <a:t>D. Hamilton Jackson and Alphonso Gerard Place Revitalization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solidFill>
                <a:schemeClr val="bg1"/>
              </a:solidFill>
            </a:rPr>
            <a:t>Tutu North Phase I and Phase II Redevelopment (Family)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solidFill>
                <a:schemeClr val="bg1"/>
              </a:solidFill>
            </a:rPr>
            <a:t>Stony Ground Phase I “Wilford Pedro” Development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solidFill>
                <a:schemeClr val="bg1"/>
              </a:solidFill>
            </a:rPr>
            <a:t>Oswald Harris Court Senior Redevelopment (Lucinda Millin)</a:t>
          </a:r>
        </a:p>
      </dsp:txBody>
      <dsp:txXfrm>
        <a:off x="0" y="2686688"/>
        <a:ext cx="7529801" cy="1587690"/>
      </dsp:txXfrm>
    </dsp:sp>
    <dsp:sp modelId="{CBF81CCD-A7E9-4131-AC2A-1BC7E51AC154}">
      <dsp:nvSpPr>
        <dsp:cNvPr id="0" name=""/>
        <dsp:cNvSpPr/>
      </dsp:nvSpPr>
      <dsp:spPr>
        <a:xfrm>
          <a:off x="0" y="4274378"/>
          <a:ext cx="7529801" cy="608400"/>
        </a:xfrm>
        <a:prstGeom prst="roundRect">
          <a:avLst/>
        </a:prstGeom>
        <a:gradFill rotWithShape="0">
          <a:gsLst>
            <a:gs pos="0">
              <a:schemeClr val="accent2">
                <a:hueOff val="-1323373"/>
                <a:satOff val="1492"/>
                <a:lumOff val="3530"/>
                <a:alphaOff val="0"/>
                <a:tint val="96000"/>
                <a:lumMod val="100000"/>
              </a:schemeClr>
            </a:gs>
            <a:gs pos="78000">
              <a:schemeClr val="accent2">
                <a:hueOff val="-1323373"/>
                <a:satOff val="1492"/>
                <a:lumOff val="353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tx1"/>
              </a:solidFill>
            </a:rPr>
            <a:t>Special Initiatives – Mixed-Income, Mixed-Use</a:t>
          </a:r>
        </a:p>
      </dsp:txBody>
      <dsp:txXfrm>
        <a:off x="29700" y="4304078"/>
        <a:ext cx="7470401" cy="549000"/>
      </dsp:txXfrm>
    </dsp:sp>
    <dsp:sp modelId="{287B757A-FDE3-455A-9419-5F36A3322F68}">
      <dsp:nvSpPr>
        <dsp:cNvPr id="0" name=""/>
        <dsp:cNvSpPr/>
      </dsp:nvSpPr>
      <dsp:spPr>
        <a:xfrm>
          <a:off x="0" y="4882778"/>
          <a:ext cx="7529801" cy="941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9071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solidFill>
                <a:schemeClr val="bg1"/>
              </a:solidFill>
            </a:rPr>
            <a:t>Oswald Harris Court Redevelopment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solidFill>
                <a:schemeClr val="bg1"/>
              </a:solidFill>
            </a:rPr>
            <a:t>Marley Homes and Additions / Ludvig Harrigan Redevelopment</a:t>
          </a:r>
        </a:p>
      </dsp:txBody>
      <dsp:txXfrm>
        <a:off x="0" y="4882778"/>
        <a:ext cx="7529801" cy="9418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061C5132-FFA3-4B02-9F09-22FCF40EFA74}" type="datetimeFigureOut">
              <a:rPr lang="en-US" smtClean="0"/>
              <a:t>2/27/2023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DB3C20D7-F8F1-4196-9585-26F31AFC85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1621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0B6E42C9-243F-4DC5-AFF6-9D56B5FA9D63}" type="datetimeFigureOut">
              <a:rPr lang="en-US" smtClean="0"/>
              <a:t>2/27/2023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8DAEC444-603B-4F09-9A06-5917518DD9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2551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154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0C96F-62A2-4B01-B936-EB2E69CCB8DA}" type="datetime1">
              <a:rPr lang="en-US" smtClean="0"/>
              <a:t>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2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DAFB7-B974-49C1-B7E3-4D7E197B58D6}" type="datetime1">
              <a:rPr lang="en-US" smtClean="0"/>
              <a:t>2/27/2023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70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AD0C6-06F1-44B1-A288-C98ECE9A09A3}" type="datetime1">
              <a:rPr lang="en-US" smtClean="0"/>
              <a:t>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679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6A17F-DFB6-4E38-B3C7-8D4FA6B371AE}" type="datetime1">
              <a:rPr lang="en-US" smtClean="0"/>
              <a:t>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6952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D736C-7A35-4E0B-8019-4652B31C2FE6}" type="datetime1">
              <a:rPr lang="en-US" smtClean="0"/>
              <a:t>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0942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DC930-A77E-463A-B804-D58E1648B201}" type="datetime1">
              <a:rPr lang="en-US" smtClean="0"/>
              <a:t>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17014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415C-1DB7-466C-8240-F95D6AB76ADA}" type="datetime1">
              <a:rPr lang="en-US" smtClean="0"/>
              <a:t>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0157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6A872-A323-4F96-9F95-5A2DE21BCBC6}" type="datetime1">
              <a:rPr lang="en-US" smtClean="0"/>
              <a:t>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44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82A95-4029-47AF-B1FD-9F3DB1127D52}" type="datetime1">
              <a:rPr lang="en-US" smtClean="0"/>
              <a:t>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61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F94B5-2CF4-8471-8ED8-7AC6B8B24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1469D3-5762-45B9-C8D2-5243123F9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FA6AB-F21D-498B-9BF7-D6F605F0CE54}" type="datetime1">
              <a:rPr lang="en-US" smtClean="0"/>
              <a:t>2/27/2023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2997DB-5596-3C08-70C2-304EA920C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30FB9E-16E2-65AF-CE34-D8CBBEC75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61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FDF95-3737-4AC5-8785-D63349A6C1D3}" type="datetime1">
              <a:rPr lang="en-US" smtClean="0"/>
              <a:t>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54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4B60-1204-4EA0-818B-3D493412DF63}" type="datetime1">
              <a:rPr lang="en-US" smtClean="0"/>
              <a:t>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95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70303-8E59-4649-A548-9EB1534C8007}" type="datetime1">
              <a:rPr lang="en-US" smtClean="0"/>
              <a:t>2/27/2023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54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BF52-F8CD-4C72-ABFF-E3E58F90F956}" type="datetime1">
              <a:rPr lang="en-US" smtClean="0"/>
              <a:t>2/27/2023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18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543EA-6C15-4C21-9A71-5672B44A908F}" type="datetime1">
              <a:rPr lang="en-US" smtClean="0"/>
              <a:t>2/27/2023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92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61BDE-C5DE-4C8B-8A3A-E70546358343}" type="datetime1">
              <a:rPr lang="en-US" smtClean="0"/>
              <a:t>2/27/2023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97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62D0F-4F32-492D-8F5A-542D834A553C}" type="datetime1">
              <a:rPr lang="en-US" smtClean="0"/>
              <a:t>2/27/2023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74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42678-405F-42B2-97F1-18C20FD15292}" type="datetime1">
              <a:rPr lang="en-US" smtClean="0"/>
              <a:t>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13333A4-2EF1-4B79-B68C-AB20E66B48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130C97-3F56-1AB9-A075-865FFB23181A}"/>
              </a:ext>
            </a:extLst>
          </p:cNvPr>
          <p:cNvSpPr/>
          <p:nvPr userDrawn="1"/>
        </p:nvSpPr>
        <p:spPr bwMode="invGray">
          <a:xfrm>
            <a:off x="0" y="6492239"/>
            <a:ext cx="12188825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331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179DE42-5613-4B35-A1E6-6CCBAA13C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898B32-3891-4C3A-8F58-C5969D2E9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8300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E4806D-B8F9-4679-A68A-9BD21C01A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7175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:a16="http://schemas.microsoft.com/office/drawing/2014/main" id="{52FB45E9-914E-4471-AC87-E475CD517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8764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C310626D-5743-49D4-8F7D-88C4F8F05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80730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3C195FC1-B568-4C72-9902-34CB35DDD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9621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EF2BDF77-362C-43F0-8CBB-A969EC2AE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1788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4BE96B01-3929-432D-B8C2-ADBCB74C2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48954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 descr="A picture containing plant&#10;&#10;Description automatically generated">
            <a:extLst>
              <a:ext uri="{FF2B5EF4-FFF2-40B4-BE49-F238E27FC236}">
                <a16:creationId xmlns:a16="http://schemas.microsoft.com/office/drawing/2014/main" id="{9B3DEDE2-A1BF-64F2-E322-00C9D49CB1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02" y="29822"/>
            <a:ext cx="11811000" cy="6836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A6FCDE6-CDE2-4C51-B18E-A95CFB679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6287" y="-8467"/>
            <a:ext cx="9175713" cy="6866467"/>
          </a:xfrm>
          <a:custGeom>
            <a:avLst/>
            <a:gdLst>
              <a:gd name="connsiteX0" fmla="*/ 0 w 9175713"/>
              <a:gd name="connsiteY0" fmla="*/ 0 h 6866467"/>
              <a:gd name="connsiteX1" fmla="*/ 1249825 w 9175713"/>
              <a:gd name="connsiteY1" fmla="*/ 0 h 6866467"/>
              <a:gd name="connsiteX2" fmla="*/ 1249825 w 9175713"/>
              <a:gd name="connsiteY2" fmla="*/ 8467 h 6866467"/>
              <a:gd name="connsiteX3" fmla="*/ 9175713 w 9175713"/>
              <a:gd name="connsiteY3" fmla="*/ 8467 h 6866467"/>
              <a:gd name="connsiteX4" fmla="*/ 9175713 w 9175713"/>
              <a:gd name="connsiteY4" fmla="*/ 6866467 h 6866467"/>
              <a:gd name="connsiteX5" fmla="*/ 1249825 w 9175713"/>
              <a:gd name="connsiteY5" fmla="*/ 6866467 h 6866467"/>
              <a:gd name="connsiteX6" fmla="*/ 1109382 w 9175713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5713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9175713" y="8467"/>
                </a:lnTo>
                <a:lnTo>
                  <a:pt x="9175713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22591" y="1112081"/>
            <a:ext cx="8092207" cy="2849671"/>
          </a:xfrm>
        </p:spPr>
        <p:txBody>
          <a:bodyPr anchor="t">
            <a:normAutofit/>
          </a:bodyPr>
          <a:lstStyle/>
          <a:p>
            <a:pPr algn="ctr"/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4800" b="1" dirty="0">
                <a:ln w="6600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VIHA </a:t>
            </a:r>
            <a:r>
              <a:rPr lang="en-US" sz="4400" b="1" dirty="0">
                <a:ln w="6600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REDEVELOPMENT</a:t>
            </a:r>
            <a:r>
              <a:rPr lang="en-US" sz="4800" b="1" dirty="0">
                <a:ln w="6600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PLAN</a:t>
            </a:r>
            <a:br>
              <a:rPr lang="en-US" sz="4800" b="1" dirty="0">
                <a:ln w="6600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800" b="1" dirty="0">
                <a:ln w="6600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2023-2024 Update</a:t>
            </a:r>
            <a:endParaRPr lang="en-US" sz="4800" dirty="0">
              <a:ln w="6600">
                <a:solidFill>
                  <a:schemeClr val="tx1">
                    <a:lumMod val="5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6" name="Isosceles Triangle 25" hidden="1">
            <a:extLst>
              <a:ext uri="{FF2B5EF4-FFF2-40B4-BE49-F238E27FC236}">
                <a16:creationId xmlns:a16="http://schemas.microsoft.com/office/drawing/2014/main" id="{9D2E8756-2465-473A-BA2A-2DB1D6224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062562" y="3271487"/>
            <a:ext cx="220660" cy="186439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text, sign, outdoor, gambling house&#10;&#10;Description automatically generated">
            <a:extLst>
              <a:ext uri="{FF2B5EF4-FFF2-40B4-BE49-F238E27FC236}">
                <a16:creationId xmlns:a16="http://schemas.microsoft.com/office/drawing/2014/main" id="{F1A059BA-A9AD-27DC-76A1-14268FD99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216" y="158354"/>
            <a:ext cx="1524000" cy="15240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36168F5F-03E1-B1AB-E8C1-6809EB7F27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2" y="187004"/>
            <a:ext cx="1582263" cy="1495350"/>
          </a:xfrm>
          <a:prstGeom prst="rect">
            <a:avLst/>
          </a:prstGeom>
        </p:spPr>
      </p:pic>
      <p:pic>
        <p:nvPicPr>
          <p:cNvPr id="1026" name="Picture 2" descr="viodr">
            <a:extLst>
              <a:ext uri="{FF2B5EF4-FFF2-40B4-BE49-F238E27FC236}">
                <a16:creationId xmlns:a16="http://schemas.microsoft.com/office/drawing/2014/main" id="{8FBC7285-7B5D-E26A-B6ED-233DA6002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13" y="5065367"/>
            <a:ext cx="1541717" cy="152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C662551A-536E-96A0-3380-C903F15080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410" y="5065367"/>
            <a:ext cx="1553135" cy="152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5611C2-1DCA-F7C6-C7D2-33D78917380B}"/>
              </a:ext>
            </a:extLst>
          </p:cNvPr>
          <p:cNvSpPr txBox="1"/>
          <p:nvPr/>
        </p:nvSpPr>
        <p:spPr>
          <a:xfrm>
            <a:off x="4983757" y="4080960"/>
            <a:ext cx="527678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i="1" dirty="0">
                <a:ln w="6600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"Partners in Progress" </a:t>
            </a:r>
            <a:endParaRPr lang="en-US" sz="3200" b="1" dirty="0">
              <a:ln w="6600">
                <a:solidFill>
                  <a:prstClr val="white">
                    <a:lumMod val="50000"/>
                  </a:prstClr>
                </a:solidFill>
                <a:prstDash val="solid"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63508-05B5-9385-D96F-A1251CBC5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7291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00321EC-6B48-B776-01E8-384A40DC7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1355815" cy="6742515"/>
          </a:xfrm>
          <a:prstGeom prst="rect">
            <a:avLst/>
          </a:prstGeom>
        </p:spPr>
      </p:pic>
      <p:sp>
        <p:nvSpPr>
          <p:cNvPr id="23" name="Rectangle 10" hidden="1">
            <a:extLst>
              <a:ext uri="{FF2B5EF4-FFF2-40B4-BE49-F238E27FC236}">
                <a16:creationId xmlns:a16="http://schemas.microsoft.com/office/drawing/2014/main" id="{BD11ECC6-8551-4768-8DFD-CD41AF420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1"/>
            <a:ext cx="12192000" cy="228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5" name="Group 12">
            <a:extLst>
              <a:ext uri="{FF2B5EF4-FFF2-40B4-BE49-F238E27FC236}">
                <a16:creationId xmlns:a16="http://schemas.microsoft.com/office/drawing/2014/main" id="{93657592-CA60-4F45-B1A0-88AA77242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F47E2B4-7DA9-4312-A1F0-C48388B23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96547" y="4572001"/>
              <a:ext cx="393665" cy="2285999"/>
            </a:xfrm>
            <a:prstGeom prst="line">
              <a:avLst/>
            </a:prstGeom>
            <a:ln w="9525">
              <a:solidFill>
                <a:srgbClr val="BFBFB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14">
              <a:extLst>
                <a:ext uri="{FF2B5EF4-FFF2-40B4-BE49-F238E27FC236}">
                  <a16:creationId xmlns:a16="http://schemas.microsoft.com/office/drawing/2014/main" id="{35B274F7-039F-4BFC-AA98-B51B1D6CB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4572001"/>
              <a:ext cx="3383073" cy="2285999"/>
            </a:xfrm>
            <a:prstGeom prst="line">
              <a:avLst/>
            </a:prstGeom>
            <a:ln w="9525">
              <a:solidFill>
                <a:srgbClr val="BFBFBF">
                  <a:alpha val="69804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11A31103-C703-46C9-9D26-497A1ACD5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382F955F-FC22-44B8-BDCF-B7758032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1F567692-F087-479A-8931-BD2869C3E4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49B3E4CD-0738-4B9D-A14F-1E8694DDF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4753B851-AD90-4CCD-85D0-65AA6567D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EBF14868-A190-4E21-9522-8977C474C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BCBB4922-76EE-442B-A649-09873DCE7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4" y="5049838"/>
            <a:ext cx="9274003" cy="13208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b="1" dirty="0">
                <a:ln w="66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Williams Delight Homeownership</a:t>
            </a:r>
          </a:p>
        </p:txBody>
      </p:sp>
      <p:sp useBgFill="1">
        <p:nvSpPr>
          <p:cNvPr id="24" name="Rectangle 23" hidden="1">
            <a:extLst>
              <a:ext uri="{FF2B5EF4-FFF2-40B4-BE49-F238E27FC236}">
                <a16:creationId xmlns:a16="http://schemas.microsoft.com/office/drawing/2014/main" id="{8E2EB503-A017-4457-A105-53638C97D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13B7102-7048-2BEF-790B-1A58CF1570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4618775"/>
              </p:ext>
            </p:extLst>
          </p:nvPr>
        </p:nvGraphicFramePr>
        <p:xfrm>
          <a:off x="0" y="6088639"/>
          <a:ext cx="11291333" cy="653876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420691">
                  <a:extLst>
                    <a:ext uri="{9D8B030D-6E8A-4147-A177-3AD203B41FA5}">
                      <a16:colId xmlns:a16="http://schemas.microsoft.com/office/drawing/2014/main" val="3839189275"/>
                    </a:ext>
                  </a:extLst>
                </a:gridCol>
                <a:gridCol w="877755">
                  <a:extLst>
                    <a:ext uri="{9D8B030D-6E8A-4147-A177-3AD203B41FA5}">
                      <a16:colId xmlns:a16="http://schemas.microsoft.com/office/drawing/2014/main" val="4280679153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3402458919"/>
                    </a:ext>
                  </a:extLst>
                </a:gridCol>
                <a:gridCol w="1636011">
                  <a:extLst>
                    <a:ext uri="{9D8B030D-6E8A-4147-A177-3AD203B41FA5}">
                      <a16:colId xmlns:a16="http://schemas.microsoft.com/office/drawing/2014/main" val="2312477002"/>
                    </a:ext>
                  </a:extLst>
                </a:gridCol>
                <a:gridCol w="1241975">
                  <a:extLst>
                    <a:ext uri="{9D8B030D-6E8A-4147-A177-3AD203B41FA5}">
                      <a16:colId xmlns:a16="http://schemas.microsoft.com/office/drawing/2014/main" val="2635416413"/>
                    </a:ext>
                  </a:extLst>
                </a:gridCol>
                <a:gridCol w="1241975">
                  <a:extLst>
                    <a:ext uri="{9D8B030D-6E8A-4147-A177-3AD203B41FA5}">
                      <a16:colId xmlns:a16="http://schemas.microsoft.com/office/drawing/2014/main" val="1403056304"/>
                    </a:ext>
                  </a:extLst>
                </a:gridCol>
                <a:gridCol w="1293451">
                  <a:extLst>
                    <a:ext uri="{9D8B030D-6E8A-4147-A177-3AD203B41FA5}">
                      <a16:colId xmlns:a16="http://schemas.microsoft.com/office/drawing/2014/main" val="2036880663"/>
                    </a:ext>
                  </a:extLst>
                </a:gridCol>
                <a:gridCol w="1499355">
                  <a:extLst>
                    <a:ext uri="{9D8B030D-6E8A-4147-A177-3AD203B41FA5}">
                      <a16:colId xmlns:a16="http://schemas.microsoft.com/office/drawing/2014/main" val="482788016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Homeownership</a:t>
                      </a:r>
                      <a:endParaRPr lang="en-US" sz="1800" dirty="0"/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100</a:t>
                      </a:r>
                    </a:p>
                    <a:p>
                      <a:pPr algn="ctr"/>
                      <a:r>
                        <a:rPr lang="en-US" sz="1800" dirty="0"/>
                        <a:t>Units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NA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TDC</a:t>
                      </a:r>
                    </a:p>
                    <a:p>
                      <a:pPr algn="ctr"/>
                      <a:r>
                        <a:rPr lang="en-US" sz="1800" dirty="0"/>
                        <a:t>$14M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ARPA</a:t>
                      </a:r>
                    </a:p>
                    <a:p>
                      <a:pPr algn="ctr"/>
                      <a:r>
                        <a:rPr lang="en-US" sz="1800" dirty="0"/>
                        <a:t>$6M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FEMA</a:t>
                      </a:r>
                    </a:p>
                    <a:p>
                      <a:pPr algn="ctr"/>
                      <a:r>
                        <a:rPr lang="en-US" sz="1800" dirty="0"/>
                        <a:t>$8M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On-Going</a:t>
                      </a:r>
                    </a:p>
                  </a:txBody>
                  <a:tcPr marL="87564" marR="87564" marT="52618" marB="52618" anchor="ctr"/>
                </a:tc>
                <a:extLst>
                  <a:ext uri="{0D108BD9-81ED-4DB2-BD59-A6C34878D82A}">
                    <a16:rowId xmlns:a16="http://schemas.microsoft.com/office/drawing/2014/main" val="1290134854"/>
                  </a:ext>
                </a:extLst>
              </a:tr>
            </a:tbl>
          </a:graphicData>
        </a:graphic>
      </p:graphicFrame>
      <p:pic>
        <p:nvPicPr>
          <p:cNvPr id="10" name="Picture 9" descr="A picture containing grass, outdoor, sky, dirt&#10;&#10;Description automatically generated">
            <a:extLst>
              <a:ext uri="{FF2B5EF4-FFF2-40B4-BE49-F238E27FC236}">
                <a16:creationId xmlns:a16="http://schemas.microsoft.com/office/drawing/2014/main" id="{23B6A19B-8478-6AA3-CEEA-666BD251C3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6" t="14550" r="12503" b="35360"/>
          <a:stretch/>
        </p:blipFill>
        <p:spPr>
          <a:xfrm>
            <a:off x="7425267" y="88597"/>
            <a:ext cx="4680520" cy="259228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6D2A31-62FE-3894-470E-53CB2420E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76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title 2">
            <a:extLst>
              <a:ext uri="{FF2B5EF4-FFF2-40B4-BE49-F238E27FC236}">
                <a16:creationId xmlns:a16="http://schemas.microsoft.com/office/drawing/2014/main" id="{F3BFC330-2E39-026B-D7FB-44F75C84B02D}"/>
              </a:ext>
            </a:extLst>
          </p:cNvPr>
          <p:cNvSpPr txBox="1">
            <a:spLocks/>
          </p:cNvSpPr>
          <p:nvPr/>
        </p:nvSpPr>
        <p:spPr>
          <a:xfrm>
            <a:off x="695400" y="1268760"/>
            <a:ext cx="7766936" cy="5328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highlight>
                  <a:srgbClr val="C0C0C0"/>
                </a:highlight>
                <a:uLnTx/>
                <a:uFillTx/>
                <a:latin typeface="Trebuchet MS" panose="020B0603020202020204"/>
                <a:ea typeface="+mn-ea"/>
                <a:cs typeface="+mn-cs"/>
              </a:rPr>
              <a:t>Current Status:</a:t>
            </a:r>
          </a:p>
          <a:p>
            <a:pPr marL="285750" lvl="0" indent="-285750">
              <a:buClr>
                <a:srgbClr val="90C226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300 Homes </a:t>
            </a:r>
          </a:p>
          <a:p>
            <a:pPr marL="685800" lvl="1">
              <a:buClr>
                <a:srgbClr val="90C226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34 Homes Sold - as December 31, 2022</a:t>
            </a:r>
          </a:p>
          <a:p>
            <a:pPr marL="685800" lvl="1">
              <a:buClr>
                <a:srgbClr val="90C226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75 Homes To Be Sold</a:t>
            </a:r>
          </a:p>
          <a:p>
            <a:pPr marL="685800" lvl="1">
              <a:buClr>
                <a:srgbClr val="90C226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191 Units To Be Demolished and Lots Resold for Homeownership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highlight>
                  <a:srgbClr val="C0C0C0"/>
                </a:highlight>
                <a:uLnTx/>
                <a:uFillTx/>
                <a:latin typeface="Trebuchet MS" panose="020B0603020202020204"/>
                <a:ea typeface="+mn-ea"/>
                <a:cs typeface="+mn-cs"/>
              </a:rPr>
              <a:t>Challenges:</a:t>
            </a:r>
          </a:p>
          <a:p>
            <a:pPr>
              <a:buClr>
                <a:srgbClr val="90C226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Cost of repairs</a:t>
            </a:r>
          </a:p>
          <a:p>
            <a:pPr>
              <a:buClr>
                <a:srgbClr val="90C226"/>
              </a:buClr>
              <a:buFont typeface="Arial" panose="020B0604020202020204" pitchFamily="34" charset="0"/>
              <a:buChar char="•"/>
              <a:defRPr/>
            </a:pP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Ine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ligible Residents are Transferred to Public Housing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highlight>
                <a:srgbClr val="C0C0C0"/>
              </a:highlight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highlight>
                  <a:srgbClr val="C0C0C0"/>
                </a:highlight>
                <a:uLnTx/>
                <a:uFillTx/>
                <a:latin typeface="Trebuchet MS" panose="020B0603020202020204"/>
                <a:ea typeface="+mn-ea"/>
                <a:cs typeface="+mn-cs"/>
              </a:rPr>
              <a:t>Opportunities: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Helping Families Become Homeowners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EC1B1666-787F-AB15-AF9F-EC25DFFA24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490579"/>
              </p:ext>
            </p:extLst>
          </p:nvPr>
        </p:nvGraphicFramePr>
        <p:xfrm>
          <a:off x="0" y="7574"/>
          <a:ext cx="11291333" cy="592916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1291333">
                  <a:extLst>
                    <a:ext uri="{9D8B030D-6E8A-4147-A177-3AD203B41FA5}">
                      <a16:colId xmlns:a16="http://schemas.microsoft.com/office/drawing/2014/main" val="3839189275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Williams Delight - Homeownership</a:t>
                      </a:r>
                    </a:p>
                  </a:txBody>
                  <a:tcPr marL="87564" marR="87564" marT="52618" marB="52618" anchor="ctr"/>
                </a:tc>
                <a:extLst>
                  <a:ext uri="{0D108BD9-81ED-4DB2-BD59-A6C34878D82A}">
                    <a16:rowId xmlns:a16="http://schemas.microsoft.com/office/drawing/2014/main" val="1290134854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1A9860-3379-CA4E-6B71-67498A6B9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9663" y="5976707"/>
            <a:ext cx="683339" cy="365125"/>
          </a:xfrm>
        </p:spPr>
        <p:txBody>
          <a:bodyPr/>
          <a:lstStyle/>
          <a:p>
            <a:fld id="{B13333A4-2EF1-4B79-B68C-AB20E66B4822}" type="slidenum">
              <a:rPr lang="en-US" sz="1200" smtClean="0">
                <a:solidFill>
                  <a:schemeClr val="bg1"/>
                </a:solidFill>
              </a:rPr>
              <a:t>11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89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920209C-E85B-4D6F-A56F-724F5ADA8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125522E-1DFD-4F78-912B-B922A2D39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DA72C10-FE9D-49B3-80CB-A7EE8BCB3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6E7DF470-1055-45E4-AB9D-11E42EC53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6AA35CFF-3837-4B7F-B875-718AC2E14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62F41804-A347-47E3-8BD8-BD00CF2F64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76894B81-EE9C-4546-BCFA-DD9ED2C0A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AF181D1-71AC-43D8-A6E1-D4C488D5DC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4132D661-917C-4D2D-8E37-8590B55D9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7969643D-8B71-434D-A235-68CB241F9D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F15C24A-4BCF-47C0-B2FA-76A0EF3384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2023 – 2024 Replacement Housing</a:t>
            </a:r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83381417"/>
              </p:ext>
            </p:extLst>
          </p:nvPr>
        </p:nvGraphicFramePr>
        <p:xfrm>
          <a:off x="637314" y="1536348"/>
          <a:ext cx="11291333" cy="4463256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3946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51413436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821674225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3108804849"/>
                    </a:ext>
                  </a:extLst>
                </a:gridCol>
                <a:gridCol w="1092932">
                  <a:extLst>
                    <a:ext uri="{9D8B030D-6E8A-4147-A177-3AD203B41FA5}">
                      <a16:colId xmlns:a16="http://schemas.microsoft.com/office/drawing/2014/main" val="3848779770"/>
                    </a:ext>
                  </a:extLst>
                </a:gridCol>
                <a:gridCol w="1499355">
                  <a:extLst>
                    <a:ext uri="{9D8B030D-6E8A-4147-A177-3AD203B41FA5}">
                      <a16:colId xmlns:a16="http://schemas.microsoft.com/office/drawing/2014/main" val="3407050800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Project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Units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LIHTC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TDC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Private</a:t>
                      </a:r>
                    </a:p>
                    <a:p>
                      <a:pPr algn="ctr"/>
                      <a:r>
                        <a:rPr lang="en-US" sz="1800" dirty="0"/>
                        <a:t>Equity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FEMA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CDBG-DR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Closing </a:t>
                      </a:r>
                    </a:p>
                  </a:txBody>
                  <a:tcPr marL="87564" marR="87564" marT="52618" marB="5261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lvl="0"/>
                      <a:r>
                        <a:rPr lang="en-US" dirty="0"/>
                        <a:t>D. Hamilton Jackson I and Alphonso Gerard Place Revitalization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124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4%/9%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$118M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$50.6M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$7M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$48.5M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Sept 2023</a:t>
                      </a:r>
                    </a:p>
                  </a:txBody>
                  <a:tcPr marL="87564" marR="87564" marT="52618" marB="5261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Estate Donoe Redevelopment (“Tutu Phase I”)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84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9%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$102.4M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$29M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$23M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Q2 2023</a:t>
                      </a:r>
                    </a:p>
                  </a:txBody>
                  <a:tcPr marL="87564" marR="87564" marT="52618" marB="5261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lvl="0"/>
                      <a:r>
                        <a:rPr lang="en-US" dirty="0"/>
                        <a:t>Tutu North Phase I and Phase II Redevelopment (Family)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92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4%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$92M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$40M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$16.4M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$35.6M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April 2024</a:t>
                      </a:r>
                    </a:p>
                  </a:txBody>
                  <a:tcPr marL="87564" marR="87564" marT="52618" marB="5261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lvl="0"/>
                      <a:r>
                        <a:rPr lang="en-US" dirty="0"/>
                        <a:t>Stony Ground Phase I “Wilford Pedro” Development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97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4%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$87.5M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$32.3M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$13.4M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$41.8M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July 2024</a:t>
                      </a:r>
                    </a:p>
                  </a:txBody>
                  <a:tcPr marL="87564" marR="87564" marT="52618" marB="52618" anchor="ctr"/>
                </a:tc>
                <a:extLst>
                  <a:ext uri="{0D108BD9-81ED-4DB2-BD59-A6C34878D82A}">
                    <a16:rowId xmlns:a16="http://schemas.microsoft.com/office/drawing/2014/main" val="311116644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lvl="0"/>
                      <a:r>
                        <a:rPr lang="en-US" dirty="0"/>
                        <a:t>Oswald Harris Court Senior Redevelopment (Lucinda Millin)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85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4%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$80.8M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$32M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$25M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$23.8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August 2024</a:t>
                      </a:r>
                    </a:p>
                  </a:txBody>
                  <a:tcPr marL="87564" marR="87564" marT="52618" marB="52618" anchor="ctr"/>
                </a:tc>
                <a:extLst>
                  <a:ext uri="{0D108BD9-81ED-4DB2-BD59-A6C34878D82A}">
                    <a16:rowId xmlns:a16="http://schemas.microsoft.com/office/drawing/2014/main" val="204108819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87564" marR="87564" marT="52618" marB="52618" anchor="ctr">
                    <a:solidFill>
                      <a:srgbClr val="2683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482</a:t>
                      </a:r>
                    </a:p>
                  </a:txBody>
                  <a:tcPr marL="87564" marR="87564" marT="52618" marB="52618" anchor="ctr">
                    <a:solidFill>
                      <a:srgbClr val="2683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87564" marR="87564" marT="52618" marB="52618" anchor="ctr">
                    <a:solidFill>
                      <a:srgbClr val="2683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$480.7M</a:t>
                      </a:r>
                    </a:p>
                  </a:txBody>
                  <a:tcPr marL="87564" marR="87564" marT="52618" marB="52618" anchor="ctr">
                    <a:solidFill>
                      <a:srgbClr val="2683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$183.9M</a:t>
                      </a:r>
                    </a:p>
                  </a:txBody>
                  <a:tcPr marL="87564" marR="87564" marT="52618" marB="52618" anchor="ctr">
                    <a:solidFill>
                      <a:srgbClr val="2683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$61.8M</a:t>
                      </a:r>
                    </a:p>
                  </a:txBody>
                  <a:tcPr marL="87564" marR="87564" marT="52618" marB="52618" anchor="ctr">
                    <a:solidFill>
                      <a:srgbClr val="2683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$172.7M</a:t>
                      </a:r>
                    </a:p>
                  </a:txBody>
                  <a:tcPr marL="87564" marR="87564" marT="52618" marB="52618" anchor="ctr">
                    <a:solidFill>
                      <a:srgbClr val="2683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87564" marR="87564" marT="52618" marB="52618" anchor="ctr">
                    <a:solidFill>
                      <a:srgbClr val="2683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928609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669AB3-272C-A8C6-D729-E0F2B1272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8258" y="6091150"/>
            <a:ext cx="683339" cy="365125"/>
          </a:xfrm>
        </p:spPr>
        <p:txBody>
          <a:bodyPr/>
          <a:lstStyle/>
          <a:p>
            <a:fld id="{B13333A4-2EF1-4B79-B68C-AB20E66B4822}" type="slidenum">
              <a:rPr lang="en-US" sz="1200" smtClean="0"/>
              <a:t>12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8058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0">
            <a:extLst>
              <a:ext uri="{FF2B5EF4-FFF2-40B4-BE49-F238E27FC236}">
                <a16:creationId xmlns:a16="http://schemas.microsoft.com/office/drawing/2014/main" id="{BD11ECC6-8551-4768-8DFD-CD41AF420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1"/>
            <a:ext cx="12192000" cy="228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5" name="Group 12">
            <a:extLst>
              <a:ext uri="{FF2B5EF4-FFF2-40B4-BE49-F238E27FC236}">
                <a16:creationId xmlns:a16="http://schemas.microsoft.com/office/drawing/2014/main" id="{93657592-CA60-4F45-B1A0-88AA77242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F47E2B4-7DA9-4312-A1F0-C48388B23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96547" y="4572001"/>
              <a:ext cx="393665" cy="2285999"/>
            </a:xfrm>
            <a:prstGeom prst="line">
              <a:avLst/>
            </a:prstGeom>
            <a:ln w="9525">
              <a:solidFill>
                <a:srgbClr val="BFBFB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14">
              <a:extLst>
                <a:ext uri="{FF2B5EF4-FFF2-40B4-BE49-F238E27FC236}">
                  <a16:creationId xmlns:a16="http://schemas.microsoft.com/office/drawing/2014/main" id="{35B274F7-039F-4BFC-AA98-B51B1D6CB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4572001"/>
              <a:ext cx="3383073" cy="2285999"/>
            </a:xfrm>
            <a:prstGeom prst="line">
              <a:avLst/>
            </a:prstGeom>
            <a:ln w="9525">
              <a:solidFill>
                <a:srgbClr val="BFBFBF">
                  <a:alpha val="69804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11A31103-C703-46C9-9D26-497A1ACD5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382F955F-FC22-44B8-BDCF-B7758032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1F567692-F087-479A-8931-BD2869C3E4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49B3E4CD-0738-4B9D-A14F-1E8694DDF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4753B851-AD90-4CCD-85D0-65AA6567D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EBF14868-A190-4E21-9522-8977C474C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BCBB4922-76EE-442B-A649-09873DCE7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76" y="5071533"/>
            <a:ext cx="12192000" cy="13208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b="1" dirty="0">
                <a:ln w="66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D. Hamilton Jackson / Alphonso Gerard Place </a:t>
            </a:r>
          </a:p>
        </p:txBody>
      </p:sp>
      <p:sp useBgFill="1">
        <p:nvSpPr>
          <p:cNvPr id="24" name="Rectangle 23" hidden="1">
            <a:extLst>
              <a:ext uri="{FF2B5EF4-FFF2-40B4-BE49-F238E27FC236}">
                <a16:creationId xmlns:a16="http://schemas.microsoft.com/office/drawing/2014/main" id="{8E2EB503-A017-4457-A105-53638C97D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6F6769D-586E-63E4-51FB-832405D9CE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4321156"/>
              </p:ext>
            </p:extLst>
          </p:nvPr>
        </p:nvGraphicFramePr>
        <p:xfrm>
          <a:off x="0" y="6088639"/>
          <a:ext cx="11291333" cy="653876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420691">
                  <a:extLst>
                    <a:ext uri="{9D8B030D-6E8A-4147-A177-3AD203B41FA5}">
                      <a16:colId xmlns:a16="http://schemas.microsoft.com/office/drawing/2014/main" val="3839189275"/>
                    </a:ext>
                  </a:extLst>
                </a:gridCol>
                <a:gridCol w="877755">
                  <a:extLst>
                    <a:ext uri="{9D8B030D-6E8A-4147-A177-3AD203B41FA5}">
                      <a16:colId xmlns:a16="http://schemas.microsoft.com/office/drawing/2014/main" val="4280679153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3402458919"/>
                    </a:ext>
                  </a:extLst>
                </a:gridCol>
                <a:gridCol w="1636011">
                  <a:extLst>
                    <a:ext uri="{9D8B030D-6E8A-4147-A177-3AD203B41FA5}">
                      <a16:colId xmlns:a16="http://schemas.microsoft.com/office/drawing/2014/main" val="2312477002"/>
                    </a:ext>
                  </a:extLst>
                </a:gridCol>
                <a:gridCol w="1241975">
                  <a:extLst>
                    <a:ext uri="{9D8B030D-6E8A-4147-A177-3AD203B41FA5}">
                      <a16:colId xmlns:a16="http://schemas.microsoft.com/office/drawing/2014/main" val="2635416413"/>
                    </a:ext>
                  </a:extLst>
                </a:gridCol>
                <a:gridCol w="1241975">
                  <a:extLst>
                    <a:ext uri="{9D8B030D-6E8A-4147-A177-3AD203B41FA5}">
                      <a16:colId xmlns:a16="http://schemas.microsoft.com/office/drawing/2014/main" val="1403056304"/>
                    </a:ext>
                  </a:extLst>
                </a:gridCol>
                <a:gridCol w="1293451">
                  <a:extLst>
                    <a:ext uri="{9D8B030D-6E8A-4147-A177-3AD203B41FA5}">
                      <a16:colId xmlns:a16="http://schemas.microsoft.com/office/drawing/2014/main" val="2036880663"/>
                    </a:ext>
                  </a:extLst>
                </a:gridCol>
                <a:gridCol w="1499355">
                  <a:extLst>
                    <a:ext uri="{9D8B030D-6E8A-4147-A177-3AD203B41FA5}">
                      <a16:colId xmlns:a16="http://schemas.microsoft.com/office/drawing/2014/main" val="482788016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Revitalization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124</a:t>
                      </a:r>
                    </a:p>
                    <a:p>
                      <a:pPr algn="ctr"/>
                      <a:r>
                        <a:rPr lang="en-US" sz="1800" dirty="0"/>
                        <a:t>Units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4%/9%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TDC</a:t>
                      </a:r>
                    </a:p>
                    <a:p>
                      <a:pPr algn="ctr"/>
                      <a:r>
                        <a:rPr lang="en-US" sz="1800" dirty="0"/>
                        <a:t>$118M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Equity</a:t>
                      </a:r>
                    </a:p>
                    <a:p>
                      <a:pPr algn="ctr"/>
                      <a:r>
                        <a:rPr lang="en-US" sz="1800" dirty="0"/>
                        <a:t>$50.6M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FEMA</a:t>
                      </a:r>
                    </a:p>
                    <a:p>
                      <a:pPr algn="ctr"/>
                      <a:r>
                        <a:rPr lang="en-US" sz="1800" dirty="0"/>
                        <a:t>$7M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CBDG-DR</a:t>
                      </a:r>
                    </a:p>
                    <a:p>
                      <a:pPr algn="ctr"/>
                      <a:r>
                        <a:rPr lang="en-US" sz="1800" dirty="0"/>
                        <a:t>$48.5M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Closing</a:t>
                      </a:r>
                    </a:p>
                    <a:p>
                      <a:pPr algn="ctr"/>
                      <a:r>
                        <a:rPr lang="en-US" sz="1800" dirty="0"/>
                        <a:t>Sept 2023</a:t>
                      </a:r>
                    </a:p>
                  </a:txBody>
                  <a:tcPr marL="87564" marR="87564" marT="52618" marB="52618" anchor="ctr"/>
                </a:tc>
                <a:extLst>
                  <a:ext uri="{0D108BD9-81ED-4DB2-BD59-A6C34878D82A}">
                    <a16:rowId xmlns:a16="http://schemas.microsoft.com/office/drawing/2014/main" val="1290134854"/>
                  </a:ext>
                </a:extLst>
              </a:tr>
            </a:tbl>
          </a:graphicData>
        </a:graphic>
      </p:graphicFrame>
      <p:pic>
        <p:nvPicPr>
          <p:cNvPr id="8" name="Picture 7" descr="A picture containing road, highway&#10;&#10;Description automatically generated">
            <a:extLst>
              <a:ext uri="{FF2B5EF4-FFF2-40B4-BE49-F238E27FC236}">
                <a16:creationId xmlns:a16="http://schemas.microsoft.com/office/drawing/2014/main" id="{F72E20F7-AAEB-D6C8-6805-89C2832153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4"/>
          <a:stretch/>
        </p:blipFill>
        <p:spPr>
          <a:xfrm>
            <a:off x="0" y="764703"/>
            <a:ext cx="12192000" cy="410362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8AADC7-A0C5-C996-EC87-5CFBB9F60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97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920209C-E85B-4D6F-A56F-724F5ADA8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125522E-1DFD-4F78-912B-B922A2D39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DA72C10-FE9D-49B3-80CB-A7EE8BCB3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6E7DF470-1055-45E4-AB9D-11E42EC53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6AA35CFF-3837-4B7F-B875-718AC2E14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62F41804-A347-47E3-8BD8-BD00CF2F64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76894B81-EE9C-4546-BCFA-DD9ED2C0A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AF181D1-71AC-43D8-A6E1-D4C488D5DC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4132D661-917C-4D2D-8E37-8590B55D9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7969643D-8B71-434D-A235-68CB241F9D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F15C24A-4BCF-47C0-B2FA-76A0EF3384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F3BFC330-2E39-026B-D7FB-44F75C84B02D}"/>
              </a:ext>
            </a:extLst>
          </p:cNvPr>
          <p:cNvSpPr txBox="1">
            <a:spLocks/>
          </p:cNvSpPr>
          <p:nvPr/>
        </p:nvSpPr>
        <p:spPr>
          <a:xfrm>
            <a:off x="695400" y="1268760"/>
            <a:ext cx="8904868" cy="5328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highlight>
                  <a:srgbClr val="C0C0C0"/>
                </a:highlight>
                <a:uLnTx/>
                <a:uFillTx/>
                <a:latin typeface="Trebuchet MS" panose="020B0603020202020204"/>
                <a:ea typeface="+mn-ea"/>
                <a:cs typeface="+mn-cs"/>
              </a:rPr>
              <a:t>Current Status:</a:t>
            </a:r>
          </a:p>
          <a:p>
            <a:pPr marL="285750" indent="-285750">
              <a:buClr>
                <a:srgbClr val="90C226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LIHTC Application Submitted - February 2023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General Contractor’s Bids are due - March 2023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Financial Closing - September 2023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highlight>
                  <a:srgbClr val="C0C0C0"/>
                </a:highlight>
                <a:uLnTx/>
                <a:uFillTx/>
                <a:latin typeface="Trebuchet MS" panose="020B0603020202020204"/>
                <a:ea typeface="+mn-ea"/>
                <a:cs typeface="+mn-cs"/>
              </a:rPr>
              <a:t>Challenges: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Complex Financing Structure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Equity Pricing Below Mainland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Inflation Pressure Impacts Construction Loans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Increase in Construction Costs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highlight>
                  <a:srgbClr val="C0C0C0"/>
                </a:highlight>
                <a:uLnTx/>
                <a:uFillTx/>
                <a:latin typeface="Trebuchet MS" panose="020B0603020202020204"/>
                <a:ea typeface="+mn-ea"/>
                <a:cs typeface="+mn-cs"/>
              </a:rPr>
              <a:t>Opportunities: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New and Improved Quality of Housing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en-VI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EC1B1666-787F-AB15-AF9F-EC25DFFA24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0867601"/>
              </p:ext>
            </p:extLst>
          </p:nvPr>
        </p:nvGraphicFramePr>
        <p:xfrm>
          <a:off x="0" y="7574"/>
          <a:ext cx="11291333" cy="5400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1291333">
                  <a:extLst>
                    <a:ext uri="{9D8B030D-6E8A-4147-A177-3AD203B41FA5}">
                      <a16:colId xmlns:a16="http://schemas.microsoft.com/office/drawing/2014/main" val="3839189275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lvl="0"/>
                      <a:r>
                        <a:rPr lang="en-US" sz="2800" dirty="0"/>
                        <a:t>D. Hamilton Jackson I / Alphonso Gerard Place Revitalization</a:t>
                      </a:r>
                    </a:p>
                  </a:txBody>
                  <a:tcPr marL="87564" marR="87564" marT="52618" marB="52618" anchor="ctr"/>
                </a:tc>
                <a:extLst>
                  <a:ext uri="{0D108BD9-81ED-4DB2-BD59-A6C34878D82A}">
                    <a16:rowId xmlns:a16="http://schemas.microsoft.com/office/drawing/2014/main" val="1290134854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92C6C7-A8B3-7134-EF43-2D611AAFA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02186" y="6152199"/>
            <a:ext cx="683339" cy="365125"/>
          </a:xfrm>
        </p:spPr>
        <p:txBody>
          <a:bodyPr/>
          <a:lstStyle/>
          <a:p>
            <a:fld id="{B13333A4-2EF1-4B79-B68C-AB20E66B4822}" type="slidenum">
              <a:rPr lang="en-US" sz="1200" smtClean="0"/>
              <a:t>14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4799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sky, road, residential&#10;&#10;Description automatically generated">
            <a:extLst>
              <a:ext uri="{FF2B5EF4-FFF2-40B4-BE49-F238E27FC236}">
                <a16:creationId xmlns:a16="http://schemas.microsoft.com/office/drawing/2014/main" id="{A365150F-C5DD-2DC8-EE42-1CE22284F3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10"/>
            <a:ext cx="10368492" cy="6599986"/>
          </a:xfrm>
          <a:prstGeom prst="rect">
            <a:avLst/>
          </a:prstGeom>
        </p:spPr>
      </p:pic>
      <p:sp>
        <p:nvSpPr>
          <p:cNvPr id="23" name="Rectangle 10" hidden="1">
            <a:extLst>
              <a:ext uri="{FF2B5EF4-FFF2-40B4-BE49-F238E27FC236}">
                <a16:creationId xmlns:a16="http://schemas.microsoft.com/office/drawing/2014/main" id="{BD11ECC6-8551-4768-8DFD-CD41AF420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1"/>
            <a:ext cx="12192000" cy="228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5" name="Group 12">
            <a:extLst>
              <a:ext uri="{FF2B5EF4-FFF2-40B4-BE49-F238E27FC236}">
                <a16:creationId xmlns:a16="http://schemas.microsoft.com/office/drawing/2014/main" id="{93657592-CA60-4F45-B1A0-88AA77242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F47E2B4-7DA9-4312-A1F0-C48388B23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96547" y="4572001"/>
              <a:ext cx="393665" cy="2285999"/>
            </a:xfrm>
            <a:prstGeom prst="line">
              <a:avLst/>
            </a:prstGeom>
            <a:ln w="9525">
              <a:solidFill>
                <a:srgbClr val="BFBFB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14">
              <a:extLst>
                <a:ext uri="{FF2B5EF4-FFF2-40B4-BE49-F238E27FC236}">
                  <a16:creationId xmlns:a16="http://schemas.microsoft.com/office/drawing/2014/main" id="{35B274F7-039F-4BFC-AA98-B51B1D6CB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4572001"/>
              <a:ext cx="3383073" cy="2285999"/>
            </a:xfrm>
            <a:prstGeom prst="line">
              <a:avLst/>
            </a:prstGeom>
            <a:ln w="9525">
              <a:solidFill>
                <a:srgbClr val="BFBFBF">
                  <a:alpha val="69804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11A31103-C703-46C9-9D26-497A1ACD5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382F955F-FC22-44B8-BDCF-B7758032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1F567692-F087-479A-8931-BD2869C3E4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49B3E4CD-0738-4B9D-A14F-1E8694DDF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4753B851-AD90-4CCD-85D0-65AA6567D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EBF14868-A190-4E21-9522-8977C474C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BCBB4922-76EE-442B-A649-09873DCE7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94777"/>
            <a:ext cx="11334776" cy="13208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b="1" dirty="0">
                <a:ln w="66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Tutu North Phase I and Phase II (Family)</a:t>
            </a:r>
          </a:p>
        </p:txBody>
      </p:sp>
      <p:sp useBgFill="1">
        <p:nvSpPr>
          <p:cNvPr id="24" name="Rectangle 23" hidden="1">
            <a:extLst>
              <a:ext uri="{FF2B5EF4-FFF2-40B4-BE49-F238E27FC236}">
                <a16:creationId xmlns:a16="http://schemas.microsoft.com/office/drawing/2014/main" id="{8E2EB503-A017-4457-A105-53638C97D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907E8B9-EF59-5A2D-6B67-394217FB89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8360411"/>
              </p:ext>
            </p:extLst>
          </p:nvPr>
        </p:nvGraphicFramePr>
        <p:xfrm>
          <a:off x="0" y="6088639"/>
          <a:ext cx="11291333" cy="653876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420691">
                  <a:extLst>
                    <a:ext uri="{9D8B030D-6E8A-4147-A177-3AD203B41FA5}">
                      <a16:colId xmlns:a16="http://schemas.microsoft.com/office/drawing/2014/main" val="3839189275"/>
                    </a:ext>
                  </a:extLst>
                </a:gridCol>
                <a:gridCol w="877755">
                  <a:extLst>
                    <a:ext uri="{9D8B030D-6E8A-4147-A177-3AD203B41FA5}">
                      <a16:colId xmlns:a16="http://schemas.microsoft.com/office/drawing/2014/main" val="4280679153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3402458919"/>
                    </a:ext>
                  </a:extLst>
                </a:gridCol>
                <a:gridCol w="1636011">
                  <a:extLst>
                    <a:ext uri="{9D8B030D-6E8A-4147-A177-3AD203B41FA5}">
                      <a16:colId xmlns:a16="http://schemas.microsoft.com/office/drawing/2014/main" val="2312477002"/>
                    </a:ext>
                  </a:extLst>
                </a:gridCol>
                <a:gridCol w="1241975">
                  <a:extLst>
                    <a:ext uri="{9D8B030D-6E8A-4147-A177-3AD203B41FA5}">
                      <a16:colId xmlns:a16="http://schemas.microsoft.com/office/drawing/2014/main" val="2635416413"/>
                    </a:ext>
                  </a:extLst>
                </a:gridCol>
                <a:gridCol w="1241975">
                  <a:extLst>
                    <a:ext uri="{9D8B030D-6E8A-4147-A177-3AD203B41FA5}">
                      <a16:colId xmlns:a16="http://schemas.microsoft.com/office/drawing/2014/main" val="1403056304"/>
                    </a:ext>
                  </a:extLst>
                </a:gridCol>
                <a:gridCol w="1293451">
                  <a:extLst>
                    <a:ext uri="{9D8B030D-6E8A-4147-A177-3AD203B41FA5}">
                      <a16:colId xmlns:a16="http://schemas.microsoft.com/office/drawing/2014/main" val="2036880663"/>
                    </a:ext>
                  </a:extLst>
                </a:gridCol>
                <a:gridCol w="1499355">
                  <a:extLst>
                    <a:ext uri="{9D8B030D-6E8A-4147-A177-3AD203B41FA5}">
                      <a16:colId xmlns:a16="http://schemas.microsoft.com/office/drawing/2014/main" val="482788016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Redevelopment</a:t>
                      </a:r>
                      <a:endParaRPr lang="en-US" sz="1800" dirty="0"/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92</a:t>
                      </a:r>
                    </a:p>
                    <a:p>
                      <a:pPr algn="ctr"/>
                      <a:r>
                        <a:rPr lang="en-US" sz="1800" dirty="0"/>
                        <a:t>Units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4%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TDC</a:t>
                      </a:r>
                    </a:p>
                    <a:p>
                      <a:pPr algn="ctr"/>
                      <a:r>
                        <a:rPr lang="en-US" sz="1800" dirty="0"/>
                        <a:t>$92M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Equity</a:t>
                      </a:r>
                    </a:p>
                    <a:p>
                      <a:pPr algn="ctr"/>
                      <a:r>
                        <a:rPr lang="en-US" sz="1800" dirty="0"/>
                        <a:t>$40M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FEMA</a:t>
                      </a:r>
                    </a:p>
                    <a:p>
                      <a:pPr algn="ctr"/>
                      <a:r>
                        <a:rPr lang="en-US" sz="1800" dirty="0"/>
                        <a:t>$16.4M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CDBG-DR</a:t>
                      </a:r>
                    </a:p>
                    <a:p>
                      <a:pPr algn="ctr"/>
                      <a:r>
                        <a:rPr lang="en-US" sz="1800" dirty="0"/>
                        <a:t>$35.6M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Closing</a:t>
                      </a:r>
                    </a:p>
                    <a:p>
                      <a:pPr algn="ctr"/>
                      <a:r>
                        <a:rPr lang="en-US" sz="1800" dirty="0"/>
                        <a:t>April 2024</a:t>
                      </a:r>
                    </a:p>
                  </a:txBody>
                  <a:tcPr marL="87564" marR="87564" marT="52618" marB="52618" anchor="ctr"/>
                </a:tc>
                <a:extLst>
                  <a:ext uri="{0D108BD9-81ED-4DB2-BD59-A6C34878D82A}">
                    <a16:rowId xmlns:a16="http://schemas.microsoft.com/office/drawing/2014/main" val="1290134854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AA0D9F-E524-76D1-4184-579104E1B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72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920209C-E85B-4D6F-A56F-724F5ADA8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125522E-1DFD-4F78-912B-B922A2D39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DA72C10-FE9D-49B3-80CB-A7EE8BCB3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6E7DF470-1055-45E4-AB9D-11E42EC53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6AA35CFF-3837-4B7F-B875-718AC2E14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62F41804-A347-47E3-8BD8-BD00CF2F64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76894B81-EE9C-4546-BCFA-DD9ED2C0A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AF181D1-71AC-43D8-A6E1-D4C488D5DC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4132D661-917C-4D2D-8E37-8590B55D9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7969643D-8B71-434D-A235-68CB241F9D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F15C24A-4BCF-47C0-B2FA-76A0EF3384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F3BFC330-2E39-026B-D7FB-44F75C84B02D}"/>
              </a:ext>
            </a:extLst>
          </p:cNvPr>
          <p:cNvSpPr txBox="1">
            <a:spLocks/>
          </p:cNvSpPr>
          <p:nvPr/>
        </p:nvSpPr>
        <p:spPr>
          <a:xfrm>
            <a:off x="695400" y="1268760"/>
            <a:ext cx="7766936" cy="5328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highlight>
                  <a:srgbClr val="C0C0C0"/>
                </a:highlight>
                <a:uLnTx/>
                <a:uFillTx/>
                <a:latin typeface="Trebuchet MS" panose="020B0603020202020204"/>
                <a:ea typeface="+mn-ea"/>
                <a:cs typeface="+mn-cs"/>
              </a:rPr>
              <a:t>Current Status:</a:t>
            </a:r>
          </a:p>
          <a:p>
            <a:pPr marL="285750" indent="-285750">
              <a:buClr>
                <a:srgbClr val="90C226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LIHTC Application will be Submitted - June 2023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Financial Closing - April 2024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highlight>
                  <a:srgbClr val="C0C0C0"/>
                </a:highlight>
                <a:uLnTx/>
                <a:uFillTx/>
                <a:latin typeface="Trebuchet MS" panose="020B0603020202020204"/>
                <a:ea typeface="+mn-ea"/>
                <a:cs typeface="+mn-cs"/>
              </a:rPr>
              <a:t>Challenges: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Equity Pricing Below Mainland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Inflation Pressure Impacts Construction Loans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Increase in Construction Costs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highlight>
                  <a:srgbClr val="C0C0C0"/>
                </a:highlight>
                <a:uLnTx/>
                <a:uFillTx/>
                <a:latin typeface="Trebuchet MS" panose="020B0603020202020204"/>
                <a:ea typeface="+mn-ea"/>
                <a:cs typeface="+mn-cs"/>
              </a:rPr>
              <a:t>Opportunities: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New and Improved Quality of Housing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Achieve Lower Density Housing and Increased Parking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en-VI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EC1B1666-787F-AB15-AF9F-EC25DFFA24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8053290"/>
              </p:ext>
            </p:extLst>
          </p:nvPr>
        </p:nvGraphicFramePr>
        <p:xfrm>
          <a:off x="0" y="7574"/>
          <a:ext cx="11291333" cy="592916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1291333">
                  <a:extLst>
                    <a:ext uri="{9D8B030D-6E8A-4147-A177-3AD203B41FA5}">
                      <a16:colId xmlns:a16="http://schemas.microsoft.com/office/drawing/2014/main" val="3839189275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lvl="0"/>
                      <a:r>
                        <a:rPr lang="en-US" sz="3200" dirty="0"/>
                        <a:t>Tutu North Phase I and Phase II Redevelopment (Family)</a:t>
                      </a:r>
                    </a:p>
                  </a:txBody>
                  <a:tcPr marL="87564" marR="87564" marT="52618" marB="52618" anchor="ctr"/>
                </a:tc>
                <a:extLst>
                  <a:ext uri="{0D108BD9-81ED-4DB2-BD59-A6C34878D82A}">
                    <a16:rowId xmlns:a16="http://schemas.microsoft.com/office/drawing/2014/main" val="1290134854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40FBB8-D19E-67FC-7B8E-4DD3C2E7D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1663" y="6050598"/>
            <a:ext cx="683339" cy="365125"/>
          </a:xfrm>
        </p:spPr>
        <p:txBody>
          <a:bodyPr/>
          <a:lstStyle/>
          <a:p>
            <a:fld id="{B13333A4-2EF1-4B79-B68C-AB20E66B4822}" type="slidenum">
              <a:rPr lang="en-US" sz="1200" smtClean="0"/>
              <a:t>16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2228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E5F823-1766-D14E-A45E-6F230EB43F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772620" cy="6628639"/>
          </a:xfrm>
          <a:prstGeom prst="rect">
            <a:avLst/>
          </a:prstGeom>
        </p:spPr>
      </p:pic>
      <p:sp>
        <p:nvSpPr>
          <p:cNvPr id="23" name="Rectangle 10" hidden="1">
            <a:extLst>
              <a:ext uri="{FF2B5EF4-FFF2-40B4-BE49-F238E27FC236}">
                <a16:creationId xmlns:a16="http://schemas.microsoft.com/office/drawing/2014/main" id="{BD11ECC6-8551-4768-8DFD-CD41AF420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1"/>
            <a:ext cx="12192000" cy="228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5" name="Group 12">
            <a:extLst>
              <a:ext uri="{FF2B5EF4-FFF2-40B4-BE49-F238E27FC236}">
                <a16:creationId xmlns:a16="http://schemas.microsoft.com/office/drawing/2014/main" id="{93657592-CA60-4F45-B1A0-88AA77242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F47E2B4-7DA9-4312-A1F0-C48388B23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96547" y="4572001"/>
              <a:ext cx="393665" cy="2285999"/>
            </a:xfrm>
            <a:prstGeom prst="line">
              <a:avLst/>
            </a:prstGeom>
            <a:ln w="9525">
              <a:solidFill>
                <a:srgbClr val="BFBFB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14">
              <a:extLst>
                <a:ext uri="{FF2B5EF4-FFF2-40B4-BE49-F238E27FC236}">
                  <a16:creationId xmlns:a16="http://schemas.microsoft.com/office/drawing/2014/main" id="{35B274F7-039F-4BFC-AA98-B51B1D6CB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4572001"/>
              <a:ext cx="3383073" cy="2285999"/>
            </a:xfrm>
            <a:prstGeom prst="line">
              <a:avLst/>
            </a:prstGeom>
            <a:ln w="9525">
              <a:solidFill>
                <a:srgbClr val="BFBFBF">
                  <a:alpha val="69804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11A31103-C703-46C9-9D26-497A1ACD5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382F955F-FC22-44B8-BDCF-B7758032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1F567692-F087-479A-8931-BD2869C3E4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49B3E4CD-0738-4B9D-A14F-1E8694DDF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4753B851-AD90-4CCD-85D0-65AA6567D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EBF14868-A190-4E21-9522-8977C474C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BCBB4922-76EE-442B-A649-09873DCE7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5036357"/>
            <a:ext cx="11291332" cy="13208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b="1" dirty="0">
                <a:ln w="66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Stony Ground Phase I “Wilford Pedro”</a:t>
            </a:r>
          </a:p>
        </p:txBody>
      </p:sp>
      <p:sp useBgFill="1">
        <p:nvSpPr>
          <p:cNvPr id="24" name="Rectangle 23" hidden="1">
            <a:extLst>
              <a:ext uri="{FF2B5EF4-FFF2-40B4-BE49-F238E27FC236}">
                <a16:creationId xmlns:a16="http://schemas.microsoft.com/office/drawing/2014/main" id="{8E2EB503-A017-4457-A105-53638C97D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13B7102-7048-2BEF-790B-1A58CF1570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9260310"/>
              </p:ext>
            </p:extLst>
          </p:nvPr>
        </p:nvGraphicFramePr>
        <p:xfrm>
          <a:off x="0" y="6088639"/>
          <a:ext cx="11291333" cy="653876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420691">
                  <a:extLst>
                    <a:ext uri="{9D8B030D-6E8A-4147-A177-3AD203B41FA5}">
                      <a16:colId xmlns:a16="http://schemas.microsoft.com/office/drawing/2014/main" val="3839189275"/>
                    </a:ext>
                  </a:extLst>
                </a:gridCol>
                <a:gridCol w="877755">
                  <a:extLst>
                    <a:ext uri="{9D8B030D-6E8A-4147-A177-3AD203B41FA5}">
                      <a16:colId xmlns:a16="http://schemas.microsoft.com/office/drawing/2014/main" val="4280679153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3402458919"/>
                    </a:ext>
                  </a:extLst>
                </a:gridCol>
                <a:gridCol w="1636011">
                  <a:extLst>
                    <a:ext uri="{9D8B030D-6E8A-4147-A177-3AD203B41FA5}">
                      <a16:colId xmlns:a16="http://schemas.microsoft.com/office/drawing/2014/main" val="2312477002"/>
                    </a:ext>
                  </a:extLst>
                </a:gridCol>
                <a:gridCol w="1241975">
                  <a:extLst>
                    <a:ext uri="{9D8B030D-6E8A-4147-A177-3AD203B41FA5}">
                      <a16:colId xmlns:a16="http://schemas.microsoft.com/office/drawing/2014/main" val="2635416413"/>
                    </a:ext>
                  </a:extLst>
                </a:gridCol>
                <a:gridCol w="1241975">
                  <a:extLst>
                    <a:ext uri="{9D8B030D-6E8A-4147-A177-3AD203B41FA5}">
                      <a16:colId xmlns:a16="http://schemas.microsoft.com/office/drawing/2014/main" val="1403056304"/>
                    </a:ext>
                  </a:extLst>
                </a:gridCol>
                <a:gridCol w="1293451">
                  <a:extLst>
                    <a:ext uri="{9D8B030D-6E8A-4147-A177-3AD203B41FA5}">
                      <a16:colId xmlns:a16="http://schemas.microsoft.com/office/drawing/2014/main" val="2036880663"/>
                    </a:ext>
                  </a:extLst>
                </a:gridCol>
                <a:gridCol w="1499355">
                  <a:extLst>
                    <a:ext uri="{9D8B030D-6E8A-4147-A177-3AD203B41FA5}">
                      <a16:colId xmlns:a16="http://schemas.microsoft.com/office/drawing/2014/main" val="482788016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Development</a:t>
                      </a:r>
                      <a:endParaRPr lang="en-US" sz="1800" dirty="0"/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97</a:t>
                      </a:r>
                    </a:p>
                    <a:p>
                      <a:pPr algn="ctr"/>
                      <a:r>
                        <a:rPr lang="en-US" sz="1800" dirty="0"/>
                        <a:t>Units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4%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TDC</a:t>
                      </a:r>
                    </a:p>
                    <a:p>
                      <a:pPr algn="ctr"/>
                      <a:r>
                        <a:rPr lang="en-US" sz="1800" dirty="0"/>
                        <a:t>$87.5M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Equity</a:t>
                      </a:r>
                    </a:p>
                    <a:p>
                      <a:pPr algn="ctr"/>
                      <a:r>
                        <a:rPr lang="en-US" sz="1800" dirty="0"/>
                        <a:t>$32.3M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FEMA</a:t>
                      </a:r>
                    </a:p>
                    <a:p>
                      <a:pPr algn="ctr"/>
                      <a:r>
                        <a:rPr lang="en-US" sz="1800" dirty="0"/>
                        <a:t>$13.4M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CDBG-DR</a:t>
                      </a:r>
                    </a:p>
                    <a:p>
                      <a:pPr algn="ctr"/>
                      <a:r>
                        <a:rPr lang="en-US" sz="1800" dirty="0"/>
                        <a:t>$41.8M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Closing</a:t>
                      </a:r>
                    </a:p>
                    <a:p>
                      <a:pPr algn="ctr"/>
                      <a:r>
                        <a:rPr lang="en-US" sz="1800" dirty="0"/>
                        <a:t>July 2024</a:t>
                      </a:r>
                    </a:p>
                  </a:txBody>
                  <a:tcPr marL="87564" marR="87564" marT="52618" marB="52618" anchor="ctr"/>
                </a:tc>
                <a:extLst>
                  <a:ext uri="{0D108BD9-81ED-4DB2-BD59-A6C34878D82A}">
                    <a16:rowId xmlns:a16="http://schemas.microsoft.com/office/drawing/2014/main" val="1290134854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0DB7D0-2F63-6CDA-2125-1FF8EF001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80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920209C-E85B-4D6F-A56F-724F5ADA8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125522E-1DFD-4F78-912B-B922A2D39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DA72C10-FE9D-49B3-80CB-A7EE8BCB3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6E7DF470-1055-45E4-AB9D-11E42EC53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6AA35CFF-3837-4B7F-B875-718AC2E14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62F41804-A347-47E3-8BD8-BD00CF2F64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76894B81-EE9C-4546-BCFA-DD9ED2C0A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AF181D1-71AC-43D8-A6E1-D4C488D5DC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4132D661-917C-4D2D-8E37-8590B55D9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7969643D-8B71-434D-A235-68CB241F9D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F15C24A-4BCF-47C0-B2FA-76A0EF3384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F3BFC330-2E39-026B-D7FB-44F75C84B02D}"/>
              </a:ext>
            </a:extLst>
          </p:cNvPr>
          <p:cNvSpPr txBox="1">
            <a:spLocks/>
          </p:cNvSpPr>
          <p:nvPr/>
        </p:nvSpPr>
        <p:spPr>
          <a:xfrm>
            <a:off x="695400" y="1268760"/>
            <a:ext cx="7766936" cy="5328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highlight>
                  <a:srgbClr val="C0C0C0"/>
                </a:highlight>
                <a:uLnTx/>
                <a:uFillTx/>
                <a:latin typeface="Trebuchet MS" panose="020B0603020202020204"/>
                <a:ea typeface="+mn-ea"/>
                <a:cs typeface="+mn-cs"/>
              </a:rPr>
              <a:t>Current Status:</a:t>
            </a:r>
          </a:p>
          <a:p>
            <a:pPr marL="285750" indent="-285750">
              <a:buClr>
                <a:srgbClr val="90C226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New Developer Selection is In-Progress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Financial Closing - July 2024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highlight>
                  <a:srgbClr val="C0C0C0"/>
                </a:highlight>
                <a:uLnTx/>
                <a:uFillTx/>
                <a:latin typeface="Trebuchet MS" panose="020B0603020202020204"/>
                <a:ea typeface="+mn-ea"/>
                <a:cs typeface="+mn-cs"/>
              </a:rPr>
              <a:t>Challenges: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Equity Pricing Below Mainland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Inflation Pressure Impacts Construction Loans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Increase in Construction Costs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highlight>
                  <a:srgbClr val="C0C0C0"/>
                </a:highlight>
                <a:uLnTx/>
                <a:uFillTx/>
                <a:latin typeface="Trebuchet MS" panose="020B0603020202020204"/>
                <a:ea typeface="+mn-ea"/>
                <a:cs typeface="+mn-cs"/>
              </a:rPr>
              <a:t>Opportunities: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First Phase of a Four Phase Development</a:t>
            </a:r>
          </a:p>
          <a:p>
            <a:pPr marL="285750" indent="-285750">
              <a:buClr>
                <a:srgbClr val="90C226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Relocation for Occupied Residents at Wilford Pedro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Creating a Continuum of Care Options for Senior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en-VI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EC1B1666-787F-AB15-AF9F-EC25DFFA24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398931"/>
              </p:ext>
            </p:extLst>
          </p:nvPr>
        </p:nvGraphicFramePr>
        <p:xfrm>
          <a:off x="0" y="7574"/>
          <a:ext cx="11291333" cy="592916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1291333">
                  <a:extLst>
                    <a:ext uri="{9D8B030D-6E8A-4147-A177-3AD203B41FA5}">
                      <a16:colId xmlns:a16="http://schemas.microsoft.com/office/drawing/2014/main" val="3839189275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Stony Ground Phase I “Wilford Pedro” Development</a:t>
                      </a:r>
                    </a:p>
                  </a:txBody>
                  <a:tcPr marL="87564" marR="87564" marT="52618" marB="52618" anchor="ctr"/>
                </a:tc>
                <a:extLst>
                  <a:ext uri="{0D108BD9-81ED-4DB2-BD59-A6C34878D82A}">
                    <a16:rowId xmlns:a16="http://schemas.microsoft.com/office/drawing/2014/main" val="1290134854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419853-EF1B-FB37-2E86-BD1DCDFB4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4155" y="6087544"/>
            <a:ext cx="683339" cy="365125"/>
          </a:xfrm>
        </p:spPr>
        <p:txBody>
          <a:bodyPr/>
          <a:lstStyle/>
          <a:p>
            <a:fld id="{B13333A4-2EF1-4B79-B68C-AB20E66B4822}" type="slidenum">
              <a:rPr lang="en-US" sz="1200" smtClean="0"/>
              <a:t>18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6485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CE380CA-3EC2-796D-BB9F-1E1D8C18C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7242" y="351686"/>
            <a:ext cx="6627597" cy="6067526"/>
          </a:xfrm>
          <a:prstGeom prst="rect">
            <a:avLst/>
          </a:prstGeom>
        </p:spPr>
      </p:pic>
      <p:sp>
        <p:nvSpPr>
          <p:cNvPr id="23" name="Rectangle 10" hidden="1">
            <a:extLst>
              <a:ext uri="{FF2B5EF4-FFF2-40B4-BE49-F238E27FC236}">
                <a16:creationId xmlns:a16="http://schemas.microsoft.com/office/drawing/2014/main" id="{BD11ECC6-8551-4768-8DFD-CD41AF420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1"/>
            <a:ext cx="12192000" cy="228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5" name="Group 12">
            <a:extLst>
              <a:ext uri="{FF2B5EF4-FFF2-40B4-BE49-F238E27FC236}">
                <a16:creationId xmlns:a16="http://schemas.microsoft.com/office/drawing/2014/main" id="{93657592-CA60-4F45-B1A0-88AA77242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F47E2B4-7DA9-4312-A1F0-C48388B23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96547" y="4572001"/>
              <a:ext cx="393665" cy="2285999"/>
            </a:xfrm>
            <a:prstGeom prst="line">
              <a:avLst/>
            </a:prstGeom>
            <a:ln w="9525">
              <a:solidFill>
                <a:srgbClr val="BFBFB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14">
              <a:extLst>
                <a:ext uri="{FF2B5EF4-FFF2-40B4-BE49-F238E27FC236}">
                  <a16:creationId xmlns:a16="http://schemas.microsoft.com/office/drawing/2014/main" id="{35B274F7-039F-4BFC-AA98-B51B1D6CB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4572001"/>
              <a:ext cx="3383073" cy="2285999"/>
            </a:xfrm>
            <a:prstGeom prst="line">
              <a:avLst/>
            </a:prstGeom>
            <a:ln w="9525">
              <a:solidFill>
                <a:srgbClr val="BFBFBF">
                  <a:alpha val="69804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11A31103-C703-46C9-9D26-497A1ACD5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382F955F-FC22-44B8-BDCF-B7758032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1F567692-F087-479A-8931-BD2869C3E4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49B3E4CD-0738-4B9D-A14F-1E8694DDF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4753B851-AD90-4CCD-85D0-65AA6567D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EBF14868-A190-4E21-9522-8977C474C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BCBB4922-76EE-442B-A649-09873DCE7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4" name="Rectangle 23" hidden="1">
            <a:extLst>
              <a:ext uri="{FF2B5EF4-FFF2-40B4-BE49-F238E27FC236}">
                <a16:creationId xmlns:a16="http://schemas.microsoft.com/office/drawing/2014/main" id="{8E2EB503-A017-4457-A105-53638C97D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9471992-BDF0-E939-AFF3-5DD848C8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980497"/>
              </p:ext>
            </p:extLst>
          </p:nvPr>
        </p:nvGraphicFramePr>
        <p:xfrm>
          <a:off x="0" y="6088639"/>
          <a:ext cx="11291333" cy="653876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420691">
                  <a:extLst>
                    <a:ext uri="{9D8B030D-6E8A-4147-A177-3AD203B41FA5}">
                      <a16:colId xmlns:a16="http://schemas.microsoft.com/office/drawing/2014/main" val="3839189275"/>
                    </a:ext>
                  </a:extLst>
                </a:gridCol>
                <a:gridCol w="877755">
                  <a:extLst>
                    <a:ext uri="{9D8B030D-6E8A-4147-A177-3AD203B41FA5}">
                      <a16:colId xmlns:a16="http://schemas.microsoft.com/office/drawing/2014/main" val="4280679153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3402458919"/>
                    </a:ext>
                  </a:extLst>
                </a:gridCol>
                <a:gridCol w="1636011">
                  <a:extLst>
                    <a:ext uri="{9D8B030D-6E8A-4147-A177-3AD203B41FA5}">
                      <a16:colId xmlns:a16="http://schemas.microsoft.com/office/drawing/2014/main" val="2312477002"/>
                    </a:ext>
                  </a:extLst>
                </a:gridCol>
                <a:gridCol w="1241975">
                  <a:extLst>
                    <a:ext uri="{9D8B030D-6E8A-4147-A177-3AD203B41FA5}">
                      <a16:colId xmlns:a16="http://schemas.microsoft.com/office/drawing/2014/main" val="2635416413"/>
                    </a:ext>
                  </a:extLst>
                </a:gridCol>
                <a:gridCol w="1241975">
                  <a:extLst>
                    <a:ext uri="{9D8B030D-6E8A-4147-A177-3AD203B41FA5}">
                      <a16:colId xmlns:a16="http://schemas.microsoft.com/office/drawing/2014/main" val="1403056304"/>
                    </a:ext>
                  </a:extLst>
                </a:gridCol>
                <a:gridCol w="1293451">
                  <a:extLst>
                    <a:ext uri="{9D8B030D-6E8A-4147-A177-3AD203B41FA5}">
                      <a16:colId xmlns:a16="http://schemas.microsoft.com/office/drawing/2014/main" val="2036880663"/>
                    </a:ext>
                  </a:extLst>
                </a:gridCol>
                <a:gridCol w="1499355">
                  <a:extLst>
                    <a:ext uri="{9D8B030D-6E8A-4147-A177-3AD203B41FA5}">
                      <a16:colId xmlns:a16="http://schemas.microsoft.com/office/drawing/2014/main" val="482788016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New Construction</a:t>
                      </a:r>
                      <a:endParaRPr lang="en-US" sz="1800" dirty="0"/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85</a:t>
                      </a:r>
                    </a:p>
                    <a:p>
                      <a:pPr algn="ctr"/>
                      <a:r>
                        <a:rPr lang="en-US" sz="1800" dirty="0"/>
                        <a:t>Units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4%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TDC</a:t>
                      </a:r>
                    </a:p>
                    <a:p>
                      <a:pPr algn="ctr"/>
                      <a:r>
                        <a:rPr lang="en-US" sz="1800" dirty="0"/>
                        <a:t>$80.8M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Equity</a:t>
                      </a:r>
                    </a:p>
                    <a:p>
                      <a:pPr algn="ctr"/>
                      <a:r>
                        <a:rPr lang="en-US" sz="1800" dirty="0"/>
                        <a:t>$32M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FEMA</a:t>
                      </a:r>
                    </a:p>
                    <a:p>
                      <a:pPr algn="ctr"/>
                      <a:r>
                        <a:rPr lang="en-US" sz="1800" dirty="0"/>
                        <a:t>$25M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CDBG-DR</a:t>
                      </a:r>
                    </a:p>
                    <a:p>
                      <a:pPr algn="ctr"/>
                      <a:r>
                        <a:rPr lang="en-US" sz="1800" dirty="0"/>
                        <a:t>$23.8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Closing</a:t>
                      </a:r>
                    </a:p>
                    <a:p>
                      <a:pPr algn="ctr"/>
                      <a:r>
                        <a:rPr lang="en-US" sz="1800" dirty="0"/>
                        <a:t>August 2024</a:t>
                      </a:r>
                    </a:p>
                  </a:txBody>
                  <a:tcPr marL="87564" marR="87564" marT="52618" marB="52618" anchor="ctr"/>
                </a:tc>
                <a:extLst>
                  <a:ext uri="{0D108BD9-81ED-4DB2-BD59-A6C34878D82A}">
                    <a16:rowId xmlns:a16="http://schemas.microsoft.com/office/drawing/2014/main" val="1290134854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6" y="5079451"/>
            <a:ext cx="8596668" cy="13208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Lucinda Millin - Offsite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26BCC7-C34C-56D2-1CAF-BDB1B223C57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6637605" y="120435"/>
            <a:ext cx="5364263" cy="3469432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608462A-8BCD-FA73-0FE0-DEF32A5A09CE}"/>
              </a:ext>
            </a:extLst>
          </p:cNvPr>
          <p:cNvCxnSpPr>
            <a:cxnSpLocks/>
          </p:cNvCxnSpPr>
          <p:nvPr/>
        </p:nvCxnSpPr>
        <p:spPr>
          <a:xfrm flipV="1">
            <a:off x="5761484" y="858588"/>
            <a:ext cx="4244563" cy="141647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4C920E-A39B-C741-0EF5-F0BEC7435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6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EC1B1666-787F-AB15-AF9F-EC25DFFA24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0622873"/>
              </p:ext>
            </p:extLst>
          </p:nvPr>
        </p:nvGraphicFramePr>
        <p:xfrm>
          <a:off x="0" y="7574"/>
          <a:ext cx="11291333" cy="592916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1291333">
                  <a:extLst>
                    <a:ext uri="{9D8B030D-6E8A-4147-A177-3AD203B41FA5}">
                      <a16:colId xmlns:a16="http://schemas.microsoft.com/office/drawing/2014/main" val="3839189275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PARTNERSHIP GOALS </a:t>
                      </a:r>
                    </a:p>
                  </a:txBody>
                  <a:tcPr marL="87564" marR="87564" marT="52618" marB="52618" anchor="ctr"/>
                </a:tc>
                <a:extLst>
                  <a:ext uri="{0D108BD9-81ED-4DB2-BD59-A6C34878D82A}">
                    <a16:rowId xmlns:a16="http://schemas.microsoft.com/office/drawing/2014/main" val="1290134854"/>
                  </a:ext>
                </a:extLst>
              </a:tr>
            </a:tbl>
          </a:graphicData>
        </a:graphic>
      </p:graphicFrame>
      <p:graphicFrame>
        <p:nvGraphicFramePr>
          <p:cNvPr id="29" name="Subtitle 2">
            <a:extLst>
              <a:ext uri="{FF2B5EF4-FFF2-40B4-BE49-F238E27FC236}">
                <a16:creationId xmlns:a16="http://schemas.microsoft.com/office/drawing/2014/main" id="{D8E913AD-3D38-58EE-C368-83EC8404F2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8449464"/>
              </p:ext>
            </p:extLst>
          </p:nvPr>
        </p:nvGraphicFramePr>
        <p:xfrm>
          <a:off x="645268" y="862236"/>
          <a:ext cx="8693604" cy="5472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2206B7-BCA9-980C-6307-1AEFC96C0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9663" y="5969476"/>
            <a:ext cx="683339" cy="365125"/>
          </a:xfrm>
        </p:spPr>
        <p:txBody>
          <a:bodyPr/>
          <a:lstStyle/>
          <a:p>
            <a:fld id="{B13333A4-2EF1-4B79-B68C-AB20E66B4822}" type="slidenum">
              <a:rPr lang="en-US" sz="1200" smtClean="0">
                <a:solidFill>
                  <a:schemeClr val="bg1"/>
                </a:solidFill>
              </a:rPr>
              <a:t>2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36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920209C-E85B-4D6F-A56F-724F5ADA8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125522E-1DFD-4F78-912B-B922A2D39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DA72C10-FE9D-49B3-80CB-A7EE8BCB3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6E7DF470-1055-45E4-AB9D-11E42EC53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6AA35CFF-3837-4B7F-B875-718AC2E14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62F41804-A347-47E3-8BD8-BD00CF2F64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76894B81-EE9C-4546-BCFA-DD9ED2C0A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AF181D1-71AC-43D8-A6E1-D4C488D5DC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4132D661-917C-4D2D-8E37-8590B55D9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7969643D-8B71-434D-A235-68CB241F9D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F15C24A-4BCF-47C0-B2FA-76A0EF3384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F3BFC330-2E39-026B-D7FB-44F75C84B02D}"/>
              </a:ext>
            </a:extLst>
          </p:cNvPr>
          <p:cNvSpPr txBox="1">
            <a:spLocks/>
          </p:cNvSpPr>
          <p:nvPr/>
        </p:nvSpPr>
        <p:spPr>
          <a:xfrm>
            <a:off x="695400" y="1268760"/>
            <a:ext cx="7766936" cy="5328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highlight>
                  <a:srgbClr val="C0C0C0"/>
                </a:highlight>
                <a:uLnTx/>
                <a:uFillTx/>
                <a:latin typeface="Trebuchet MS" panose="020B0603020202020204"/>
                <a:ea typeface="+mn-ea"/>
                <a:cs typeface="+mn-cs"/>
              </a:rPr>
              <a:t>Current Status:</a:t>
            </a:r>
          </a:p>
          <a:p>
            <a:pPr marL="285750" indent="-285750">
              <a:buClr>
                <a:srgbClr val="90C226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LIHTC Application Submitted - Jan 2024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Financial Closing - August 2024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highlight>
                  <a:srgbClr val="C0C0C0"/>
                </a:highlight>
                <a:uLnTx/>
                <a:uFillTx/>
                <a:latin typeface="Trebuchet MS" panose="020B0603020202020204"/>
                <a:ea typeface="+mn-ea"/>
                <a:cs typeface="+mn-cs"/>
              </a:rPr>
              <a:t>Challenges: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Equity Pricing Below Mainland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Inflation Pressure Impacts Construction Loans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Increase in Construction Costs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highlight>
                  <a:srgbClr val="C0C0C0"/>
                </a:highlight>
                <a:uLnTx/>
                <a:uFillTx/>
                <a:latin typeface="Trebuchet MS" panose="020B0603020202020204"/>
                <a:ea typeface="+mn-ea"/>
                <a:cs typeface="+mn-cs"/>
              </a:rPr>
              <a:t>Opportunities: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Relocation for Occupied Residents at Lucinda Millin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Reduced Density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en-VI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EC1B1666-787F-AB15-AF9F-EC25DFFA24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933366"/>
              </p:ext>
            </p:extLst>
          </p:nvPr>
        </p:nvGraphicFramePr>
        <p:xfrm>
          <a:off x="0" y="7574"/>
          <a:ext cx="11291333" cy="592916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1291333">
                  <a:extLst>
                    <a:ext uri="{9D8B030D-6E8A-4147-A177-3AD203B41FA5}">
                      <a16:colId xmlns:a16="http://schemas.microsoft.com/office/drawing/2014/main" val="3839189275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Lucinda Millin – Offsite </a:t>
                      </a:r>
                    </a:p>
                  </a:txBody>
                  <a:tcPr marL="87564" marR="87564" marT="52618" marB="52618" anchor="ctr"/>
                </a:tc>
                <a:extLst>
                  <a:ext uri="{0D108BD9-81ED-4DB2-BD59-A6C34878D82A}">
                    <a16:rowId xmlns:a16="http://schemas.microsoft.com/office/drawing/2014/main" val="1290134854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79BFF8-2224-3224-50AC-0AB2AF2FC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02044" y="6106017"/>
            <a:ext cx="683339" cy="365125"/>
          </a:xfrm>
        </p:spPr>
        <p:txBody>
          <a:bodyPr/>
          <a:lstStyle/>
          <a:p>
            <a:fld id="{B13333A4-2EF1-4B79-B68C-AB20E66B4822}" type="slidenum">
              <a:rPr lang="en-US" sz="1200" smtClean="0"/>
              <a:t>20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1038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C781821-FFEA-17D5-73BE-8957DBF78CC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-14631" y="0"/>
            <a:ext cx="9423674" cy="6094929"/>
          </a:xfrm>
          <a:prstGeom prst="rect">
            <a:avLst/>
          </a:prstGeom>
        </p:spPr>
      </p:pic>
      <p:sp>
        <p:nvSpPr>
          <p:cNvPr id="23" name="Rectangle 10" hidden="1">
            <a:extLst>
              <a:ext uri="{FF2B5EF4-FFF2-40B4-BE49-F238E27FC236}">
                <a16:creationId xmlns:a16="http://schemas.microsoft.com/office/drawing/2014/main" id="{BD11ECC6-8551-4768-8DFD-CD41AF420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1"/>
            <a:ext cx="12192000" cy="228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5" name="Group 12">
            <a:extLst>
              <a:ext uri="{FF2B5EF4-FFF2-40B4-BE49-F238E27FC236}">
                <a16:creationId xmlns:a16="http://schemas.microsoft.com/office/drawing/2014/main" id="{93657592-CA60-4F45-B1A0-88AA77242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F47E2B4-7DA9-4312-A1F0-C48388B23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96547" y="4572001"/>
              <a:ext cx="393665" cy="2285999"/>
            </a:xfrm>
            <a:prstGeom prst="line">
              <a:avLst/>
            </a:prstGeom>
            <a:ln w="9525">
              <a:solidFill>
                <a:srgbClr val="BFBFB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14">
              <a:extLst>
                <a:ext uri="{FF2B5EF4-FFF2-40B4-BE49-F238E27FC236}">
                  <a16:creationId xmlns:a16="http://schemas.microsoft.com/office/drawing/2014/main" id="{35B274F7-039F-4BFC-AA98-B51B1D6CB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4572001"/>
              <a:ext cx="3383073" cy="2285999"/>
            </a:xfrm>
            <a:prstGeom prst="line">
              <a:avLst/>
            </a:prstGeom>
            <a:ln w="9525">
              <a:solidFill>
                <a:srgbClr val="BFBFBF">
                  <a:alpha val="69804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11A31103-C703-46C9-9D26-497A1ACD5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382F955F-FC22-44B8-BDCF-B7758032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1F567692-F087-479A-8931-BD2869C3E4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49B3E4CD-0738-4B9D-A14F-1E8694DDF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4753B851-AD90-4CCD-85D0-65AA6567D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EBF14868-A190-4E21-9522-8977C474C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BCBB4922-76EE-442B-A649-09873DCE7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1" y="4924043"/>
            <a:ext cx="11279229" cy="13208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Oswald Harris Court  </a:t>
            </a:r>
            <a:br>
              <a:rPr lang="en-US" sz="4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9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MORE INFORMATION COMING SOON</a:t>
            </a:r>
          </a:p>
        </p:txBody>
      </p:sp>
      <p:sp useBgFill="1">
        <p:nvSpPr>
          <p:cNvPr id="24" name="Rectangle 23" hidden="1">
            <a:extLst>
              <a:ext uri="{FF2B5EF4-FFF2-40B4-BE49-F238E27FC236}">
                <a16:creationId xmlns:a16="http://schemas.microsoft.com/office/drawing/2014/main" id="{8E2EB503-A017-4457-A105-53638C97D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251560E-3ACA-E642-6C23-925AE0B620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458725"/>
              </p:ext>
            </p:extLst>
          </p:nvPr>
        </p:nvGraphicFramePr>
        <p:xfrm>
          <a:off x="0" y="6088639"/>
          <a:ext cx="11291333" cy="653876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420691">
                  <a:extLst>
                    <a:ext uri="{9D8B030D-6E8A-4147-A177-3AD203B41FA5}">
                      <a16:colId xmlns:a16="http://schemas.microsoft.com/office/drawing/2014/main" val="3839189275"/>
                    </a:ext>
                  </a:extLst>
                </a:gridCol>
                <a:gridCol w="877755">
                  <a:extLst>
                    <a:ext uri="{9D8B030D-6E8A-4147-A177-3AD203B41FA5}">
                      <a16:colId xmlns:a16="http://schemas.microsoft.com/office/drawing/2014/main" val="4280679153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3402458919"/>
                    </a:ext>
                  </a:extLst>
                </a:gridCol>
                <a:gridCol w="1636011">
                  <a:extLst>
                    <a:ext uri="{9D8B030D-6E8A-4147-A177-3AD203B41FA5}">
                      <a16:colId xmlns:a16="http://schemas.microsoft.com/office/drawing/2014/main" val="2312477002"/>
                    </a:ext>
                  </a:extLst>
                </a:gridCol>
                <a:gridCol w="1241975">
                  <a:extLst>
                    <a:ext uri="{9D8B030D-6E8A-4147-A177-3AD203B41FA5}">
                      <a16:colId xmlns:a16="http://schemas.microsoft.com/office/drawing/2014/main" val="2635416413"/>
                    </a:ext>
                  </a:extLst>
                </a:gridCol>
                <a:gridCol w="1241975">
                  <a:extLst>
                    <a:ext uri="{9D8B030D-6E8A-4147-A177-3AD203B41FA5}">
                      <a16:colId xmlns:a16="http://schemas.microsoft.com/office/drawing/2014/main" val="1403056304"/>
                    </a:ext>
                  </a:extLst>
                </a:gridCol>
                <a:gridCol w="1293451">
                  <a:extLst>
                    <a:ext uri="{9D8B030D-6E8A-4147-A177-3AD203B41FA5}">
                      <a16:colId xmlns:a16="http://schemas.microsoft.com/office/drawing/2014/main" val="2036880663"/>
                    </a:ext>
                  </a:extLst>
                </a:gridCol>
                <a:gridCol w="1499355">
                  <a:extLst>
                    <a:ext uri="{9D8B030D-6E8A-4147-A177-3AD203B41FA5}">
                      <a16:colId xmlns:a16="http://schemas.microsoft.com/office/drawing/2014/main" val="482788016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Mixed-Income, Mixed-Use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Unit #</a:t>
                      </a:r>
                    </a:p>
                    <a:p>
                      <a:pPr algn="ctr"/>
                      <a:r>
                        <a:rPr lang="en-US" sz="1800" dirty="0"/>
                        <a:t>TBD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LIHTC</a:t>
                      </a:r>
                    </a:p>
                    <a:p>
                      <a:pPr algn="ctr"/>
                      <a:r>
                        <a:rPr lang="en-US" sz="1800" dirty="0"/>
                        <a:t>TBD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TDC</a:t>
                      </a:r>
                    </a:p>
                    <a:p>
                      <a:pPr algn="ctr"/>
                      <a:r>
                        <a:rPr lang="en-US" sz="1800" dirty="0"/>
                        <a:t>TBD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Equity</a:t>
                      </a:r>
                    </a:p>
                    <a:p>
                      <a:pPr algn="ctr"/>
                      <a:r>
                        <a:rPr lang="en-US" sz="1800" dirty="0"/>
                        <a:t>TBD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FEMA</a:t>
                      </a:r>
                    </a:p>
                    <a:p>
                      <a:pPr algn="ctr"/>
                      <a:r>
                        <a:rPr lang="en-US" sz="1800" dirty="0"/>
                        <a:t>TBD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CDBG-DR</a:t>
                      </a:r>
                    </a:p>
                    <a:p>
                      <a:pPr algn="ctr"/>
                      <a:r>
                        <a:rPr lang="en-US" sz="1800" dirty="0"/>
                        <a:t>TBD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Closing</a:t>
                      </a:r>
                    </a:p>
                    <a:p>
                      <a:pPr algn="ctr"/>
                      <a:r>
                        <a:rPr lang="en-US" sz="1800" dirty="0"/>
                        <a:t>TBD</a:t>
                      </a:r>
                    </a:p>
                  </a:txBody>
                  <a:tcPr marL="87564" marR="87564" marT="52618" marB="52618" anchor="ctr"/>
                </a:tc>
                <a:extLst>
                  <a:ext uri="{0D108BD9-81ED-4DB2-BD59-A6C34878D82A}">
                    <a16:rowId xmlns:a16="http://schemas.microsoft.com/office/drawing/2014/main" val="1290134854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FC4D9-B21B-71E7-0567-E03698DF9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99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AD78F4-4667-92C8-B67D-55A7B4A66F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032"/>
          <a:stretch/>
        </p:blipFill>
        <p:spPr>
          <a:xfrm>
            <a:off x="10078" y="-1"/>
            <a:ext cx="11758640" cy="6088639"/>
          </a:xfrm>
          <a:prstGeom prst="rect">
            <a:avLst/>
          </a:prstGeom>
        </p:spPr>
      </p:pic>
      <p:sp>
        <p:nvSpPr>
          <p:cNvPr id="23" name="Rectangle 10" hidden="1">
            <a:extLst>
              <a:ext uri="{FF2B5EF4-FFF2-40B4-BE49-F238E27FC236}">
                <a16:creationId xmlns:a16="http://schemas.microsoft.com/office/drawing/2014/main" id="{BD11ECC6-8551-4768-8DFD-CD41AF420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1"/>
            <a:ext cx="12192000" cy="228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5" name="Group 12">
            <a:extLst>
              <a:ext uri="{FF2B5EF4-FFF2-40B4-BE49-F238E27FC236}">
                <a16:creationId xmlns:a16="http://schemas.microsoft.com/office/drawing/2014/main" id="{93657592-CA60-4F45-B1A0-88AA77242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F47E2B4-7DA9-4312-A1F0-C48388B23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96547" y="4572001"/>
              <a:ext cx="393665" cy="2285999"/>
            </a:xfrm>
            <a:prstGeom prst="line">
              <a:avLst/>
            </a:prstGeom>
            <a:ln w="9525">
              <a:solidFill>
                <a:srgbClr val="BFBFB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14">
              <a:extLst>
                <a:ext uri="{FF2B5EF4-FFF2-40B4-BE49-F238E27FC236}">
                  <a16:creationId xmlns:a16="http://schemas.microsoft.com/office/drawing/2014/main" id="{35B274F7-039F-4BFC-AA98-B51B1D6CB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4572001"/>
              <a:ext cx="3383073" cy="2285999"/>
            </a:xfrm>
            <a:prstGeom prst="line">
              <a:avLst/>
            </a:prstGeom>
            <a:ln w="9525">
              <a:solidFill>
                <a:srgbClr val="BFBFBF">
                  <a:alpha val="69804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11A31103-C703-46C9-9D26-497A1ACD5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382F955F-FC22-44B8-BDCF-B7758032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1F567692-F087-479A-8931-BD2869C3E4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49B3E4CD-0738-4B9D-A14F-1E8694DDF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4753B851-AD90-4CCD-85D0-65AA6567D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EBF14868-A190-4E21-9522-8977C474C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BCBB4922-76EE-442B-A649-09873DCE7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75" y="4863977"/>
            <a:ext cx="12191999" cy="1320800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400" b="1" dirty="0">
                <a:ln w="66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Marley Homes and Additions / Ludvig Harrigan </a:t>
            </a:r>
            <a:br>
              <a:rPr lang="en-US" sz="4400" b="1" dirty="0">
                <a:ln w="66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3200" b="1" dirty="0">
                <a:ln w="66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MORE INFORMATION COMING SOON</a:t>
            </a:r>
          </a:p>
        </p:txBody>
      </p:sp>
      <p:sp useBgFill="1">
        <p:nvSpPr>
          <p:cNvPr id="24" name="Rectangle 23" hidden="1">
            <a:extLst>
              <a:ext uri="{FF2B5EF4-FFF2-40B4-BE49-F238E27FC236}">
                <a16:creationId xmlns:a16="http://schemas.microsoft.com/office/drawing/2014/main" id="{8E2EB503-A017-4457-A105-53638C97D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9A82B52-A7DF-4243-D7FC-5C1126ECA7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182409"/>
              </p:ext>
            </p:extLst>
          </p:nvPr>
        </p:nvGraphicFramePr>
        <p:xfrm>
          <a:off x="0" y="6088639"/>
          <a:ext cx="11291333" cy="653876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420691">
                  <a:extLst>
                    <a:ext uri="{9D8B030D-6E8A-4147-A177-3AD203B41FA5}">
                      <a16:colId xmlns:a16="http://schemas.microsoft.com/office/drawing/2014/main" val="3839189275"/>
                    </a:ext>
                  </a:extLst>
                </a:gridCol>
                <a:gridCol w="877755">
                  <a:extLst>
                    <a:ext uri="{9D8B030D-6E8A-4147-A177-3AD203B41FA5}">
                      <a16:colId xmlns:a16="http://schemas.microsoft.com/office/drawing/2014/main" val="4280679153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3402458919"/>
                    </a:ext>
                  </a:extLst>
                </a:gridCol>
                <a:gridCol w="1636011">
                  <a:extLst>
                    <a:ext uri="{9D8B030D-6E8A-4147-A177-3AD203B41FA5}">
                      <a16:colId xmlns:a16="http://schemas.microsoft.com/office/drawing/2014/main" val="2312477002"/>
                    </a:ext>
                  </a:extLst>
                </a:gridCol>
                <a:gridCol w="1241975">
                  <a:extLst>
                    <a:ext uri="{9D8B030D-6E8A-4147-A177-3AD203B41FA5}">
                      <a16:colId xmlns:a16="http://schemas.microsoft.com/office/drawing/2014/main" val="2635416413"/>
                    </a:ext>
                  </a:extLst>
                </a:gridCol>
                <a:gridCol w="1241975">
                  <a:extLst>
                    <a:ext uri="{9D8B030D-6E8A-4147-A177-3AD203B41FA5}">
                      <a16:colId xmlns:a16="http://schemas.microsoft.com/office/drawing/2014/main" val="1403056304"/>
                    </a:ext>
                  </a:extLst>
                </a:gridCol>
                <a:gridCol w="1293451">
                  <a:extLst>
                    <a:ext uri="{9D8B030D-6E8A-4147-A177-3AD203B41FA5}">
                      <a16:colId xmlns:a16="http://schemas.microsoft.com/office/drawing/2014/main" val="2036880663"/>
                    </a:ext>
                  </a:extLst>
                </a:gridCol>
                <a:gridCol w="1499355">
                  <a:extLst>
                    <a:ext uri="{9D8B030D-6E8A-4147-A177-3AD203B41FA5}">
                      <a16:colId xmlns:a16="http://schemas.microsoft.com/office/drawing/2014/main" val="482788016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Mixed-Income, Mixed-Use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Unit #</a:t>
                      </a:r>
                    </a:p>
                    <a:p>
                      <a:pPr algn="ctr"/>
                      <a:r>
                        <a:rPr lang="en-US" sz="1800" dirty="0"/>
                        <a:t>TBD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LIHTC</a:t>
                      </a:r>
                    </a:p>
                    <a:p>
                      <a:pPr algn="ctr"/>
                      <a:r>
                        <a:rPr lang="en-US" sz="1800" dirty="0"/>
                        <a:t>TBD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TDC</a:t>
                      </a:r>
                    </a:p>
                    <a:p>
                      <a:pPr algn="ctr"/>
                      <a:r>
                        <a:rPr lang="en-US" sz="1800" dirty="0"/>
                        <a:t>TBD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Equity</a:t>
                      </a:r>
                    </a:p>
                    <a:p>
                      <a:pPr algn="ctr"/>
                      <a:r>
                        <a:rPr lang="en-US" sz="1800" dirty="0"/>
                        <a:t>TBD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FEMA</a:t>
                      </a:r>
                    </a:p>
                    <a:p>
                      <a:pPr algn="ctr"/>
                      <a:r>
                        <a:rPr lang="en-US" sz="1800" dirty="0"/>
                        <a:t>TBD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CDBG-DR</a:t>
                      </a:r>
                    </a:p>
                    <a:p>
                      <a:pPr algn="ctr"/>
                      <a:r>
                        <a:rPr lang="en-US" sz="1800" dirty="0"/>
                        <a:t>TBD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Closing</a:t>
                      </a:r>
                    </a:p>
                    <a:p>
                      <a:pPr algn="ctr"/>
                      <a:r>
                        <a:rPr lang="en-US" sz="1800" dirty="0"/>
                        <a:t>TBD</a:t>
                      </a:r>
                    </a:p>
                  </a:txBody>
                  <a:tcPr marL="87564" marR="87564" marT="52618" marB="52618" anchor="ctr"/>
                </a:tc>
                <a:extLst>
                  <a:ext uri="{0D108BD9-81ED-4DB2-BD59-A6C34878D82A}">
                    <a16:rowId xmlns:a16="http://schemas.microsoft.com/office/drawing/2014/main" val="1290134854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D71DDD19-D4CC-0178-A40A-42320E85DD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46"/>
          <a:stretch/>
        </p:blipFill>
        <p:spPr>
          <a:xfrm>
            <a:off x="34564" y="2874277"/>
            <a:ext cx="4436642" cy="217495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EFF9BC-F78C-8581-D544-20D2A1EA6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3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35BADF6-C67B-D221-E181-ADA874C3F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07034"/>
            <a:ext cx="8596668" cy="1320800"/>
          </a:xfrm>
        </p:spPr>
        <p:txBody>
          <a:bodyPr/>
          <a:lstStyle/>
          <a:p>
            <a:r>
              <a:rPr lang="en-US" dirty="0"/>
              <a:t>RECAP</a:t>
            </a:r>
            <a:endParaRPr lang="en-V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CB1A65-4139-5843-ABCD-8B29529E15E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77334" y="820022"/>
            <a:ext cx="7835372" cy="523979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dirty="0"/>
              <a:t>Four In-Progress Projects Totaling– 482 Units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sz="2400" dirty="0"/>
              <a:t>CDBG-DR Needs for In-Progress Projects - $172.7M</a:t>
            </a:r>
            <a:endParaRPr lang="en-US" dirty="0"/>
          </a:p>
          <a:p>
            <a:pPr algn="l"/>
            <a:endParaRPr lang="en-US" sz="2400" dirty="0"/>
          </a:p>
          <a:p>
            <a:pPr algn="l"/>
            <a:endParaRPr lang="en-US" sz="2400" dirty="0"/>
          </a:p>
          <a:p>
            <a:pPr algn="l"/>
            <a:endParaRPr lang="en-US" sz="2400" dirty="0"/>
          </a:p>
          <a:p>
            <a:endParaRPr lang="en-VI" sz="2400" dirty="0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0A9F0225-3B62-7AED-BDD0-F156205C1B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6377615"/>
              </p:ext>
            </p:extLst>
          </p:nvPr>
        </p:nvGraphicFramePr>
        <p:xfrm>
          <a:off x="781088" y="1823896"/>
          <a:ext cx="8645818" cy="4113584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6543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4162">
                  <a:extLst>
                    <a:ext uri="{9D8B030D-6E8A-4147-A177-3AD203B41FA5}">
                      <a16:colId xmlns:a16="http://schemas.microsoft.com/office/drawing/2014/main" val="51413436"/>
                    </a:ext>
                  </a:extLst>
                </a:gridCol>
                <a:gridCol w="1288968">
                  <a:extLst>
                    <a:ext uri="{9D8B030D-6E8A-4147-A177-3AD203B41FA5}">
                      <a16:colId xmlns:a16="http://schemas.microsoft.com/office/drawing/2014/main" val="3848779770"/>
                    </a:ext>
                  </a:extLst>
                </a:gridCol>
                <a:gridCol w="1768291">
                  <a:extLst>
                    <a:ext uri="{9D8B030D-6E8A-4147-A177-3AD203B41FA5}">
                      <a16:colId xmlns:a16="http://schemas.microsoft.com/office/drawing/2014/main" val="3407050800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Project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Units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CDBG-DR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Closing </a:t>
                      </a:r>
                    </a:p>
                  </a:txBody>
                  <a:tcPr marL="87564" marR="87564" marT="52618" marB="5261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lvl="0"/>
                      <a:r>
                        <a:rPr lang="en-US" sz="1700" dirty="0"/>
                        <a:t>D. Hamilton Jackson and Alphonso Gerard Place Revitalization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124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$48.5M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Sept 2023</a:t>
                      </a:r>
                    </a:p>
                  </a:txBody>
                  <a:tcPr marL="87564" marR="87564" marT="52618" marB="5261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l"/>
                      <a:r>
                        <a:rPr lang="en-US" sz="1700" dirty="0"/>
                        <a:t>Estate Donoe Redevelopment (“Tutu Phase I”)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84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$23M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Q2 2023</a:t>
                      </a:r>
                    </a:p>
                  </a:txBody>
                  <a:tcPr marL="87564" marR="87564" marT="52618" marB="5261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lvl="0"/>
                      <a:r>
                        <a:rPr lang="en-US" sz="1700" dirty="0"/>
                        <a:t>Tutu North Phase I and Phase II Redevelopment (Family)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92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$35.6M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April 2024</a:t>
                      </a:r>
                    </a:p>
                  </a:txBody>
                  <a:tcPr marL="87564" marR="87564" marT="52618" marB="5261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lvl="0"/>
                      <a:r>
                        <a:rPr lang="en-US" sz="1700" dirty="0"/>
                        <a:t>Stony Ground Phase I “Wilford Pedro” Development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97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$41.8M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July 2024</a:t>
                      </a:r>
                    </a:p>
                  </a:txBody>
                  <a:tcPr marL="87564" marR="87564" marT="52618" marB="52618" anchor="ctr"/>
                </a:tc>
                <a:extLst>
                  <a:ext uri="{0D108BD9-81ED-4DB2-BD59-A6C34878D82A}">
                    <a16:rowId xmlns:a16="http://schemas.microsoft.com/office/drawing/2014/main" val="43417994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lvl="0"/>
                      <a:r>
                        <a:rPr lang="en-US" sz="1700" dirty="0"/>
                        <a:t>Oswald Harris Court Senior Redevelopment (Lucinda Millin)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85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$23.8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August 2024</a:t>
                      </a:r>
                    </a:p>
                  </a:txBody>
                  <a:tcPr marL="87564" marR="87564" marT="52618" marB="52618" anchor="ctr"/>
                </a:tc>
                <a:extLst>
                  <a:ext uri="{0D108BD9-81ED-4DB2-BD59-A6C34878D82A}">
                    <a16:rowId xmlns:a16="http://schemas.microsoft.com/office/drawing/2014/main" val="204108819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endParaRPr 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7564" marR="87564" marT="52618" marB="52618" anchor="ctr">
                    <a:solidFill>
                      <a:srgbClr val="2683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482</a:t>
                      </a:r>
                    </a:p>
                  </a:txBody>
                  <a:tcPr marL="87564" marR="87564" marT="52618" marB="52618" anchor="ctr">
                    <a:solidFill>
                      <a:srgbClr val="2683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bg1"/>
                          </a:solidFill>
                        </a:rPr>
                        <a:t>$172.7M</a:t>
                      </a:r>
                    </a:p>
                  </a:txBody>
                  <a:tcPr marL="87564" marR="87564" marT="52618" marB="52618" anchor="ctr">
                    <a:solidFill>
                      <a:srgbClr val="2683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87564" marR="87564" marT="52618" marB="52618" anchor="ctr">
                    <a:solidFill>
                      <a:srgbClr val="2683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928609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12CCD0-12DC-C772-1B3F-B04CBE683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081" y="5938238"/>
            <a:ext cx="683339" cy="365125"/>
          </a:xfrm>
        </p:spPr>
        <p:txBody>
          <a:bodyPr/>
          <a:lstStyle/>
          <a:p>
            <a:fld id="{B13333A4-2EF1-4B79-B68C-AB20E66B4822}" type="slidenum">
              <a:rPr lang="en-US" sz="1200" smtClean="0">
                <a:solidFill>
                  <a:schemeClr val="bg1"/>
                </a:solidFill>
              </a:rPr>
              <a:pPr/>
              <a:t>23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73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29D13-D734-E519-37A2-3D181A56C9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 algn="ctr"/>
            <a:r>
              <a:rPr lang="en-US" sz="8800" dirty="0"/>
              <a:t>Q &amp; A</a:t>
            </a:r>
            <a:endParaRPr lang="en-VI" sz="8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313930-18CC-3303-CE23-2D8B8CD53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5790" y="6087544"/>
            <a:ext cx="683339" cy="365125"/>
          </a:xfrm>
        </p:spPr>
        <p:txBody>
          <a:bodyPr/>
          <a:lstStyle/>
          <a:p>
            <a:fld id="{D57F1E4F-1CFF-5643-939E-217C01CDF565}" type="slidenum">
              <a:rPr lang="en-US" sz="1200" smtClean="0">
                <a:solidFill>
                  <a:schemeClr val="bg1"/>
                </a:solidFill>
              </a:rPr>
              <a:pPr/>
              <a:t>24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13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55AE6B0-AC9E-4167-806F-E9DB135FC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Table of Contents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523416A-383B-4FDC-B4C9-D8EDDFE9C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267" y="-8467"/>
            <a:ext cx="4766733" cy="6866467"/>
            <a:chOff x="7425267" y="-8467"/>
            <a:chExt cx="4766733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B0D29D5-3F7C-4197-821B-6D60A66CC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47FB49A-3541-428A-AADE-682A3C505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D96F53DC-08F1-42C6-B558-B83D54B27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AFE48CAF-A51C-463F-A570-ED99439A5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01F0C48B-50FF-4351-8207-16D0960483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300384B6-5ED6-4F91-A548-B706D8375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337AFFAE-C182-463C-9459-8AB3C69D9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510ACF17-C3F0-42BF-BDEB-D07927712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E804EFD0-B84E-476F-9FC6-6C4A42EA0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87BD1F4E-A66D-4C06-86DA-8D56CA7A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719" y="0"/>
            <a:ext cx="62142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B6611610-6939-AA30-5273-20CCFB6E27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1743815"/>
              </p:ext>
            </p:extLst>
          </p:nvPr>
        </p:nvGraphicFramePr>
        <p:xfrm>
          <a:off x="4470854" y="572655"/>
          <a:ext cx="7529801" cy="59759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CFE143-7627-5EA7-FDDC-BA1335286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19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a parking lot&#10;&#10;Description automatically generated with low confidence">
            <a:extLst>
              <a:ext uri="{FF2B5EF4-FFF2-40B4-BE49-F238E27FC236}">
                <a16:creationId xmlns:a16="http://schemas.microsoft.com/office/drawing/2014/main" id="{E5168809-C7F4-C64D-F2A2-616CB2E891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" y="-8467"/>
            <a:ext cx="11251637" cy="6750982"/>
          </a:xfrm>
          <a:prstGeom prst="rect">
            <a:avLst/>
          </a:prstGeom>
        </p:spPr>
      </p:pic>
      <p:sp>
        <p:nvSpPr>
          <p:cNvPr id="23" name="Rectangle 10" hidden="1">
            <a:extLst>
              <a:ext uri="{FF2B5EF4-FFF2-40B4-BE49-F238E27FC236}">
                <a16:creationId xmlns:a16="http://schemas.microsoft.com/office/drawing/2014/main" id="{BD11ECC6-8551-4768-8DFD-CD41AF420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1"/>
            <a:ext cx="12192000" cy="228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5" name="Group 12">
            <a:extLst>
              <a:ext uri="{FF2B5EF4-FFF2-40B4-BE49-F238E27FC236}">
                <a16:creationId xmlns:a16="http://schemas.microsoft.com/office/drawing/2014/main" id="{93657592-CA60-4F45-B1A0-88AA77242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F47E2B4-7DA9-4312-A1F0-C48388B23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96547" y="4572001"/>
              <a:ext cx="393665" cy="2285999"/>
            </a:xfrm>
            <a:prstGeom prst="line">
              <a:avLst/>
            </a:prstGeom>
            <a:ln w="9525">
              <a:solidFill>
                <a:srgbClr val="BFBFB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14">
              <a:extLst>
                <a:ext uri="{FF2B5EF4-FFF2-40B4-BE49-F238E27FC236}">
                  <a16:creationId xmlns:a16="http://schemas.microsoft.com/office/drawing/2014/main" id="{35B274F7-039F-4BFC-AA98-B51B1D6CB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4572001"/>
              <a:ext cx="3383073" cy="2285999"/>
            </a:xfrm>
            <a:prstGeom prst="line">
              <a:avLst/>
            </a:prstGeom>
            <a:ln w="9525">
              <a:solidFill>
                <a:srgbClr val="BFBFBF">
                  <a:alpha val="69804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11A31103-C703-46C9-9D26-497A1ACD5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382F955F-FC22-44B8-BDCF-B7758032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1F567692-F087-479A-8931-BD2869C3E4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49B3E4CD-0738-4B9D-A14F-1E8694DDF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4753B851-AD90-4CCD-85D0-65AA6567D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EBF14868-A190-4E21-9522-8977C474C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BCBB4922-76EE-442B-A649-09873DCE7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94777"/>
            <a:ext cx="8596668" cy="132080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b="1" dirty="0">
                <a:ln w="66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Walter I.M. Hodge</a:t>
            </a:r>
          </a:p>
        </p:txBody>
      </p:sp>
      <p:sp useBgFill="1">
        <p:nvSpPr>
          <p:cNvPr id="24" name="Rectangle 23" hidden="1">
            <a:extLst>
              <a:ext uri="{FF2B5EF4-FFF2-40B4-BE49-F238E27FC236}">
                <a16:creationId xmlns:a16="http://schemas.microsoft.com/office/drawing/2014/main" id="{8E2EB503-A017-4457-A105-53638C97D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D85EC50-5A4D-E016-912A-29E71E40BF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6608581"/>
              </p:ext>
            </p:extLst>
          </p:nvPr>
        </p:nvGraphicFramePr>
        <p:xfrm>
          <a:off x="0" y="6088639"/>
          <a:ext cx="11291333" cy="653876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420691">
                  <a:extLst>
                    <a:ext uri="{9D8B030D-6E8A-4147-A177-3AD203B41FA5}">
                      <a16:colId xmlns:a16="http://schemas.microsoft.com/office/drawing/2014/main" val="3839189275"/>
                    </a:ext>
                  </a:extLst>
                </a:gridCol>
                <a:gridCol w="877755">
                  <a:extLst>
                    <a:ext uri="{9D8B030D-6E8A-4147-A177-3AD203B41FA5}">
                      <a16:colId xmlns:a16="http://schemas.microsoft.com/office/drawing/2014/main" val="4280679153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3402458919"/>
                    </a:ext>
                  </a:extLst>
                </a:gridCol>
                <a:gridCol w="1636011">
                  <a:extLst>
                    <a:ext uri="{9D8B030D-6E8A-4147-A177-3AD203B41FA5}">
                      <a16:colId xmlns:a16="http://schemas.microsoft.com/office/drawing/2014/main" val="2312477002"/>
                    </a:ext>
                  </a:extLst>
                </a:gridCol>
                <a:gridCol w="1241975">
                  <a:extLst>
                    <a:ext uri="{9D8B030D-6E8A-4147-A177-3AD203B41FA5}">
                      <a16:colId xmlns:a16="http://schemas.microsoft.com/office/drawing/2014/main" val="2635416413"/>
                    </a:ext>
                  </a:extLst>
                </a:gridCol>
                <a:gridCol w="1241975">
                  <a:extLst>
                    <a:ext uri="{9D8B030D-6E8A-4147-A177-3AD203B41FA5}">
                      <a16:colId xmlns:a16="http://schemas.microsoft.com/office/drawing/2014/main" val="1403056304"/>
                    </a:ext>
                  </a:extLst>
                </a:gridCol>
                <a:gridCol w="1293451">
                  <a:extLst>
                    <a:ext uri="{9D8B030D-6E8A-4147-A177-3AD203B41FA5}">
                      <a16:colId xmlns:a16="http://schemas.microsoft.com/office/drawing/2014/main" val="2036880663"/>
                    </a:ext>
                  </a:extLst>
                </a:gridCol>
                <a:gridCol w="1499355">
                  <a:extLst>
                    <a:ext uri="{9D8B030D-6E8A-4147-A177-3AD203B41FA5}">
                      <a16:colId xmlns:a16="http://schemas.microsoft.com/office/drawing/2014/main" val="482788016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Revitalization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248</a:t>
                      </a:r>
                    </a:p>
                    <a:p>
                      <a:pPr algn="ctr"/>
                      <a:r>
                        <a:rPr lang="en-US" sz="1800" dirty="0"/>
                        <a:t>Units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9%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TDC</a:t>
                      </a:r>
                    </a:p>
                    <a:p>
                      <a:pPr algn="ctr"/>
                      <a:r>
                        <a:rPr lang="en-US" sz="1800" dirty="0"/>
                        <a:t>$116.1M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Equity</a:t>
                      </a:r>
                    </a:p>
                    <a:p>
                      <a:pPr algn="ctr"/>
                      <a:r>
                        <a:rPr lang="en-US" sz="1800" dirty="0"/>
                        <a:t>$44.4M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FEMA</a:t>
                      </a:r>
                    </a:p>
                    <a:p>
                      <a:pPr algn="ctr"/>
                      <a:r>
                        <a:rPr lang="en-US" sz="1800" dirty="0"/>
                        <a:t>$49.1M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CDBG-DR</a:t>
                      </a:r>
                    </a:p>
                    <a:p>
                      <a:pPr algn="ctr"/>
                      <a:r>
                        <a:rPr lang="en-US" sz="1800" dirty="0"/>
                        <a:t>$22.6M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Closed</a:t>
                      </a:r>
                    </a:p>
                    <a:p>
                      <a:pPr algn="ctr"/>
                      <a:r>
                        <a:rPr lang="en-US" sz="1800" dirty="0"/>
                        <a:t>June 2022</a:t>
                      </a:r>
                    </a:p>
                  </a:txBody>
                  <a:tcPr marL="87564" marR="87564" marT="52618" marB="52618" anchor="ctr"/>
                </a:tc>
                <a:extLst>
                  <a:ext uri="{0D108BD9-81ED-4DB2-BD59-A6C34878D82A}">
                    <a16:rowId xmlns:a16="http://schemas.microsoft.com/office/drawing/2014/main" val="1290134854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7F26C6-8CB3-E43F-76FB-8546E26C7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48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920209C-E85B-4D6F-A56F-724F5ADA8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125522E-1DFD-4F78-912B-B922A2D39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DA72C10-FE9D-49B3-80CB-A7EE8BCB3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6E7DF470-1055-45E4-AB9D-11E42EC53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6AA35CFF-3837-4B7F-B875-718AC2E14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62F41804-A347-47E3-8BD8-BD00CF2F64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76894B81-EE9C-4546-BCFA-DD9ED2C0A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AF181D1-71AC-43D8-A6E1-D4C488D5DC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4132D661-917C-4D2D-8E37-8590B55D9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7969643D-8B71-434D-A235-68CB241F9D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F15C24A-4BCF-47C0-B2FA-76A0EF3384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F3BFC330-2E39-026B-D7FB-44F75C84B02D}"/>
              </a:ext>
            </a:extLst>
          </p:cNvPr>
          <p:cNvSpPr txBox="1">
            <a:spLocks/>
          </p:cNvSpPr>
          <p:nvPr/>
        </p:nvSpPr>
        <p:spPr>
          <a:xfrm>
            <a:off x="695400" y="980728"/>
            <a:ext cx="7766936" cy="586969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highlight>
                  <a:srgbClr val="C0C0C0"/>
                </a:highlight>
                <a:uLnTx/>
                <a:uFillTx/>
                <a:latin typeface="Trebuchet MS" panose="020B0603020202020204"/>
                <a:ea typeface="+mn-ea"/>
                <a:cs typeface="+mn-cs"/>
              </a:rPr>
              <a:t>Current Status:</a:t>
            </a:r>
          </a:p>
          <a:p>
            <a:pPr marL="285750" indent="-285750">
              <a:buClr>
                <a:srgbClr val="90C226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Site divided into Four Phases</a:t>
            </a:r>
          </a:p>
          <a:p>
            <a:pPr marL="285750">
              <a:buClr>
                <a:srgbClr val="90C226"/>
              </a:buClr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</a:endParaRPr>
          </a:p>
          <a:p>
            <a:pPr marL="285750">
              <a:buClr>
                <a:srgbClr val="90C226"/>
              </a:buClr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</a:endParaRPr>
          </a:p>
          <a:p>
            <a:pPr marL="285750">
              <a:buClr>
                <a:srgbClr val="90C226"/>
              </a:buClr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</a:endParaRPr>
          </a:p>
          <a:p>
            <a:pPr marL="285750">
              <a:buClr>
                <a:srgbClr val="90C226"/>
              </a:buClr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</a:endParaRPr>
          </a:p>
          <a:p>
            <a:pPr marL="285750">
              <a:buClr>
                <a:srgbClr val="90C226"/>
              </a:buClr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</a:endParaRPr>
          </a:p>
          <a:p>
            <a:pPr marL="285750">
              <a:buClr>
                <a:srgbClr val="90C226"/>
              </a:buClr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</a:endParaRPr>
          </a:p>
          <a:p>
            <a:pPr marL="285750">
              <a:buClr>
                <a:srgbClr val="90C226"/>
              </a:buClr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</a:endParaRPr>
          </a:p>
          <a:p>
            <a:pPr marL="285750">
              <a:buClr>
                <a:srgbClr val="90C226"/>
              </a:buClr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</a:endParaRPr>
          </a:p>
          <a:p>
            <a:pPr marL="285750">
              <a:buClr>
                <a:srgbClr val="90C226"/>
              </a:buClr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</a:endParaRPr>
          </a:p>
          <a:p>
            <a:pPr marL="285750">
              <a:buClr>
                <a:srgbClr val="90C226"/>
              </a:buClr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</a:endParaRPr>
          </a:p>
          <a:p>
            <a:pPr marL="285750">
              <a:buClr>
                <a:srgbClr val="90C226"/>
              </a:buClr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</a:endParaRPr>
          </a:p>
          <a:p>
            <a:pPr marL="285750">
              <a:buClr>
                <a:srgbClr val="90C226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Completion - July 2024</a:t>
            </a:r>
          </a:p>
          <a:p>
            <a:pPr marL="285750">
              <a:buClr>
                <a:srgbClr val="90C226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Phase I Ribbon Cutting – September 2023</a:t>
            </a:r>
          </a:p>
          <a:p>
            <a:pPr marL="285750">
              <a:buClr>
                <a:srgbClr val="90C226"/>
              </a:buClr>
              <a:buFont typeface="Arial" panose="020B0604020202020204" pitchFamily="34" charset="0"/>
              <a:buChar char="•"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en-VI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EC1B1666-787F-AB15-AF9F-EC25DFFA24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277270"/>
              </p:ext>
            </p:extLst>
          </p:nvPr>
        </p:nvGraphicFramePr>
        <p:xfrm>
          <a:off x="0" y="7574"/>
          <a:ext cx="11291333" cy="592916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1291333">
                  <a:extLst>
                    <a:ext uri="{9D8B030D-6E8A-4147-A177-3AD203B41FA5}">
                      <a16:colId xmlns:a16="http://schemas.microsoft.com/office/drawing/2014/main" val="3839189275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Walter I.M. Hodge Revitalization</a:t>
                      </a:r>
                      <a:endParaRPr lang="en-US" sz="3200" dirty="0"/>
                    </a:p>
                  </a:txBody>
                  <a:tcPr marL="87564" marR="87564" marT="52618" marB="52618" anchor="ctr"/>
                </a:tc>
                <a:extLst>
                  <a:ext uri="{0D108BD9-81ED-4DB2-BD59-A6C34878D82A}">
                    <a16:rowId xmlns:a16="http://schemas.microsoft.com/office/drawing/2014/main" val="1290134854"/>
                  </a:ext>
                </a:extLst>
              </a:tr>
            </a:tbl>
          </a:graphicData>
        </a:graphic>
      </p:graphicFrame>
      <p:pic>
        <p:nvPicPr>
          <p:cNvPr id="5" name="Picture 4" descr="A picture containing text, parking&#10;&#10;Description automatically generated">
            <a:extLst>
              <a:ext uri="{FF2B5EF4-FFF2-40B4-BE49-F238E27FC236}">
                <a16:creationId xmlns:a16="http://schemas.microsoft.com/office/drawing/2014/main" id="{0BCCAEAB-8A15-4263-0AC3-41F3279385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" t="23667" r="5795" b="12365"/>
          <a:stretch/>
        </p:blipFill>
        <p:spPr>
          <a:xfrm>
            <a:off x="583961" y="2139241"/>
            <a:ext cx="11175544" cy="3717032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29DA7857-9E8D-E2F1-C06B-82FC149444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7183123"/>
              </p:ext>
            </p:extLst>
          </p:nvPr>
        </p:nvGraphicFramePr>
        <p:xfrm>
          <a:off x="965819" y="1748456"/>
          <a:ext cx="1104203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60508">
                  <a:extLst>
                    <a:ext uri="{9D8B030D-6E8A-4147-A177-3AD203B41FA5}">
                      <a16:colId xmlns:a16="http://schemas.microsoft.com/office/drawing/2014/main" val="1954728964"/>
                    </a:ext>
                  </a:extLst>
                </a:gridCol>
                <a:gridCol w="2760508">
                  <a:extLst>
                    <a:ext uri="{9D8B030D-6E8A-4147-A177-3AD203B41FA5}">
                      <a16:colId xmlns:a16="http://schemas.microsoft.com/office/drawing/2014/main" val="968654649"/>
                    </a:ext>
                  </a:extLst>
                </a:gridCol>
                <a:gridCol w="2760508">
                  <a:extLst>
                    <a:ext uri="{9D8B030D-6E8A-4147-A177-3AD203B41FA5}">
                      <a16:colId xmlns:a16="http://schemas.microsoft.com/office/drawing/2014/main" val="2266162476"/>
                    </a:ext>
                  </a:extLst>
                </a:gridCol>
                <a:gridCol w="2760508">
                  <a:extLst>
                    <a:ext uri="{9D8B030D-6E8A-4147-A177-3AD203B41FA5}">
                      <a16:colId xmlns:a16="http://schemas.microsoft.com/office/drawing/2014/main" val="30084411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dirty="0"/>
                        <a:t>Phase I – 82 Units</a:t>
                      </a:r>
                      <a:endParaRPr lang="en-V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Phase II – 48 Units</a:t>
                      </a:r>
                      <a:endParaRPr lang="en-V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Phase III – 22 Units</a:t>
                      </a:r>
                      <a:endParaRPr lang="en-V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Phase IV – 96 Units</a:t>
                      </a:r>
                      <a:endParaRPr lang="en-V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83385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532B20-B965-E823-4698-416B380F2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9355" y="6124561"/>
            <a:ext cx="683339" cy="365125"/>
          </a:xfrm>
        </p:spPr>
        <p:txBody>
          <a:bodyPr/>
          <a:lstStyle/>
          <a:p>
            <a:fld id="{B13333A4-2EF1-4B79-B68C-AB20E66B4822}" type="slidenum">
              <a:rPr lang="en-US" sz="1200" smtClean="0"/>
              <a:t>5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5049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43259517-BD1A-2C66-A980-DCC07E278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6" y="-174554"/>
            <a:ext cx="11729049" cy="6871889"/>
          </a:xfrm>
          <a:prstGeom prst="rect">
            <a:avLst/>
          </a:prstGeom>
        </p:spPr>
      </p:pic>
      <p:sp>
        <p:nvSpPr>
          <p:cNvPr id="23" name="Rectangle 10" hidden="1">
            <a:extLst>
              <a:ext uri="{FF2B5EF4-FFF2-40B4-BE49-F238E27FC236}">
                <a16:creationId xmlns:a16="http://schemas.microsoft.com/office/drawing/2014/main" id="{BD11ECC6-8551-4768-8DFD-CD41AF420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1"/>
            <a:ext cx="12192000" cy="228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5" name="Group 12">
            <a:extLst>
              <a:ext uri="{FF2B5EF4-FFF2-40B4-BE49-F238E27FC236}">
                <a16:creationId xmlns:a16="http://schemas.microsoft.com/office/drawing/2014/main" id="{93657592-CA60-4F45-B1A0-88AA77242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F47E2B4-7DA9-4312-A1F0-C48388B23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96547" y="4572001"/>
              <a:ext cx="393665" cy="2285999"/>
            </a:xfrm>
            <a:prstGeom prst="line">
              <a:avLst/>
            </a:prstGeom>
            <a:ln w="9525">
              <a:solidFill>
                <a:srgbClr val="BFBFB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14">
              <a:extLst>
                <a:ext uri="{FF2B5EF4-FFF2-40B4-BE49-F238E27FC236}">
                  <a16:creationId xmlns:a16="http://schemas.microsoft.com/office/drawing/2014/main" id="{35B274F7-039F-4BFC-AA98-B51B1D6CB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4572001"/>
              <a:ext cx="3383073" cy="2285999"/>
            </a:xfrm>
            <a:prstGeom prst="line">
              <a:avLst/>
            </a:prstGeom>
            <a:ln w="9525">
              <a:solidFill>
                <a:srgbClr val="BFBFBF">
                  <a:alpha val="69804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11A31103-C703-46C9-9D26-497A1ACD5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382F955F-FC22-44B8-BDCF-B7758032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1F567692-F087-479A-8931-BD2869C3E4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49B3E4CD-0738-4B9D-A14F-1E8694DDF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4753B851-AD90-4CCD-85D0-65AA6567D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EBF14868-A190-4E21-9522-8977C474C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BCBB4922-76EE-442B-A649-09873DCE7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800" y="4891286"/>
            <a:ext cx="11270881" cy="13208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b="1" dirty="0">
                <a:ln w="66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Estate Donoe (“Tutu Phase I”)</a:t>
            </a:r>
          </a:p>
        </p:txBody>
      </p:sp>
      <p:sp useBgFill="1">
        <p:nvSpPr>
          <p:cNvPr id="24" name="Rectangle 23" hidden="1">
            <a:extLst>
              <a:ext uri="{FF2B5EF4-FFF2-40B4-BE49-F238E27FC236}">
                <a16:creationId xmlns:a16="http://schemas.microsoft.com/office/drawing/2014/main" id="{8E2EB503-A017-4457-A105-53638C97D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9175D89-10EC-1C1B-95EC-69FA34D92C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6764504"/>
              </p:ext>
            </p:extLst>
          </p:nvPr>
        </p:nvGraphicFramePr>
        <p:xfrm>
          <a:off x="0" y="5813172"/>
          <a:ext cx="11733112" cy="928196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515401">
                  <a:extLst>
                    <a:ext uri="{9D8B030D-6E8A-4147-A177-3AD203B41FA5}">
                      <a16:colId xmlns:a16="http://schemas.microsoft.com/office/drawing/2014/main" val="3839189275"/>
                    </a:ext>
                  </a:extLst>
                </a:gridCol>
                <a:gridCol w="912098">
                  <a:extLst>
                    <a:ext uri="{9D8B030D-6E8A-4147-A177-3AD203B41FA5}">
                      <a16:colId xmlns:a16="http://schemas.microsoft.com/office/drawing/2014/main" val="4280679153"/>
                    </a:ext>
                  </a:extLst>
                </a:gridCol>
                <a:gridCol w="796293">
                  <a:extLst>
                    <a:ext uri="{9D8B030D-6E8A-4147-A177-3AD203B41FA5}">
                      <a16:colId xmlns:a16="http://schemas.microsoft.com/office/drawing/2014/main" val="3402458919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312477002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63541641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1403056304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36880663"/>
                    </a:ext>
                  </a:extLst>
                </a:gridCol>
                <a:gridCol w="1316632">
                  <a:extLst>
                    <a:ext uri="{9D8B030D-6E8A-4147-A177-3AD203B41FA5}">
                      <a16:colId xmlns:a16="http://schemas.microsoft.com/office/drawing/2014/main" val="482788016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Redevelopment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84</a:t>
                      </a:r>
                    </a:p>
                    <a:p>
                      <a:pPr algn="ctr"/>
                      <a:r>
                        <a:rPr lang="en-US" sz="1800" dirty="0"/>
                        <a:t>Units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9%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TDC</a:t>
                      </a:r>
                    </a:p>
                    <a:p>
                      <a:pPr algn="ctr"/>
                      <a:r>
                        <a:rPr lang="en-US" sz="1800" dirty="0"/>
                        <a:t>$102M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Equity</a:t>
                      </a:r>
                    </a:p>
                    <a:p>
                      <a:pPr algn="ctr"/>
                      <a:r>
                        <a:rPr lang="en-US" sz="1800" dirty="0"/>
                        <a:t>$32M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FEMA</a:t>
                      </a:r>
                    </a:p>
                    <a:p>
                      <a:pPr algn="ctr"/>
                      <a:r>
                        <a:rPr lang="en-US" sz="1800" dirty="0"/>
                        <a:t>NA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1800" dirty="0"/>
                        <a:t>   CDBG-DR</a:t>
                      </a:r>
                    </a:p>
                    <a:p>
                      <a:pPr lvl="0" algn="l"/>
                      <a:r>
                        <a:rPr lang="en-US" sz="1800" dirty="0"/>
                        <a:t>   $47M (T1)</a:t>
                      </a:r>
                    </a:p>
                    <a:p>
                      <a:pPr lvl="0" algn="l"/>
                      <a:r>
                        <a:rPr lang="en-US" sz="1800" dirty="0"/>
                        <a:t>   $23M (T2)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Q2 2023</a:t>
                      </a:r>
                    </a:p>
                  </a:txBody>
                  <a:tcPr marL="87564" marR="87564" marT="52618" marB="52618" anchor="ctr"/>
                </a:tc>
                <a:extLst>
                  <a:ext uri="{0D108BD9-81ED-4DB2-BD59-A6C34878D82A}">
                    <a16:rowId xmlns:a16="http://schemas.microsoft.com/office/drawing/2014/main" val="1290134854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A5E24B-4ED2-1B5E-9873-9F5BA5822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04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title 2">
            <a:extLst>
              <a:ext uri="{FF2B5EF4-FFF2-40B4-BE49-F238E27FC236}">
                <a16:creationId xmlns:a16="http://schemas.microsoft.com/office/drawing/2014/main" id="{F3BFC330-2E39-026B-D7FB-44F75C84B02D}"/>
              </a:ext>
            </a:extLst>
          </p:cNvPr>
          <p:cNvSpPr txBox="1">
            <a:spLocks/>
          </p:cNvSpPr>
          <p:nvPr/>
        </p:nvSpPr>
        <p:spPr>
          <a:xfrm>
            <a:off x="695400" y="1268760"/>
            <a:ext cx="10297144" cy="5328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highlight>
                  <a:srgbClr val="C0C0C0"/>
                </a:highlight>
                <a:uLnTx/>
                <a:uFillTx/>
                <a:latin typeface="Trebuchet MS" panose="020B0603020202020204"/>
                <a:ea typeface="+mn-ea"/>
                <a:cs typeface="+mn-cs"/>
              </a:rPr>
              <a:t>Current Status:</a:t>
            </a:r>
          </a:p>
          <a:p>
            <a:pPr marL="285750" indent="-285750">
              <a:buClr>
                <a:srgbClr val="90C226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Environmental Mitigation In-Progress</a:t>
            </a:r>
          </a:p>
          <a:p>
            <a:pPr marL="285750" indent="-285750">
              <a:buClr>
                <a:srgbClr val="90C226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General Contractor’s Bid Responses are Due - March 2023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Onsite Construction Projected to Restart Q2 2023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highlight>
                  <a:srgbClr val="C0C0C0"/>
                </a:highlight>
                <a:uLnTx/>
                <a:uFillTx/>
                <a:latin typeface="Trebuchet MS" panose="020B0603020202020204"/>
                <a:ea typeface="+mn-ea"/>
                <a:cs typeface="+mn-cs"/>
              </a:rPr>
              <a:t>Challenges:</a:t>
            </a:r>
          </a:p>
          <a:p>
            <a:pPr marL="285750">
              <a:buClr>
                <a:srgbClr val="90C226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Increased Construction Pricing – Resulting in Potential Increase of $30M</a:t>
            </a:r>
          </a:p>
          <a:p>
            <a:pPr marL="285750">
              <a:buClr>
                <a:srgbClr val="90C226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Increased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eed for Additional CDBG-DR Funds in the Amount of $23M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  <a:highlight>
                  <a:srgbClr val="C0C0C0"/>
                </a:highlight>
                <a:latin typeface="Trebuchet MS" panose="020B0603020202020204"/>
              </a:rPr>
              <a:t>Opportunities: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highlight>
                <a:srgbClr val="C0C0C0"/>
              </a:highlight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Expedite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 New Workforce Housing on St. Thomas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en-VI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EC1B1666-787F-AB15-AF9F-EC25DFFA24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9412020"/>
              </p:ext>
            </p:extLst>
          </p:nvPr>
        </p:nvGraphicFramePr>
        <p:xfrm>
          <a:off x="0" y="7574"/>
          <a:ext cx="11291333" cy="592916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1291333">
                  <a:extLst>
                    <a:ext uri="{9D8B030D-6E8A-4147-A177-3AD203B41FA5}">
                      <a16:colId xmlns:a16="http://schemas.microsoft.com/office/drawing/2014/main" val="3839189275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Estate Donoe Redevelopment (“Tutu Phase I”)</a:t>
                      </a:r>
                      <a:endParaRPr lang="en-US" sz="3200" dirty="0"/>
                    </a:p>
                  </a:txBody>
                  <a:tcPr marL="87564" marR="87564" marT="52618" marB="52618" anchor="ctr"/>
                </a:tc>
                <a:extLst>
                  <a:ext uri="{0D108BD9-81ED-4DB2-BD59-A6C34878D82A}">
                    <a16:rowId xmlns:a16="http://schemas.microsoft.com/office/drawing/2014/main" val="1290134854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511511-D3BC-F690-F02C-A4A99B14B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3261" y="5985944"/>
            <a:ext cx="683339" cy="365125"/>
          </a:xfrm>
        </p:spPr>
        <p:txBody>
          <a:bodyPr/>
          <a:lstStyle/>
          <a:p>
            <a:fld id="{B13333A4-2EF1-4B79-B68C-AB20E66B4822}" type="slidenum">
              <a:rPr lang="en-US" sz="1200" smtClean="0">
                <a:solidFill>
                  <a:schemeClr val="bg1"/>
                </a:solidFill>
              </a:rPr>
              <a:t>7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36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rking lot in front of a building&#10;&#10;Description automatically generated with low confidence">
            <a:extLst>
              <a:ext uri="{FF2B5EF4-FFF2-40B4-BE49-F238E27FC236}">
                <a16:creationId xmlns:a16="http://schemas.microsoft.com/office/drawing/2014/main" id="{0222EC76-6D29-5B6E-AB30-4C17C780E6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4" y="-80817"/>
            <a:ext cx="11751756" cy="6403724"/>
          </a:xfrm>
          <a:prstGeom prst="rect">
            <a:avLst/>
          </a:prstGeom>
        </p:spPr>
      </p:pic>
      <p:sp>
        <p:nvSpPr>
          <p:cNvPr id="23" name="Rectangle 10" hidden="1">
            <a:extLst>
              <a:ext uri="{FF2B5EF4-FFF2-40B4-BE49-F238E27FC236}">
                <a16:creationId xmlns:a16="http://schemas.microsoft.com/office/drawing/2014/main" id="{BD11ECC6-8551-4768-8DFD-CD41AF420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1"/>
            <a:ext cx="12192000" cy="228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5" name="Group 12">
            <a:extLst>
              <a:ext uri="{FF2B5EF4-FFF2-40B4-BE49-F238E27FC236}">
                <a16:creationId xmlns:a16="http://schemas.microsoft.com/office/drawing/2014/main" id="{93657592-CA60-4F45-B1A0-88AA77242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F47E2B4-7DA9-4312-A1F0-C48388B23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96547" y="4572001"/>
              <a:ext cx="393665" cy="2285999"/>
            </a:xfrm>
            <a:prstGeom prst="line">
              <a:avLst/>
            </a:prstGeom>
            <a:ln w="9525">
              <a:solidFill>
                <a:srgbClr val="BFBFB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14">
              <a:extLst>
                <a:ext uri="{FF2B5EF4-FFF2-40B4-BE49-F238E27FC236}">
                  <a16:creationId xmlns:a16="http://schemas.microsoft.com/office/drawing/2014/main" id="{35B274F7-039F-4BFC-AA98-B51B1D6CB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4572001"/>
              <a:ext cx="3383073" cy="2285999"/>
            </a:xfrm>
            <a:prstGeom prst="line">
              <a:avLst/>
            </a:prstGeom>
            <a:ln w="9525">
              <a:solidFill>
                <a:srgbClr val="BFBFBF">
                  <a:alpha val="69804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11A31103-C703-46C9-9D26-497A1ACD5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382F955F-FC22-44B8-BDCF-B7758032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1F567692-F087-479A-8931-BD2869C3E4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49B3E4CD-0738-4B9D-A14F-1E8694DDF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4753B851-AD90-4CCD-85D0-65AA6567D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EBF14868-A190-4E21-9522-8977C474C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BCBB4922-76EE-442B-A649-09873DCE7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4" y="5094777"/>
            <a:ext cx="8596668" cy="13208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b="1" dirty="0">
                <a:ln w="66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Tutu North Phase I (“Senior”)</a:t>
            </a:r>
          </a:p>
        </p:txBody>
      </p:sp>
      <p:sp useBgFill="1">
        <p:nvSpPr>
          <p:cNvPr id="24" name="Rectangle 23" hidden="1">
            <a:extLst>
              <a:ext uri="{FF2B5EF4-FFF2-40B4-BE49-F238E27FC236}">
                <a16:creationId xmlns:a16="http://schemas.microsoft.com/office/drawing/2014/main" id="{8E2EB503-A017-4457-A105-53638C97D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9175D89-10EC-1C1B-95EC-69FA34D92C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618255"/>
              </p:ext>
            </p:extLst>
          </p:nvPr>
        </p:nvGraphicFramePr>
        <p:xfrm>
          <a:off x="0" y="6088639"/>
          <a:ext cx="11291333" cy="653876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420691">
                  <a:extLst>
                    <a:ext uri="{9D8B030D-6E8A-4147-A177-3AD203B41FA5}">
                      <a16:colId xmlns:a16="http://schemas.microsoft.com/office/drawing/2014/main" val="3839189275"/>
                    </a:ext>
                  </a:extLst>
                </a:gridCol>
                <a:gridCol w="877755">
                  <a:extLst>
                    <a:ext uri="{9D8B030D-6E8A-4147-A177-3AD203B41FA5}">
                      <a16:colId xmlns:a16="http://schemas.microsoft.com/office/drawing/2014/main" val="4280679153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3402458919"/>
                    </a:ext>
                  </a:extLst>
                </a:gridCol>
                <a:gridCol w="1636011">
                  <a:extLst>
                    <a:ext uri="{9D8B030D-6E8A-4147-A177-3AD203B41FA5}">
                      <a16:colId xmlns:a16="http://schemas.microsoft.com/office/drawing/2014/main" val="2312477002"/>
                    </a:ext>
                  </a:extLst>
                </a:gridCol>
                <a:gridCol w="1241975">
                  <a:extLst>
                    <a:ext uri="{9D8B030D-6E8A-4147-A177-3AD203B41FA5}">
                      <a16:colId xmlns:a16="http://schemas.microsoft.com/office/drawing/2014/main" val="2635416413"/>
                    </a:ext>
                  </a:extLst>
                </a:gridCol>
                <a:gridCol w="1241975">
                  <a:extLst>
                    <a:ext uri="{9D8B030D-6E8A-4147-A177-3AD203B41FA5}">
                      <a16:colId xmlns:a16="http://schemas.microsoft.com/office/drawing/2014/main" val="1403056304"/>
                    </a:ext>
                  </a:extLst>
                </a:gridCol>
                <a:gridCol w="1293451">
                  <a:extLst>
                    <a:ext uri="{9D8B030D-6E8A-4147-A177-3AD203B41FA5}">
                      <a16:colId xmlns:a16="http://schemas.microsoft.com/office/drawing/2014/main" val="2036880663"/>
                    </a:ext>
                  </a:extLst>
                </a:gridCol>
                <a:gridCol w="1499355">
                  <a:extLst>
                    <a:ext uri="{9D8B030D-6E8A-4147-A177-3AD203B41FA5}">
                      <a16:colId xmlns:a16="http://schemas.microsoft.com/office/drawing/2014/main" val="482788016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Redevelopment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60</a:t>
                      </a:r>
                    </a:p>
                    <a:p>
                      <a:pPr algn="ctr"/>
                      <a:r>
                        <a:rPr lang="en-US" sz="1800" dirty="0"/>
                        <a:t>Units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9%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TDC</a:t>
                      </a:r>
                    </a:p>
                    <a:p>
                      <a:pPr algn="ctr"/>
                      <a:r>
                        <a:rPr lang="en-US" sz="1800" dirty="0"/>
                        <a:t>$88.5M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Equity</a:t>
                      </a:r>
                    </a:p>
                    <a:p>
                      <a:pPr algn="ctr"/>
                      <a:r>
                        <a:rPr lang="en-US" sz="1800" dirty="0"/>
                        <a:t>$29M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FEMA</a:t>
                      </a:r>
                    </a:p>
                    <a:p>
                      <a:pPr algn="ctr"/>
                      <a:r>
                        <a:rPr lang="en-US" sz="1800" dirty="0"/>
                        <a:t>$59.5M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CDBG-DR</a:t>
                      </a:r>
                    </a:p>
                    <a:p>
                      <a:pPr algn="ctr"/>
                      <a:r>
                        <a:rPr lang="en-US" sz="1800" dirty="0"/>
                        <a:t>NA</a:t>
                      </a:r>
                    </a:p>
                  </a:txBody>
                  <a:tcPr marL="87564" marR="87564" marT="52618" marB="526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Closing</a:t>
                      </a:r>
                    </a:p>
                    <a:p>
                      <a:pPr algn="ctr"/>
                      <a:r>
                        <a:rPr lang="en-US" sz="1800" dirty="0"/>
                        <a:t>Dec 2023</a:t>
                      </a:r>
                    </a:p>
                  </a:txBody>
                  <a:tcPr marL="87564" marR="87564" marT="52618" marB="52618" anchor="ctr"/>
                </a:tc>
                <a:extLst>
                  <a:ext uri="{0D108BD9-81ED-4DB2-BD59-A6C34878D82A}">
                    <a16:rowId xmlns:a16="http://schemas.microsoft.com/office/drawing/2014/main" val="1290134854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5EC09B-ADD2-3E02-6E17-39875EB5B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64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title 2">
            <a:extLst>
              <a:ext uri="{FF2B5EF4-FFF2-40B4-BE49-F238E27FC236}">
                <a16:creationId xmlns:a16="http://schemas.microsoft.com/office/drawing/2014/main" id="{F3BFC330-2E39-026B-D7FB-44F75C84B02D}"/>
              </a:ext>
            </a:extLst>
          </p:cNvPr>
          <p:cNvSpPr txBox="1">
            <a:spLocks/>
          </p:cNvSpPr>
          <p:nvPr/>
        </p:nvSpPr>
        <p:spPr>
          <a:xfrm>
            <a:off x="695400" y="1268760"/>
            <a:ext cx="8640960" cy="5328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highlight>
                  <a:srgbClr val="C0C0C0"/>
                </a:highlight>
                <a:uLnTx/>
                <a:uFillTx/>
                <a:latin typeface="Trebuchet MS" panose="020B0603020202020204"/>
                <a:ea typeface="+mn-ea"/>
                <a:cs typeface="+mn-cs"/>
              </a:rPr>
              <a:t>Current Status:</a:t>
            </a:r>
          </a:p>
          <a:p>
            <a:pPr marL="285750" indent="-285750">
              <a:buClr>
                <a:srgbClr val="90C226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LIHTC Application Submitted - February 2023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10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0% Construction Design Documents will be Completed - June 2023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General Contractor Selection -  August 2023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Building Permits Approval – September 2023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Financial Closing December 2023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highlight>
                  <a:srgbClr val="C0C0C0"/>
                </a:highlight>
                <a:uLnTx/>
                <a:uFillTx/>
                <a:latin typeface="Trebuchet MS" panose="020B0603020202020204"/>
                <a:ea typeface="+mn-ea"/>
                <a:cs typeface="+mn-cs"/>
              </a:rPr>
              <a:t>Challenges: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Equity Pricing Below Mainland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Inflation Pressure Impacts Construction Loans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Increase in Construction Costs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highlight>
                  <a:srgbClr val="C0C0C0"/>
                </a:highlight>
                <a:uLnTx/>
                <a:uFillTx/>
                <a:latin typeface="Trebuchet MS" panose="020B0603020202020204"/>
                <a:ea typeface="+mn-ea"/>
                <a:cs typeface="+mn-cs"/>
              </a:rPr>
              <a:t>Opportunities: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Better Housing Opportunities for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Residents at Lucinda Millin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en-VI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EC1B1666-787F-AB15-AF9F-EC25DFFA24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5529137"/>
              </p:ext>
            </p:extLst>
          </p:nvPr>
        </p:nvGraphicFramePr>
        <p:xfrm>
          <a:off x="0" y="7574"/>
          <a:ext cx="11291333" cy="592916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1291333">
                  <a:extLst>
                    <a:ext uri="{9D8B030D-6E8A-4147-A177-3AD203B41FA5}">
                      <a16:colId xmlns:a16="http://schemas.microsoft.com/office/drawing/2014/main" val="3839189275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Tutu North Phase I Redevelopment (“Senior”)</a:t>
                      </a:r>
                    </a:p>
                  </a:txBody>
                  <a:tcPr marL="87564" marR="87564" marT="52618" marB="52618" anchor="ctr"/>
                </a:tc>
                <a:extLst>
                  <a:ext uri="{0D108BD9-81ED-4DB2-BD59-A6C34878D82A}">
                    <a16:rowId xmlns:a16="http://schemas.microsoft.com/office/drawing/2014/main" val="1290134854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4851BE-0079-F46F-877B-0B3A22FC4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3500" y="5995180"/>
            <a:ext cx="683339" cy="365125"/>
          </a:xfrm>
        </p:spPr>
        <p:txBody>
          <a:bodyPr/>
          <a:lstStyle/>
          <a:p>
            <a:fld id="{B13333A4-2EF1-4B79-B68C-AB20E66B4822}" type="slidenum">
              <a:rPr lang="en-US" sz="1200" smtClean="0">
                <a:solidFill>
                  <a:schemeClr val="bg1"/>
                </a:solidFill>
              </a:rPr>
              <a:t>9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53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929</TotalTime>
  <Words>1212</Words>
  <Application>Microsoft Office PowerPoint</Application>
  <PresentationFormat>Widescreen</PresentationFormat>
  <Paragraphs>386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Century Schoolbook</vt:lpstr>
      <vt:lpstr>Times New Roman</vt:lpstr>
      <vt:lpstr>Trebuchet MS</vt:lpstr>
      <vt:lpstr>Wingdings 3</vt:lpstr>
      <vt:lpstr>Facet</vt:lpstr>
      <vt:lpstr> VIHA REDEVELOPMENT PLAN 2023-2024 Update</vt:lpstr>
      <vt:lpstr>PowerPoint Presentation</vt:lpstr>
      <vt:lpstr>Table of Contents </vt:lpstr>
      <vt:lpstr>Walter I.M. Hodge</vt:lpstr>
      <vt:lpstr>PowerPoint Presentation</vt:lpstr>
      <vt:lpstr>Estate Donoe (“Tutu Phase I”)</vt:lpstr>
      <vt:lpstr>PowerPoint Presentation</vt:lpstr>
      <vt:lpstr>Tutu North Phase I (“Senior”)</vt:lpstr>
      <vt:lpstr>PowerPoint Presentation</vt:lpstr>
      <vt:lpstr>Williams Delight Homeownership</vt:lpstr>
      <vt:lpstr>PowerPoint Presentation</vt:lpstr>
      <vt:lpstr>2023 – 2024 Replacement Housing</vt:lpstr>
      <vt:lpstr>D. Hamilton Jackson / Alphonso Gerard Place </vt:lpstr>
      <vt:lpstr>PowerPoint Presentation</vt:lpstr>
      <vt:lpstr>Tutu North Phase I and Phase II (Family)</vt:lpstr>
      <vt:lpstr>PowerPoint Presentation</vt:lpstr>
      <vt:lpstr>Stony Ground Phase I “Wilford Pedro”</vt:lpstr>
      <vt:lpstr>PowerPoint Presentation</vt:lpstr>
      <vt:lpstr>Lucinda Millin - Offsite</vt:lpstr>
      <vt:lpstr>PowerPoint Presentation</vt:lpstr>
      <vt:lpstr>Oswald Harris Court   MORE INFORMATION COMING SOON</vt:lpstr>
      <vt:lpstr>Marley Homes and Additions / Ludvig Harrigan  MORE INFORMATION COMING SOON</vt:lpstr>
      <vt:lpstr>RECAP</vt:lpstr>
      <vt:lpstr>Q &amp; 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VIHA REDEVELOPMENT PLAN</dc:title>
  <dc:creator>Shawn Hicks</dc:creator>
  <cp:lastModifiedBy>Rudolph E. Krigger, Jr.</cp:lastModifiedBy>
  <cp:revision>189</cp:revision>
  <cp:lastPrinted>2023-02-22T14:38:33Z</cp:lastPrinted>
  <dcterms:created xsi:type="dcterms:W3CDTF">2023-02-09T15:02:19Z</dcterms:created>
  <dcterms:modified xsi:type="dcterms:W3CDTF">2023-02-27T15:12:13Z</dcterms:modified>
</cp:coreProperties>
</file>