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7" r:id="rId3"/>
    <p:sldId id="419" r:id="rId4"/>
    <p:sldId id="409" r:id="rId5"/>
    <p:sldId id="387" r:id="rId6"/>
    <p:sldId id="452" r:id="rId7"/>
    <p:sldId id="414" r:id="rId8"/>
    <p:sldId id="411" r:id="rId9"/>
    <p:sldId id="410" r:id="rId10"/>
    <p:sldId id="344" r:id="rId11"/>
    <p:sldId id="436" r:id="rId12"/>
    <p:sldId id="437" r:id="rId13"/>
    <p:sldId id="454" r:id="rId14"/>
    <p:sldId id="464" r:id="rId15"/>
    <p:sldId id="416" r:id="rId16"/>
    <p:sldId id="415" r:id="rId17"/>
    <p:sldId id="456" r:id="rId18"/>
    <p:sldId id="413" r:id="rId19"/>
    <p:sldId id="458" r:id="rId20"/>
    <p:sldId id="408" r:id="rId21"/>
    <p:sldId id="418" r:id="rId22"/>
    <p:sldId id="453" r:id="rId23"/>
    <p:sldId id="459" r:id="rId24"/>
    <p:sldId id="460" r:id="rId25"/>
    <p:sldId id="465" r:id="rId26"/>
    <p:sldId id="438" r:id="rId27"/>
    <p:sldId id="455" r:id="rId28"/>
    <p:sldId id="399" r:id="rId29"/>
    <p:sldId id="321" r:id="rId30"/>
    <p:sldId id="421" r:id="rId31"/>
    <p:sldId id="478" r:id="rId32"/>
    <p:sldId id="479" r:id="rId33"/>
    <p:sldId id="480" r:id="rId34"/>
    <p:sldId id="481" r:id="rId35"/>
    <p:sldId id="482" r:id="rId36"/>
    <p:sldId id="483" r:id="rId37"/>
    <p:sldId id="484" r:id="rId38"/>
    <p:sldId id="485" r:id="rId39"/>
    <p:sldId id="486" r:id="rId40"/>
    <p:sldId id="487" r:id="rId41"/>
    <p:sldId id="477" r:id="rId42"/>
    <p:sldId id="441" r:id="rId43"/>
    <p:sldId id="442" r:id="rId44"/>
    <p:sldId id="468" r:id="rId45"/>
    <p:sldId id="469" r:id="rId46"/>
    <p:sldId id="443" r:id="rId47"/>
    <p:sldId id="467" r:id="rId48"/>
    <p:sldId id="36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autoAdjust="0"/>
    <p:restoredTop sz="95487" autoAdjust="0"/>
  </p:normalViewPr>
  <p:slideViewPr>
    <p:cSldViewPr>
      <p:cViewPr>
        <p:scale>
          <a:sx n="75" d="100"/>
          <a:sy n="75" d="100"/>
        </p:scale>
        <p:origin x="1186" y="40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E17FC-8977-417F-BF8B-1BBB42D412A2}" type="datetimeFigureOut">
              <a:rPr lang="en-US" smtClean="0"/>
              <a:t>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635F5-5784-44E4-9C4C-A35C4FD9E0D5}" type="slidenum">
              <a:rPr lang="en-US" smtClean="0"/>
              <a:t>‹#›</a:t>
            </a:fld>
            <a:endParaRPr lang="en-US"/>
          </a:p>
        </p:txBody>
      </p:sp>
    </p:spTree>
    <p:extLst>
      <p:ext uri="{BB962C8B-B14F-4D97-AF65-F5344CB8AC3E}">
        <p14:creationId xmlns:p14="http://schemas.microsoft.com/office/powerpoint/2010/main" val="1362446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a8072c5e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a8072c5e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368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ea8072c5e9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ea8072c5e9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96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ea8072c5e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ea8072c5e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13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ea8072c5e9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ea8072c5e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78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ea8072c5e9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ea8072c5e9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0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a8072c5e9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a8072c5e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40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ea8072c5e9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ea8072c5e9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36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86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ea8072c5e9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ea8072c5e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54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ea8072c5e9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ea8072c5e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4600" y="76200"/>
            <a:ext cx="6477000" cy="762000"/>
          </a:xfrm>
        </p:spPr>
        <p:txBody>
          <a:bodyPr>
            <a:normAutofit/>
          </a:bodyPr>
          <a:lstStyle>
            <a:lvl1pPr>
              <a:defRPr sz="3000" baseline="0">
                <a:solidFill>
                  <a:schemeClr val="bg1"/>
                </a:solidFill>
              </a:defRPr>
            </a:lvl1pPr>
          </a:lstStyle>
          <a:p>
            <a:r>
              <a:rPr lang="en-US" dirty="0" smtClean="0"/>
              <a:t>?</a:t>
            </a:r>
            <a:endParaRPr lang="en-US" dirty="0"/>
          </a:p>
        </p:txBody>
      </p:sp>
      <p:sp>
        <p:nvSpPr>
          <p:cNvPr id="3" name="Subtitle 2"/>
          <p:cNvSpPr>
            <a:spLocks noGrp="1"/>
          </p:cNvSpPr>
          <p:nvPr>
            <p:ph type="subTitle" idx="1" hasCustomPrompt="1"/>
          </p:nvPr>
        </p:nvSpPr>
        <p:spPr>
          <a:xfrm>
            <a:off x="1219200" y="1295400"/>
            <a:ext cx="7772400" cy="4876800"/>
          </a:xfrm>
        </p:spPr>
        <p:txBody>
          <a:bodyPr/>
          <a:lstStyle>
            <a:lvl1pPr marL="0" indent="0" algn="l">
              <a:buNone/>
              <a:defRPr>
                <a:solidFill>
                  <a:srgbClr val="1F42F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t>
            </a:r>
          </a:p>
        </p:txBody>
      </p:sp>
      <p:sp>
        <p:nvSpPr>
          <p:cNvPr id="4" name="Date Placeholder 3"/>
          <p:cNvSpPr>
            <a:spLocks noGrp="1"/>
          </p:cNvSpPr>
          <p:nvPr>
            <p:ph type="dt" sz="half" idx="10"/>
          </p:nvPr>
        </p:nvSpPr>
        <p:spPr/>
        <p:txBody>
          <a:bodyPr/>
          <a:lstStyle>
            <a:lvl1pPr>
              <a:defRPr/>
            </a:lvl1pPr>
          </a:lstStyle>
          <a:p>
            <a:r>
              <a:rPr lang="en-US" dirty="0" smtClean="0"/>
              <a:t>0 </a:t>
            </a:r>
            <a:endParaRPr lang="en-US" dirty="0"/>
          </a:p>
        </p:txBody>
      </p:sp>
      <p:sp>
        <p:nvSpPr>
          <p:cNvPr id="5" name="Footer Placeholder 4"/>
          <p:cNvSpPr>
            <a:spLocks noGrp="1"/>
          </p:cNvSpPr>
          <p:nvPr>
            <p:ph type="ftr" sz="quarter" idx="11"/>
          </p:nvPr>
        </p:nvSpPr>
        <p:spPr>
          <a:xfrm>
            <a:off x="3124200" y="6398392"/>
            <a:ext cx="2895600" cy="365125"/>
          </a:xfrm>
        </p:spPr>
        <p:txBody>
          <a:bodyPr/>
          <a:lstStyle/>
          <a:p>
            <a:endParaRPr lang="en-US" dirty="0"/>
          </a:p>
        </p:txBody>
      </p:sp>
      <p:sp>
        <p:nvSpPr>
          <p:cNvPr id="6" name="Slide Number Placeholder 5"/>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410128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26473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3447079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666791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93807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485116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52486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168366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178891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335208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02269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483757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532212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976621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24561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339593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396759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315678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136492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270497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274471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7D0ED0-38F0-47DD-921E-738C4AB41191}" type="datetimeFigureOut">
              <a:rPr lang="en-US" smtClean="0"/>
              <a:t>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12D93A-4FED-4314-BF44-E87039D0AB9B}" type="slidenum">
              <a:rPr lang="en-US" smtClean="0"/>
              <a:t>‹#›</a:t>
            </a:fld>
            <a:endParaRPr lang="en-US" dirty="0"/>
          </a:p>
        </p:txBody>
      </p:sp>
    </p:spTree>
    <p:extLst>
      <p:ext uri="{BB962C8B-B14F-4D97-AF65-F5344CB8AC3E}">
        <p14:creationId xmlns:p14="http://schemas.microsoft.com/office/powerpoint/2010/main" val="373905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D0ED0-38F0-47DD-921E-738C4AB41191}" type="datetimeFigureOut">
              <a:rPr lang="en-US" smtClean="0"/>
              <a:t>11/5/2023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2D93A-4FED-4314-BF44-E87039D0AB9B}" type="slidenum">
              <a:rPr lang="en-US" smtClean="0"/>
              <a:t>‹#›</a:t>
            </a:fld>
            <a:endParaRPr lang="en-US" dirty="0"/>
          </a:p>
        </p:txBody>
      </p:sp>
    </p:spTree>
    <p:extLst>
      <p:ext uri="{BB962C8B-B14F-4D97-AF65-F5344CB8AC3E}">
        <p14:creationId xmlns:p14="http://schemas.microsoft.com/office/powerpoint/2010/main" val="2487641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lang="en" kern="0">
                <a:solidFill>
                  <a:srgbClr val="595959"/>
                </a:solidFill>
                <a:cs typeface="Arial"/>
                <a:sym typeface="Arial"/>
              </a:rPr>
              <a:pPr>
                <a:buClr>
                  <a:srgbClr val="000000"/>
                </a:buClr>
                <a:buFont typeface="Arial"/>
                <a:buNone/>
              </a:pPr>
              <a:t>‹#›</a:t>
            </a:fld>
            <a:endParaRPr kern="0">
              <a:solidFill>
                <a:srgbClr val="595959"/>
              </a:solidFill>
              <a:cs typeface="Arial"/>
              <a:sym typeface="Arial"/>
            </a:endParaRPr>
          </a:p>
        </p:txBody>
      </p:sp>
    </p:spTree>
    <p:extLst>
      <p:ext uri="{BB962C8B-B14F-4D97-AF65-F5344CB8AC3E}">
        <p14:creationId xmlns:p14="http://schemas.microsoft.com/office/powerpoint/2010/main" val="139109452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google.co.vi/url?sa=i&amp;rct=j&amp;q=&amp;esrc=s&amp;source=images&amp;cd=&amp;cad=rja&amp;uact=8&amp;docid=YebE7mz1TO2EEM&amp;tbnid=WADZvlbKpelznM:&amp;ved=0CAUQjRw&amp;url=http://www.shutterstock.com/s/collaboration/search.html&amp;ei=i1_uU92kE4bD8QGvm4CoBg&amp;bvm=bv.73231344,d.cWc&amp;psig=AFQjCNE_iI-iVFO29OrfpOdib355y8ncZA&amp;ust=1408216726760208" TargetMode="External"/><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hyperlink" Target="http://www.google.co.vi/url?sa=i&amp;rct=j&amp;q=&amp;esrc=s&amp;source=images&amp;cd=&amp;cad=rja&amp;uact=8&amp;docid=d8KItmNi_V1gSM&amp;tbnid=5hCJ7c-lYivDcM:&amp;ved=0CAUQjRw&amp;url=http://theasggroup.com/2012/09/sales-performance-improvement-where-are-the-gaps/&amp;ei=vF_uU8iLJKfi8gHujIGwAg&amp;bvm=bv.73231344,d.cWc&amp;psig=AFQjCNFk5Av-vHw6FcE-ol62WiUq10GVrw&amp;ust=1408217392269378" TargetMode="External"/><Relationship Id="rId10" Type="http://schemas.openxmlformats.org/officeDocument/2006/relationships/image" Target="../media/image52.png"/><Relationship Id="rId4" Type="http://schemas.openxmlformats.org/officeDocument/2006/relationships/image" Target="../media/image47.jp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vi/url?sa=i&amp;rct=j&amp;q=&amp;esrc=s&amp;source=images&amp;cd=&amp;cad=rja&amp;uact=8&amp;docid=dCkDHbwBA73JiM&amp;tbnid=obXzrXu34UzJ4M:&amp;ved=0CAUQjRw&amp;url=http://www.daycommunications.ca/newsAndViews.html&amp;ei=R03uU4anJ478yQS2rICIDg&amp;bvm=bv.73231344,d.aWw&amp;psig=AFQjCNHWNNhE6xIeWufWVLWBW3xZrZzjVQ&amp;ust=1408212654884993"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vi/url?sa=i&amp;rct=j&amp;q=&amp;esrc=s&amp;source=images&amp;cd=&amp;cad=rja&amp;uact=8&amp;docid=eJSEX3yXkoQT2M&amp;tbnid=FQU6VWQKoWfrPM:&amp;ved=0CAUQjRw&amp;url=http://www.milkround.com/career-advice/uni-life/career-planning/Effective-communication-achievable-student-job-skill-number-1/&amp;ei=o1ruU5-FBcXn8gG9ioGwBg&amp;bvm=bv.73231344,d.aWw&amp;psig=AFQjCNHWNNhE6xIeWufWVLWBW3xZrZzjVQ&amp;ust=1408212654884993"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5.jpg"/><Relationship Id="rId5" Type="http://schemas.openxmlformats.org/officeDocument/2006/relationships/hyperlink" Target="http://www.google.co.vi/url?sa=i&amp;rct=j&amp;q=&amp;esrc=s&amp;source=images&amp;cd=&amp;cad=rja&amp;uact=8&amp;docid=dCkDHbwBA73JiM&amp;tbnid=obXzrXu34UzJ4M:&amp;ved=0CAUQjRw&amp;url=http://headguruteacher.com/2013/09/27/great-school-leadership-5-communication/&amp;ei=ZE3uU4DrHNe0yQSR84KoAg&amp;bvm=bv.73231344,d.aWw&amp;psig=AFQjCNHWNNhE6xIeWufWVLWBW3xZrZzjVQ&amp;ust=1408212654884993" TargetMode="Externa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13" Type="http://schemas.openxmlformats.org/officeDocument/2006/relationships/image" Target="../media/image62.jpg"/><Relationship Id="rId18" Type="http://schemas.openxmlformats.org/officeDocument/2006/relationships/image" Target="../media/image65.png"/><Relationship Id="rId26" Type="http://schemas.openxmlformats.org/officeDocument/2006/relationships/hyperlink" Target="http://bclc.uschamber.com/" TargetMode="External"/><Relationship Id="rId39" Type="http://schemas.openxmlformats.org/officeDocument/2006/relationships/image" Target="../media/image82.png"/><Relationship Id="rId21" Type="http://schemas.openxmlformats.org/officeDocument/2006/relationships/hyperlink" Target="http://www.ucdenver.edu/academics/colleges/SPA/BuechnerInstitute/Pages/BuechnerHome.aspx" TargetMode="External"/><Relationship Id="rId34" Type="http://schemas.openxmlformats.org/officeDocument/2006/relationships/image" Target="../media/image77.png"/><Relationship Id="rId7" Type="http://schemas.openxmlformats.org/officeDocument/2006/relationships/image" Target="../media/image59.pn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66.png"/><Relationship Id="rId29" Type="http://schemas.openxmlformats.org/officeDocument/2006/relationships/image" Target="../media/image72.png"/><Relationship Id="rId41"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58.jpg"/><Relationship Id="rId11" Type="http://schemas.openxmlformats.org/officeDocument/2006/relationships/image" Target="../media/image61.jpg"/><Relationship Id="rId24" Type="http://schemas.openxmlformats.org/officeDocument/2006/relationships/hyperlink" Target="http://www.alanaid.org/" TargetMode="External"/><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5" Type="http://schemas.openxmlformats.org/officeDocument/2006/relationships/image" Target="../media/image57.jpg"/><Relationship Id="rId15" Type="http://schemas.openxmlformats.org/officeDocument/2006/relationships/hyperlink" Target="http://www.fema.gov/" TargetMode="External"/><Relationship Id="rId23" Type="http://schemas.openxmlformats.org/officeDocument/2006/relationships/image" Target="../media/image68.jpg"/><Relationship Id="rId28" Type="http://schemas.openxmlformats.org/officeDocument/2006/relationships/image" Target="../media/image71.jpg"/><Relationship Id="rId36" Type="http://schemas.openxmlformats.org/officeDocument/2006/relationships/image" Target="../media/image79.png"/><Relationship Id="rId10" Type="http://schemas.openxmlformats.org/officeDocument/2006/relationships/hyperlink" Target="http://www.flash.org/" TargetMode="External"/><Relationship Id="rId19" Type="http://schemas.openxmlformats.org/officeDocument/2006/relationships/hyperlink" Target="http://eden.lsu.edu/Pages/default.aspx" TargetMode="External"/><Relationship Id="rId31" Type="http://schemas.openxmlformats.org/officeDocument/2006/relationships/image" Target="../media/image74.png"/><Relationship Id="rId4" Type="http://schemas.openxmlformats.org/officeDocument/2006/relationships/hyperlink" Target="http://www.facebook.com/DisasterRelief" TargetMode="External"/><Relationship Id="rId9" Type="http://schemas.openxmlformats.org/officeDocument/2006/relationships/image" Target="../media/image60.png"/><Relationship Id="rId14" Type="http://schemas.openxmlformats.org/officeDocument/2006/relationships/image" Target="../media/image63.jpg"/><Relationship Id="rId22" Type="http://schemas.openxmlformats.org/officeDocument/2006/relationships/image" Target="../media/image67.png"/><Relationship Id="rId27" Type="http://schemas.openxmlformats.org/officeDocument/2006/relationships/image" Target="../media/image70.jpg"/><Relationship Id="rId30" Type="http://schemas.openxmlformats.org/officeDocument/2006/relationships/image" Target="../media/image73.png"/><Relationship Id="rId35" Type="http://schemas.openxmlformats.org/officeDocument/2006/relationships/image" Target="../media/image78.png"/><Relationship Id="rId8" Type="http://schemas.openxmlformats.org/officeDocument/2006/relationships/hyperlink" Target="http://www.community.ups.com/" TargetMode="External"/><Relationship Id="rId3" Type="http://schemas.openxmlformats.org/officeDocument/2006/relationships/image" Target="../media/image56.png"/><Relationship Id="rId12" Type="http://schemas.openxmlformats.org/officeDocument/2006/relationships/hyperlink" Target="http://www.toolbank.org/" TargetMode="External"/><Relationship Id="rId17" Type="http://schemas.openxmlformats.org/officeDocument/2006/relationships/hyperlink" Target="http://www.cncs.gov/" TargetMode="External"/><Relationship Id="rId25" Type="http://schemas.openxmlformats.org/officeDocument/2006/relationships/image" Target="../media/image69.gif"/><Relationship Id="rId33" Type="http://schemas.openxmlformats.org/officeDocument/2006/relationships/image" Target="../media/image76.jpg"/><Relationship Id="rId38"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6.jpg"/></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9.jp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vi/url?sa=i&amp;rct=j&amp;q=&amp;esrc=s&amp;source=images&amp;cd=&amp;cad=rja&amp;uact=8&amp;docid=dCkDHbwBA73JiM&amp;tbnid=obXzrXu34UzJ4M:&amp;ved=0CAUQjRw&amp;url=http://headguruteacher.com/2013/09/27/great-school-leadership-5-communication/&amp;ei=ZE3uU4DrHNe0yQSR84KoAg&amp;bvm=bv.73231344,d.aWw&amp;psig=AFQjCNHWNNhE6xIeWufWVLWBW3xZrZzjVQ&amp;ust=1408212654884993"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hyperlink" Target="http://www.google.co.vi/url?sa=i&amp;rct=j&amp;q=&amp;esrc=s&amp;source=images&amp;cd=&amp;cad=rja&amp;uact=8&amp;docid=YebE7mz1TO2EEM&amp;tbnid=WADZvlbKpelznM:&amp;ved=0CAUQjRw&amp;url=http://www.shutterstock.com/s/collaboration/search.html&amp;ei=i1_uU92kE4bD8QGvm4CoBg&amp;bvm=bv.73231344,d.cWc&amp;psig=AFQjCNE_iI-iVFO29OrfpOdib355y8ncZA&amp;ust=1408216726760208" TargetMode="Externa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763000" cy="762000"/>
          </a:xfrm>
        </p:spPr>
        <p:txBody>
          <a:bodyPr/>
          <a:lstStyle/>
          <a:p>
            <a:r>
              <a:rPr lang="en-US" dirty="0" smtClean="0"/>
              <a:t> </a:t>
            </a:r>
            <a:endParaRPr lang="en-US" dirty="0"/>
          </a:p>
        </p:txBody>
      </p:sp>
      <p:sp>
        <p:nvSpPr>
          <p:cNvPr id="3" name="Subtitle 2"/>
          <p:cNvSpPr>
            <a:spLocks noGrp="1"/>
          </p:cNvSpPr>
          <p:nvPr>
            <p:ph type="subTitle" idx="1"/>
          </p:nvPr>
        </p:nvSpPr>
        <p:spPr>
          <a:xfrm>
            <a:off x="-76200" y="673704"/>
            <a:ext cx="9220200" cy="3325040"/>
          </a:xfrm>
        </p:spPr>
        <p:txBody>
          <a:bodyPr>
            <a:normAutofit fontScale="92500" lnSpcReduction="10000"/>
          </a:bodyPr>
          <a:lstStyle/>
          <a:p>
            <a:pPr algn="ctr"/>
            <a:r>
              <a:rPr lang="en-US" sz="4000" b="1" i="1" dirty="0" smtClean="0"/>
              <a:t>AuxComm, Amateurs and The Territory</a:t>
            </a:r>
          </a:p>
          <a:p>
            <a:pPr algn="ctr"/>
            <a:r>
              <a:rPr lang="en-US" sz="4000" b="1" i="1" dirty="0" smtClean="0"/>
              <a:t>Bill 35-0175</a:t>
            </a:r>
          </a:p>
          <a:p>
            <a:pPr algn="ctr"/>
            <a:endParaRPr lang="en-US" sz="2800" dirty="0" smtClean="0"/>
          </a:p>
          <a:p>
            <a:pPr algn="ctr"/>
            <a:r>
              <a:rPr lang="en-US" sz="3000" b="1" i="1" dirty="0" smtClean="0"/>
              <a:t>Homeland </a:t>
            </a:r>
            <a:r>
              <a:rPr lang="en-US" sz="3000" b="1" i="1" dirty="0"/>
              <a:t>Security, Justice and Public Safety </a:t>
            </a:r>
            <a:r>
              <a:rPr lang="en-US" sz="3000" b="1" i="1" dirty="0" smtClean="0"/>
              <a:t>Committee</a:t>
            </a:r>
          </a:p>
          <a:p>
            <a:pPr algn="ctr"/>
            <a:endParaRPr lang="en-US" sz="2400" dirty="0" smtClean="0"/>
          </a:p>
          <a:p>
            <a:pPr algn="ctr"/>
            <a:r>
              <a:rPr lang="en-US" sz="2600" dirty="0" smtClean="0"/>
              <a:t>November 9, 2023</a:t>
            </a:r>
          </a:p>
          <a:p>
            <a:pPr algn="ctr"/>
            <a:r>
              <a:rPr lang="en-US" sz="2600" dirty="0" smtClean="0"/>
              <a:t>St. John </a:t>
            </a:r>
            <a:endParaRPr lang="en-US" sz="2600" b="1" i="1" dirty="0" smtClean="0"/>
          </a:p>
          <a:p>
            <a:pPr algn="ctr"/>
            <a:endParaRPr lang="en-US" b="1" dirty="0" smtClean="0"/>
          </a:p>
          <a:p>
            <a:endParaRPr lang="en-US" sz="2400" b="1" dirty="0" smtClean="0"/>
          </a:p>
          <a:p>
            <a:endParaRPr lang="en-US" b="1" dirty="0"/>
          </a:p>
        </p:txBody>
      </p:sp>
      <p:sp>
        <p:nvSpPr>
          <p:cNvPr id="6" name="Subtitle 2"/>
          <p:cNvSpPr txBox="1">
            <a:spLocks/>
          </p:cNvSpPr>
          <p:nvPr/>
        </p:nvSpPr>
        <p:spPr>
          <a:xfrm>
            <a:off x="0" y="3581400"/>
            <a:ext cx="9144000" cy="31242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endParaRPr lang="en-US" b="1" dirty="0" smtClean="0"/>
          </a:p>
          <a:p>
            <a:pPr algn="ctr"/>
            <a:endParaRPr lang="en-US" b="1" dirty="0" smtClean="0"/>
          </a:p>
          <a:p>
            <a:pPr algn="ctr"/>
            <a:r>
              <a:rPr lang="en-US" sz="2400" b="1" dirty="0" smtClean="0"/>
              <a:t>Fred Kleber</a:t>
            </a:r>
          </a:p>
          <a:p>
            <a:pPr algn="ctr"/>
            <a:r>
              <a:rPr lang="en-US" sz="2400" dirty="0" smtClean="0"/>
              <a:t>Section Manager</a:t>
            </a:r>
          </a:p>
          <a:p>
            <a:pPr algn="ctr"/>
            <a:r>
              <a:rPr lang="en-US" sz="2400" dirty="0" smtClean="0"/>
              <a:t>US Virgin Islands</a:t>
            </a:r>
          </a:p>
          <a:p>
            <a:pPr algn="ctr"/>
            <a:endParaRPr lang="en-US" sz="2400" b="1" dirty="0" smtClean="0"/>
          </a:p>
          <a:p>
            <a:pPr algn="ctr"/>
            <a:endParaRPr lang="en-US" sz="2400" b="1" dirty="0" smtClean="0"/>
          </a:p>
          <a:p>
            <a:pPr algn="ctr"/>
            <a:r>
              <a:rPr lang="en-US" altLang="en-US" sz="1600" dirty="0"/>
              <a:t>©</a:t>
            </a:r>
            <a:r>
              <a:rPr lang="en-US" altLang="en-US" sz="1600" dirty="0" smtClean="0"/>
              <a:t>2023 </a:t>
            </a:r>
            <a:r>
              <a:rPr lang="en-US" altLang="en-US" sz="1600" dirty="0"/>
              <a:t>– F. Kleber</a:t>
            </a:r>
          </a:p>
          <a:p>
            <a:pPr algn="ctr"/>
            <a:endParaRPr lang="en-US" sz="2400" b="1" dirty="0"/>
          </a:p>
          <a:p>
            <a:pPr algn="ctr"/>
            <a:endParaRPr lang="en-US" sz="2400" b="1" dirty="0" smtClean="0"/>
          </a:p>
          <a:p>
            <a:endParaRPr lang="en-US" sz="2400" b="1" dirty="0" smtClean="0"/>
          </a:p>
          <a:p>
            <a:endParaRPr lang="en-US" b="1" dirty="0"/>
          </a:p>
        </p:txBody>
      </p:sp>
      <p:pic>
        <p:nvPicPr>
          <p:cNvPr id="7" name="Picture 6" descr="ares-cl-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36758"/>
            <a:ext cx="2811028" cy="23765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36758"/>
            <a:ext cx="2418560" cy="248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295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095062" cy="762000"/>
          </a:xfrm>
        </p:spPr>
        <p:txBody>
          <a:bodyPr/>
          <a:lstStyle/>
          <a:p>
            <a:r>
              <a:rPr lang="en-US" b="1" dirty="0" smtClean="0"/>
              <a:t>Injects That Never Happen?</a:t>
            </a:r>
            <a:endParaRPr lang="en-US" b="1" dirty="0"/>
          </a:p>
        </p:txBody>
      </p:sp>
      <p:sp>
        <p:nvSpPr>
          <p:cNvPr id="3" name="Subtitle 2"/>
          <p:cNvSpPr>
            <a:spLocks noGrp="1"/>
          </p:cNvSpPr>
          <p:nvPr>
            <p:ph type="subTitle" idx="1"/>
          </p:nvPr>
        </p:nvSpPr>
        <p:spPr>
          <a:xfrm>
            <a:off x="1219200" y="1295400"/>
            <a:ext cx="7772400" cy="5485410"/>
          </a:xfrm>
        </p:spPr>
        <p:txBody>
          <a:bodyPr>
            <a:normAutofit fontScale="85000" lnSpcReduction="10000"/>
          </a:bodyPr>
          <a:lstStyle/>
          <a:p>
            <a:pPr marL="457200" indent="-457200">
              <a:buFont typeface="Arial" panose="020B0604020202020204" pitchFamily="34" charset="0"/>
              <a:buChar char="•"/>
            </a:pPr>
            <a:r>
              <a:rPr lang="en-US" b="1" dirty="0" smtClean="0"/>
              <a:t>Remember those crazy training injects that never happen?</a:t>
            </a:r>
          </a:p>
          <a:p>
            <a:endParaRPr lang="en-US" b="1" dirty="0"/>
          </a:p>
          <a:p>
            <a:endParaRPr lang="en-US" b="1" dirty="0" smtClean="0"/>
          </a:p>
          <a:p>
            <a:endParaRPr lang="en-US" b="1" dirty="0" smtClean="0"/>
          </a:p>
          <a:p>
            <a:endParaRPr lang="en-US" b="1" dirty="0"/>
          </a:p>
          <a:p>
            <a:endParaRPr lang="en-US" b="1" dirty="0" smtClean="0"/>
          </a:p>
          <a:p>
            <a:endParaRPr lang="en-US" b="1" dirty="0"/>
          </a:p>
          <a:p>
            <a:endParaRPr lang="en-US" b="1" dirty="0" smtClean="0"/>
          </a:p>
          <a:p>
            <a:pPr marL="457200" indent="-457200">
              <a:buFont typeface="Arial" panose="020B0604020202020204" pitchFamily="34" charset="0"/>
              <a:buChar char="•"/>
            </a:pPr>
            <a:r>
              <a:rPr lang="en-US" b="1" dirty="0" smtClean="0"/>
              <a:t>Here we have someone shooting off fireworks near the helicopter landing zone!</a:t>
            </a:r>
          </a:p>
          <a:p>
            <a:pPr marL="457200" indent="-457200">
              <a:buFont typeface="Arial" panose="020B0604020202020204" pitchFamily="34" charset="0"/>
              <a:buChar char="•"/>
            </a:pPr>
            <a:r>
              <a:rPr lang="en-US" b="1" dirty="0" smtClean="0"/>
              <a:t>No </a:t>
            </a:r>
            <a:r>
              <a:rPr lang="en-US" b="1" dirty="0" err="1" smtClean="0"/>
              <a:t>helo</a:t>
            </a:r>
            <a:r>
              <a:rPr lang="en-US" b="1" dirty="0" smtClean="0"/>
              <a:t> pilot will land if fireworks are present!</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133600"/>
            <a:ext cx="894266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3581400" y="1676400"/>
            <a:ext cx="1447800" cy="1371600"/>
          </a:xfrm>
          <a:prstGeom prst="straightConnector1">
            <a:avLst/>
          </a:prstGeom>
          <a:ln w="127000">
            <a:solidFill>
              <a:srgbClr val="FF0000"/>
            </a:solidFill>
            <a:tailEnd type="arrow"/>
          </a:ln>
          <a:effectLst>
            <a:outerShdw blurRad="1016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6644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4452"/>
            <a:ext cx="9144000" cy="762000"/>
          </a:xfrm>
        </p:spPr>
        <p:txBody>
          <a:bodyPr/>
          <a:lstStyle/>
          <a:p>
            <a:r>
              <a:rPr lang="en-US" b="1" dirty="0" smtClean="0"/>
              <a:t>Maria Arrives</a:t>
            </a:r>
            <a:endParaRPr lang="en-US" b="1" dirty="0"/>
          </a:p>
        </p:txBody>
      </p:sp>
      <p:sp>
        <p:nvSpPr>
          <p:cNvPr id="3" name="Subtitle 2"/>
          <p:cNvSpPr>
            <a:spLocks noGrp="1"/>
          </p:cNvSpPr>
          <p:nvPr>
            <p:ph type="subTitle" idx="1"/>
          </p:nvPr>
        </p:nvSpPr>
        <p:spPr/>
        <p:txBody>
          <a:bodyPr/>
          <a:lstStyle/>
          <a:p>
            <a:r>
              <a:rPr lang="en-US" b="1" dirty="0" smtClean="0"/>
              <a:t>?</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73825"/>
            <a:ext cx="8534400" cy="5991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419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The Aftermath..</a:t>
            </a:r>
            <a:endParaRPr lang="en-US" b="1" dirty="0"/>
          </a:p>
        </p:txBody>
      </p:sp>
      <p:pic>
        <p:nvPicPr>
          <p:cNvPr id="4" name="Picture 3"/>
          <p:cNvPicPr>
            <a:picLocks noChangeAspect="1"/>
          </p:cNvPicPr>
          <p:nvPr/>
        </p:nvPicPr>
        <p:blipFill>
          <a:blip r:embed="rId2"/>
          <a:stretch>
            <a:fillRect/>
          </a:stretch>
        </p:blipFill>
        <p:spPr>
          <a:xfrm>
            <a:off x="304800" y="1571074"/>
            <a:ext cx="3504406" cy="1934126"/>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48" y="3733800"/>
            <a:ext cx="2988533" cy="201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0841" y="1571074"/>
            <a:ext cx="4930660" cy="193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5350" y="3657600"/>
            <a:ext cx="275615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1912" y="3657600"/>
            <a:ext cx="260017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299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Irma-Maria Emcomm Hierarchy</a:t>
            </a:r>
            <a:endParaRPr lang="en-US" b="1" dirty="0"/>
          </a:p>
        </p:txBody>
      </p:sp>
      <p:sp>
        <p:nvSpPr>
          <p:cNvPr id="3" name="Subtitle 2"/>
          <p:cNvSpPr>
            <a:spLocks noGrp="1"/>
          </p:cNvSpPr>
          <p:nvPr>
            <p:ph type="subTitle" idx="1"/>
          </p:nvPr>
        </p:nvSpPr>
        <p:spPr>
          <a:xfrm>
            <a:off x="457200" y="2590800"/>
            <a:ext cx="8458200" cy="5105400"/>
          </a:xfrm>
        </p:spPr>
        <p:txBody>
          <a:bodyPr>
            <a:normAutofit/>
          </a:bodyPr>
          <a:lstStyle/>
          <a:p>
            <a:pPr marL="457200" indent="-457200">
              <a:buFont typeface="Arial" panose="020B0604020202020204" pitchFamily="34" charset="0"/>
              <a:buChar char="•"/>
            </a:pPr>
            <a:r>
              <a:rPr lang="en-US" b="1" dirty="0" smtClean="0"/>
              <a:t>Communications between VITEMA EOCs</a:t>
            </a:r>
          </a:p>
          <a:p>
            <a:pPr marL="457200" indent="-457200">
              <a:buFont typeface="Arial" panose="020B0604020202020204" pitchFamily="34" charset="0"/>
              <a:buChar char="•"/>
            </a:pPr>
            <a:r>
              <a:rPr lang="en-US" b="1" dirty="0" smtClean="0"/>
              <a:t>Forwarding of 911 emergencies</a:t>
            </a:r>
          </a:p>
          <a:p>
            <a:pPr marL="457200" indent="-457200">
              <a:buFont typeface="Arial" panose="020B0604020202020204" pitchFamily="34" charset="0"/>
              <a:buChar char="•"/>
            </a:pPr>
            <a:r>
              <a:rPr lang="en-US" b="1" dirty="0" smtClean="0"/>
              <a:t>Intra-agency communications (PD, Fire, etc.)</a:t>
            </a:r>
          </a:p>
          <a:p>
            <a:pPr marL="457200" indent="-457200">
              <a:buFont typeface="Arial" panose="020B0604020202020204" pitchFamily="34" charset="0"/>
              <a:buChar char="•"/>
            </a:pPr>
            <a:r>
              <a:rPr lang="en-US" b="1" dirty="0" smtClean="0"/>
              <a:t>Comms with Federal partners - FEMA &amp; DoD</a:t>
            </a:r>
          </a:p>
          <a:p>
            <a:pPr marL="457200" indent="-457200">
              <a:buFont typeface="Arial" panose="020B0604020202020204" pitchFamily="34" charset="0"/>
              <a:buChar char="•"/>
            </a:pPr>
            <a:r>
              <a:rPr lang="en-US" b="1" dirty="0" smtClean="0"/>
              <a:t>Comms with non-governmental organizations</a:t>
            </a:r>
          </a:p>
        </p:txBody>
      </p:sp>
      <p:pic>
        <p:nvPicPr>
          <p:cNvPr id="7" name="Picture 1133" descr="C:\Multimedia Files\My Media\CHEKLIS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22934"/>
            <a:ext cx="1282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33" descr="C:\Multimedia Files\My Media\CHEKLIS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
            <a:ext cx="1282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72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US Navy Support</a:t>
            </a:r>
            <a:endParaRPr lang="en-US" b="1" dirty="0"/>
          </a:p>
        </p:txBody>
      </p:sp>
      <p:sp>
        <p:nvSpPr>
          <p:cNvPr id="3" name="Subtitle 2"/>
          <p:cNvSpPr>
            <a:spLocks noGrp="1"/>
          </p:cNvSpPr>
          <p:nvPr>
            <p:ph type="subTitle" idx="1"/>
          </p:nvPr>
        </p:nvSpPr>
        <p:spPr>
          <a:xfrm>
            <a:off x="1219200" y="1219200"/>
            <a:ext cx="7772400" cy="4876800"/>
          </a:xfrm>
        </p:spPr>
        <p:txBody>
          <a:bodyPr/>
          <a:lstStyle/>
          <a:p>
            <a:r>
              <a:rPr lang="en-US" b="1" dirty="0" smtClean="0"/>
              <a:t>USS </a:t>
            </a:r>
            <a:r>
              <a:rPr lang="en-US" b="1" dirty="0" err="1" smtClean="0"/>
              <a:t>Kearsarge</a:t>
            </a:r>
            <a:r>
              <a:rPr lang="en-US" b="1" dirty="0" smtClean="0"/>
              <a:t>, USS Oak Hill, USS Wasp </a:t>
            </a:r>
            <a:endParaRPr lang="en-US" b="1" dirty="0"/>
          </a:p>
        </p:txBody>
      </p:sp>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15" y="1845625"/>
            <a:ext cx="857148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617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Landing Zone Management - STJ</a:t>
            </a:r>
            <a:endParaRPr lang="en-US" b="1" dirty="0"/>
          </a:p>
        </p:txBody>
      </p:sp>
      <p:sp>
        <p:nvSpPr>
          <p:cNvPr id="3" name="Subtitle 2"/>
          <p:cNvSpPr>
            <a:spLocks noGrp="1"/>
          </p:cNvSpPr>
          <p:nvPr>
            <p:ph type="subTitle" idx="1"/>
          </p:nvPr>
        </p:nvSpPr>
        <p:spPr>
          <a:xfrm>
            <a:off x="685800" y="1066800"/>
            <a:ext cx="8305800" cy="4876800"/>
          </a:xfrm>
        </p:spPr>
        <p:txBody>
          <a:bodyPr>
            <a:normAutofit/>
          </a:bodyPr>
          <a:lstStyle/>
          <a:p>
            <a:pPr marL="457200" indent="-457200">
              <a:buFont typeface="Arial" panose="020B0604020202020204" pitchFamily="34" charset="0"/>
              <a:buChar char="•"/>
            </a:pPr>
            <a:r>
              <a:rPr lang="en-US" sz="2800" b="1" dirty="0" smtClean="0"/>
              <a:t>Single aircraft uncontrolled facility</a:t>
            </a:r>
          </a:p>
          <a:p>
            <a:pPr marL="457200" indent="-457200">
              <a:buFont typeface="Arial" panose="020B0604020202020204" pitchFamily="34" charset="0"/>
              <a:buChar char="•"/>
            </a:pPr>
            <a:r>
              <a:rPr lang="en-US" sz="2800" b="1" dirty="0" smtClean="0"/>
              <a:t>Congestion – Med-evac, supply and private flights</a:t>
            </a:r>
          </a:p>
          <a:p>
            <a:pPr marL="457200" indent="-457200">
              <a:buFont typeface="Arial" panose="020B0604020202020204" pitchFamily="34" charset="0"/>
              <a:buChar char="•"/>
            </a:pPr>
            <a:r>
              <a:rPr lang="en-US" sz="2800" b="1" dirty="0" smtClean="0"/>
              <a:t>Off loading of supplies tied up landing pad</a:t>
            </a:r>
          </a:p>
          <a:p>
            <a:pPr marL="457200" indent="-457200">
              <a:buFont typeface="Arial" panose="020B0604020202020204" pitchFamily="34" charset="0"/>
              <a:buChar char="•"/>
            </a:pPr>
            <a:r>
              <a:rPr lang="en-US" sz="2800" b="1" dirty="0" smtClean="0"/>
              <a:t>Requested additional resources to offload</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28" y="3434233"/>
            <a:ext cx="4419600" cy="273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2"/>
          <p:cNvSpPr txBox="1">
            <a:spLocks/>
          </p:cNvSpPr>
          <p:nvPr/>
        </p:nvSpPr>
        <p:spPr>
          <a:xfrm>
            <a:off x="5105400" y="3200400"/>
            <a:ext cx="4038600" cy="3657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800" b="1" dirty="0"/>
              <a:t>Offloading resources freed up pad for med-evacs!</a:t>
            </a:r>
          </a:p>
          <a:p>
            <a:pPr marL="342900" indent="-342900">
              <a:buFont typeface="Arial" panose="020B0604020202020204" pitchFamily="34" charset="0"/>
              <a:buChar char="•"/>
            </a:pPr>
            <a:r>
              <a:rPr lang="en-US" sz="2800" b="1" dirty="0" smtClean="0"/>
              <a:t>Air-to-ground comms on STX 2m repeater!</a:t>
            </a:r>
          </a:p>
          <a:p>
            <a:pPr marL="342900" indent="-342900">
              <a:buFont typeface="Arial" panose="020B0604020202020204" pitchFamily="34" charset="0"/>
              <a:buChar char="•"/>
            </a:pPr>
            <a:r>
              <a:rPr lang="en-US" sz="2800" b="1" dirty="0" smtClean="0"/>
              <a:t>Surprised DoD </a:t>
            </a:r>
            <a:r>
              <a:rPr lang="en-US" sz="2800" b="1" dirty="0" err="1" smtClean="0"/>
              <a:t>helos</a:t>
            </a:r>
            <a:r>
              <a:rPr lang="en-US" sz="2800" b="1" dirty="0" smtClean="0"/>
              <a:t>  did not have UNICOM</a:t>
            </a:r>
          </a:p>
        </p:txBody>
      </p:sp>
    </p:spTree>
    <p:extLst>
      <p:ext uri="{BB962C8B-B14F-4D97-AF65-F5344CB8AC3E}">
        <p14:creationId xmlns:p14="http://schemas.microsoft.com/office/powerpoint/2010/main" val="42890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8769"/>
            <a:ext cx="9140042" cy="762000"/>
          </a:xfrm>
        </p:spPr>
        <p:txBody>
          <a:bodyPr/>
          <a:lstStyle/>
          <a:p>
            <a:r>
              <a:rPr lang="en-US" b="1" dirty="0" smtClean="0"/>
              <a:t>Tick Tock…</a:t>
            </a:r>
            <a:endParaRPr lang="en-US" b="1" dirty="0"/>
          </a:p>
        </p:txBody>
      </p:sp>
      <p:sp>
        <p:nvSpPr>
          <p:cNvPr id="3" name="Subtitle 2"/>
          <p:cNvSpPr>
            <a:spLocks noGrp="1"/>
          </p:cNvSpPr>
          <p:nvPr>
            <p:ph type="subTitle" idx="1"/>
          </p:nvPr>
        </p:nvSpPr>
        <p:spPr>
          <a:xfrm>
            <a:off x="670708" y="1549535"/>
            <a:ext cx="8301842" cy="4876800"/>
          </a:xfrm>
        </p:spPr>
        <p:txBody>
          <a:bodyPr>
            <a:noAutofit/>
          </a:bodyPr>
          <a:lstStyle/>
          <a:p>
            <a:pPr marL="342900" indent="-342900">
              <a:buFont typeface="Arial" panose="020B0604020202020204" pitchFamily="34" charset="0"/>
              <a:buChar char="•"/>
            </a:pPr>
            <a:r>
              <a:rPr lang="en-US" sz="2800" b="1" dirty="0" smtClean="0"/>
              <a:t>Early STJ med-evacs were from PR via helicopter</a:t>
            </a:r>
          </a:p>
          <a:p>
            <a:pPr marL="342900" indent="-342900">
              <a:buFont typeface="Arial" panose="020B0604020202020204" pitchFamily="34" charset="0"/>
              <a:buChar char="•"/>
            </a:pPr>
            <a:r>
              <a:rPr lang="en-US" sz="2800" b="1" dirty="0" smtClean="0"/>
              <a:t>PR-STJ distance near maximum distance for </a:t>
            </a:r>
            <a:r>
              <a:rPr lang="en-US" sz="2800" b="1" dirty="0" err="1" smtClean="0"/>
              <a:t>helo</a:t>
            </a:r>
            <a:endParaRPr lang="en-US" sz="2800" b="1" dirty="0" smtClean="0"/>
          </a:p>
          <a:p>
            <a:pPr marL="342900" indent="-342900">
              <a:buFont typeface="Arial" panose="020B0604020202020204" pitchFamily="34" charset="0"/>
              <a:buChar char="•"/>
            </a:pPr>
            <a:r>
              <a:rPr lang="en-US" sz="2800" b="1" dirty="0" smtClean="0"/>
              <a:t>Hams volunteer to assume landing zone control</a:t>
            </a:r>
          </a:p>
          <a:p>
            <a:pPr marL="342900" indent="-342900">
              <a:buFont typeface="Arial" panose="020B0604020202020204" pitchFamily="34" charset="0"/>
              <a:buChar char="•"/>
            </a:pPr>
            <a:r>
              <a:rPr lang="en-US" sz="2800" b="1" dirty="0" smtClean="0"/>
              <a:t>Permission granted by STX Incident Commander</a:t>
            </a:r>
            <a:endParaRPr lang="en-US" sz="2800" b="1" dirty="0"/>
          </a:p>
          <a:p>
            <a:pPr marL="342900" indent="-342900">
              <a:buFont typeface="Arial" panose="020B0604020202020204" pitchFamily="34" charset="0"/>
              <a:buChar char="•"/>
            </a:pPr>
            <a:r>
              <a:rPr lang="en-US" sz="2800" b="1" dirty="0" smtClean="0"/>
              <a:t>Met with DoD and obtained </a:t>
            </a:r>
            <a:r>
              <a:rPr lang="en-US" sz="2800" b="1" dirty="0" err="1" smtClean="0"/>
              <a:t>helo</a:t>
            </a:r>
            <a:r>
              <a:rPr lang="en-US" sz="2800" b="1" dirty="0" smtClean="0"/>
              <a:t> STJ schedule</a:t>
            </a:r>
          </a:p>
          <a:p>
            <a:pPr marL="342900" indent="-342900">
              <a:buFont typeface="Arial" panose="020B0604020202020204" pitchFamily="34" charset="0"/>
              <a:buChar char="•"/>
            </a:pPr>
            <a:r>
              <a:rPr lang="en-US" sz="2800" b="1" dirty="0" smtClean="0"/>
              <a:t>Prioritization plan immediately implemented</a:t>
            </a:r>
            <a:endParaRPr lang="en-US" sz="2800" b="1" dirty="0"/>
          </a:p>
          <a:p>
            <a:endParaRPr lang="en-US" sz="2800" b="1" dirty="0" smtClean="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302" y="104280"/>
            <a:ext cx="3353248" cy="134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79" y="104280"/>
            <a:ext cx="3319913" cy="126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21" y="4597535"/>
            <a:ext cx="4724400" cy="203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973" y="4601232"/>
            <a:ext cx="1518269" cy="20371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592228"/>
            <a:ext cx="1518269" cy="2037172"/>
          </a:xfrm>
          <a:prstGeom prst="rect">
            <a:avLst/>
          </a:prstGeom>
        </p:spPr>
      </p:pic>
    </p:spTree>
    <p:extLst>
      <p:ext uri="{BB962C8B-B14F-4D97-AF65-F5344CB8AC3E}">
        <p14:creationId xmlns:p14="http://schemas.microsoft.com/office/powerpoint/2010/main" val="4109006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9144000" cy="762000"/>
          </a:xfrm>
        </p:spPr>
        <p:txBody>
          <a:bodyPr/>
          <a:lstStyle/>
          <a:p>
            <a:r>
              <a:rPr lang="en-US" b="1" dirty="0" smtClean="0"/>
              <a:t>Getting It Right – EVERYTIME!</a:t>
            </a:r>
            <a:endParaRPr lang="en-US" b="1" dirty="0"/>
          </a:p>
        </p:txBody>
      </p:sp>
      <p:sp>
        <p:nvSpPr>
          <p:cNvPr id="3" name="Subtitle 2"/>
          <p:cNvSpPr>
            <a:spLocks noGrp="1"/>
          </p:cNvSpPr>
          <p:nvPr>
            <p:ph type="subTitle" idx="1"/>
          </p:nvPr>
        </p:nvSpPr>
        <p:spPr>
          <a:xfrm>
            <a:off x="685800" y="1524000"/>
            <a:ext cx="8458200" cy="5105400"/>
          </a:xfrm>
        </p:spPr>
        <p:txBody>
          <a:bodyPr>
            <a:normAutofit fontScale="85000" lnSpcReduction="20000"/>
          </a:bodyPr>
          <a:lstStyle/>
          <a:p>
            <a:r>
              <a:rPr lang="en-US" b="1" u="sng" dirty="0"/>
              <a:t>Him:</a:t>
            </a:r>
            <a:r>
              <a:rPr lang="en-US" b="1" dirty="0"/>
              <a:t>	</a:t>
            </a:r>
            <a:r>
              <a:rPr lang="en-US" b="1" i="1" dirty="0"/>
              <a:t>“We have a 24 year old, female DKA who requires </a:t>
            </a:r>
            <a:r>
              <a:rPr lang="en-US" b="1" i="1" dirty="0" smtClean="0"/>
              <a:t>   	immediate </a:t>
            </a:r>
            <a:r>
              <a:rPr lang="en-US" b="1" i="1" dirty="0"/>
              <a:t>med-evac”</a:t>
            </a:r>
          </a:p>
          <a:p>
            <a:r>
              <a:rPr lang="en-US" b="1" u="sng" dirty="0"/>
              <a:t>Me:</a:t>
            </a:r>
            <a:r>
              <a:rPr lang="en-US" b="1" dirty="0"/>
              <a:t>	“Roger 24 year old female and immediate </a:t>
            </a:r>
            <a:r>
              <a:rPr lang="en-US" b="1" dirty="0" smtClean="0"/>
              <a:t>med-	evac</a:t>
            </a:r>
            <a:r>
              <a:rPr lang="en-US" b="1" dirty="0"/>
              <a:t>.  Please confirm that is DKA, delta-kilo-alpha.”</a:t>
            </a:r>
          </a:p>
          <a:p>
            <a:r>
              <a:rPr lang="en-US" b="1" u="sng" dirty="0"/>
              <a:t>Him</a:t>
            </a:r>
            <a:r>
              <a:rPr lang="en-US" b="1" u="sng" dirty="0" smtClean="0"/>
              <a:t>:</a:t>
            </a:r>
            <a:r>
              <a:rPr lang="en-US" b="1" dirty="0"/>
              <a:t>	</a:t>
            </a:r>
            <a:r>
              <a:rPr lang="en-US" b="1" i="1" dirty="0"/>
              <a:t>“Yes, that’s right, DKA”</a:t>
            </a:r>
          </a:p>
          <a:p>
            <a:r>
              <a:rPr lang="en-US" b="1" u="sng" dirty="0"/>
              <a:t>Me</a:t>
            </a:r>
            <a:r>
              <a:rPr lang="en-US" b="1" u="sng" dirty="0" smtClean="0"/>
              <a:t>:</a:t>
            </a:r>
            <a:r>
              <a:rPr lang="en-US" b="1" dirty="0"/>
              <a:t>	“Negative, please confirm DKA, delta [pause], kilo </a:t>
            </a:r>
            <a:r>
              <a:rPr lang="en-US" b="1" dirty="0" smtClean="0"/>
              <a:t>	[</a:t>
            </a:r>
            <a:r>
              <a:rPr lang="en-US" b="1" dirty="0"/>
              <a:t>pause], alpha”</a:t>
            </a:r>
          </a:p>
          <a:p>
            <a:r>
              <a:rPr lang="en-US" b="1" u="sng" dirty="0"/>
              <a:t>Him</a:t>
            </a:r>
            <a:r>
              <a:rPr lang="en-US" b="1" u="sng" dirty="0" smtClean="0"/>
              <a:t>:</a:t>
            </a:r>
            <a:r>
              <a:rPr lang="en-US" b="1" dirty="0"/>
              <a:t>	</a:t>
            </a:r>
            <a:r>
              <a:rPr lang="en-US" b="1" i="1" dirty="0"/>
              <a:t>“Yes, diabetic keto acidosis”</a:t>
            </a:r>
          </a:p>
          <a:p>
            <a:r>
              <a:rPr lang="en-US" b="1" u="sng" dirty="0"/>
              <a:t>Me</a:t>
            </a:r>
            <a:r>
              <a:rPr lang="en-US" b="1" u="sng" dirty="0" smtClean="0"/>
              <a:t>:</a:t>
            </a:r>
            <a:r>
              <a:rPr lang="en-US" b="1" dirty="0"/>
              <a:t>	“Negative, please confirm phonetically D-delta, </a:t>
            </a:r>
            <a:r>
              <a:rPr lang="en-US" b="1" dirty="0" smtClean="0"/>
              <a:t>K-	kilo, A-Alpha</a:t>
            </a:r>
            <a:r>
              <a:rPr lang="en-US" b="1" dirty="0"/>
              <a:t>”</a:t>
            </a:r>
          </a:p>
          <a:p>
            <a:r>
              <a:rPr lang="en-US" b="1" u="sng" dirty="0"/>
              <a:t>Him</a:t>
            </a:r>
            <a:r>
              <a:rPr lang="en-US" b="1" u="sng" dirty="0" smtClean="0"/>
              <a:t>:</a:t>
            </a:r>
            <a:r>
              <a:rPr lang="en-US" b="1" dirty="0"/>
              <a:t>	</a:t>
            </a:r>
            <a:r>
              <a:rPr lang="en-US" b="1" i="1" dirty="0"/>
              <a:t>“Roger, delta-kilo-alpha.</a:t>
            </a:r>
          </a:p>
          <a:p>
            <a:r>
              <a:rPr lang="en-US" b="1" u="sng" dirty="0"/>
              <a:t>Me</a:t>
            </a:r>
            <a:r>
              <a:rPr lang="en-US" b="1" u="sng" dirty="0" smtClean="0"/>
              <a:t>:</a:t>
            </a:r>
            <a:r>
              <a:rPr lang="en-US" b="1" dirty="0"/>
              <a:t>	“Confirming delta-kilo-alpha.  Message copied and </a:t>
            </a:r>
            <a:r>
              <a:rPr lang="en-US" b="1" dirty="0" smtClean="0"/>
              <a:t>	will relay.”</a:t>
            </a:r>
            <a:endParaRPr lang="en-US" b="1" dirty="0"/>
          </a:p>
        </p:txBody>
      </p:sp>
      <p:pic>
        <p:nvPicPr>
          <p:cNvPr id="7" name="Picture 1133" descr="C:\Multimedia Files\My Media\CHEKLIS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22934"/>
            <a:ext cx="1282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33" descr="C:\Multimedia Files\My Media\CHEKLIS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
            <a:ext cx="1282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353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602024"/>
            <a:ext cx="5969000" cy="762000"/>
          </a:xfrm>
        </p:spPr>
        <p:txBody>
          <a:bodyPr>
            <a:normAutofit/>
          </a:bodyPr>
          <a:lstStyle/>
          <a:p>
            <a:r>
              <a:rPr lang="en-US" b="1" dirty="0" smtClean="0"/>
              <a:t>The </a:t>
            </a:r>
            <a:r>
              <a:rPr lang="en-US" b="1" dirty="0"/>
              <a:t>ARES Response Summary</a:t>
            </a:r>
          </a:p>
        </p:txBody>
      </p:sp>
      <p:sp>
        <p:nvSpPr>
          <p:cNvPr id="3" name="Subtitle 2"/>
          <p:cNvSpPr>
            <a:spLocks noGrp="1"/>
          </p:cNvSpPr>
          <p:nvPr>
            <p:ph type="subTitle" idx="1"/>
          </p:nvPr>
        </p:nvSpPr>
        <p:spPr>
          <a:xfrm>
            <a:off x="685800" y="2438400"/>
            <a:ext cx="8305800" cy="3810000"/>
          </a:xfrm>
        </p:spPr>
        <p:txBody>
          <a:bodyPr>
            <a:normAutofit/>
          </a:bodyPr>
          <a:lstStyle/>
          <a:p>
            <a:pPr marL="457200" indent="-457200">
              <a:buFont typeface="Arial" panose="020B0604020202020204" pitchFamily="34" charset="0"/>
              <a:buChar char="•"/>
            </a:pPr>
            <a:r>
              <a:rPr lang="en-US" b="1" dirty="0" smtClean="0"/>
              <a:t>Hams volunteered 2300+ man-hours</a:t>
            </a:r>
          </a:p>
          <a:p>
            <a:pPr marL="457200" indent="-457200">
              <a:buFont typeface="Arial" panose="020B0604020202020204" pitchFamily="34" charset="0"/>
              <a:buChar char="•"/>
            </a:pPr>
            <a:r>
              <a:rPr lang="en-US" b="1" dirty="0" smtClean="0"/>
              <a:t>Provided critical communications links</a:t>
            </a:r>
          </a:p>
          <a:p>
            <a:pPr marL="457200" indent="-457200">
              <a:buFont typeface="Arial" panose="020B0604020202020204" pitchFamily="34" charset="0"/>
              <a:buChar char="•"/>
            </a:pPr>
            <a:r>
              <a:rPr lang="en-US" b="1" dirty="0" smtClean="0"/>
              <a:t>Established and managed daily HF info nets</a:t>
            </a:r>
          </a:p>
          <a:p>
            <a:pPr marL="457200" indent="-457200">
              <a:buFont typeface="Arial" panose="020B0604020202020204" pitchFamily="34" charset="0"/>
              <a:buChar char="•"/>
            </a:pPr>
            <a:r>
              <a:rPr lang="en-US" b="1" dirty="0" smtClean="0"/>
              <a:t>Pinch hit as air-traffic controllers</a:t>
            </a:r>
          </a:p>
          <a:p>
            <a:pPr marL="457200" indent="-457200">
              <a:buFont typeface="Arial" panose="020B0604020202020204" pitchFamily="34" charset="0"/>
              <a:buChar char="•"/>
            </a:pPr>
            <a:r>
              <a:rPr lang="en-US" b="1" dirty="0"/>
              <a:t>M</a:t>
            </a:r>
            <a:r>
              <a:rPr lang="en-US" b="1" dirty="0" smtClean="0"/>
              <a:t>ed-evac coordination saved lives</a:t>
            </a:r>
          </a:p>
          <a:p>
            <a:pPr marL="457200" indent="-457200">
              <a:buFont typeface="Arial" panose="020B0604020202020204" pitchFamily="34" charset="0"/>
              <a:buChar char="•"/>
            </a:pPr>
            <a:r>
              <a:rPr lang="en-US" b="1" dirty="0" smtClean="0"/>
              <a:t>Saved VI government approximately $90,000</a:t>
            </a:r>
            <a:endParaRPr lang="en-US" b="1"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048000" cy="217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3668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normAutofit/>
          </a:bodyPr>
          <a:lstStyle/>
          <a:p>
            <a:r>
              <a:rPr lang="en-US" b="1" dirty="0" smtClean="0"/>
              <a:t>National Recognition</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2999"/>
            <a:ext cx="7467600" cy="559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26545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The Early Years…</a:t>
            </a:r>
            <a:endParaRPr lang="en-US" b="1" dirty="0"/>
          </a:p>
        </p:txBody>
      </p:sp>
      <p:pic>
        <p:nvPicPr>
          <p:cNvPr id="9" name="Picture 1131" descr="C:\Documents and Settings\Fred Kleber\My Documents\Junk\fcclogoword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28" y="5410200"/>
            <a:ext cx="3018888" cy="102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34" descr="C:\Documents and Settings\Fred Kleber\My Documents\My Pictures\Multimedia Files\GIFs\Ham Radio\ham sending C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724400"/>
            <a:ext cx="2743200" cy="191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C:\Documents and Settings\Fred Kleber\My Documents\My Pictures\Ham Stuff\K9VV Station\k9vv th7 tow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628" y="838200"/>
            <a:ext cx="2286000" cy="408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stretch>
            <a:fillRect/>
          </a:stretch>
        </p:blipFill>
        <p:spPr>
          <a:xfrm>
            <a:off x="3984771" y="838200"/>
            <a:ext cx="4527257" cy="3429000"/>
          </a:xfrm>
          <a:prstGeom prst="rect">
            <a:avLst/>
          </a:prstGeom>
        </p:spPr>
      </p:pic>
      <p:sp>
        <p:nvSpPr>
          <p:cNvPr id="20" name="Subtitle 2"/>
          <p:cNvSpPr>
            <a:spLocks noGrp="1"/>
          </p:cNvSpPr>
          <p:nvPr>
            <p:ph type="subTitle" idx="1"/>
          </p:nvPr>
        </p:nvSpPr>
        <p:spPr>
          <a:xfrm>
            <a:off x="3984772" y="4267200"/>
            <a:ext cx="4527256" cy="457200"/>
          </a:xfrm>
        </p:spPr>
        <p:txBody>
          <a:bodyPr>
            <a:normAutofit/>
          </a:bodyPr>
          <a:lstStyle/>
          <a:p>
            <a:pPr algn="ctr"/>
            <a:r>
              <a:rPr lang="en-US" sz="1800" b="1" dirty="0" smtClean="0"/>
              <a:t>Dick </a:t>
            </a:r>
            <a:r>
              <a:rPr lang="en-US" sz="1800" b="1" dirty="0" err="1" smtClean="0"/>
              <a:t>Spencley</a:t>
            </a:r>
            <a:r>
              <a:rPr lang="en-US" sz="1800" b="1" dirty="0" smtClean="0"/>
              <a:t>, KV4AA</a:t>
            </a:r>
            <a:endParaRPr lang="en-US" sz="1800" b="1" dirty="0"/>
          </a:p>
        </p:txBody>
      </p:sp>
    </p:spTree>
    <p:extLst>
      <p:ext uri="{BB962C8B-B14F-4D97-AF65-F5344CB8AC3E}">
        <p14:creationId xmlns:p14="http://schemas.microsoft.com/office/powerpoint/2010/main" val="24815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591503"/>
            <a:ext cx="9144000" cy="762000"/>
          </a:xfrm>
        </p:spPr>
        <p:txBody>
          <a:bodyPr/>
          <a:lstStyle/>
          <a:p>
            <a:r>
              <a:rPr lang="en-US" b="1" dirty="0" smtClean="0"/>
              <a:t>Saving Lives</a:t>
            </a:r>
            <a:endParaRPr lang="en-US" b="1" dirty="0"/>
          </a:p>
        </p:txBody>
      </p:sp>
      <p:sp>
        <p:nvSpPr>
          <p:cNvPr id="3" name="Subtitle 2"/>
          <p:cNvSpPr>
            <a:spLocks noGrp="1"/>
          </p:cNvSpPr>
          <p:nvPr>
            <p:ph type="subTitle" idx="1"/>
          </p:nvPr>
        </p:nvSpPr>
        <p:spPr>
          <a:xfrm>
            <a:off x="762000" y="1828800"/>
            <a:ext cx="7772400" cy="4876800"/>
          </a:xfrm>
        </p:spPr>
        <p:txBody>
          <a:bodyPr>
            <a:normAutofit/>
          </a:bodyPr>
          <a:lstStyle/>
          <a:p>
            <a:pPr marL="457200" lvl="0" indent="-457200">
              <a:buFont typeface="Arial" panose="020B0604020202020204" pitchFamily="34" charset="0"/>
              <a:buChar char="•"/>
            </a:pPr>
            <a:r>
              <a:rPr lang="en-US" sz="2800" b="1" dirty="0" smtClean="0"/>
              <a:t>Gratifying cornerstone </a:t>
            </a:r>
            <a:r>
              <a:rPr lang="en-US" sz="2800" b="1" dirty="0"/>
              <a:t>of our “hobby”</a:t>
            </a:r>
          </a:p>
          <a:p>
            <a:pPr marL="457200" lvl="0" indent="-457200">
              <a:buFont typeface="Arial" panose="020B0604020202020204" pitchFamily="34" charset="0"/>
              <a:buChar char="•"/>
            </a:pPr>
            <a:r>
              <a:rPr lang="en-US" sz="2800" b="1" dirty="0"/>
              <a:t>No better feeling than knowing you saved a life doing something you enjoy </a:t>
            </a:r>
            <a:r>
              <a:rPr lang="en-US" sz="2800" b="1" dirty="0" smtClean="0"/>
              <a:t>doing</a:t>
            </a:r>
            <a:endParaRPr lang="en-US" sz="2800" b="1" dirty="0"/>
          </a:p>
          <a:p>
            <a:pPr marL="457200" lvl="0" indent="-457200">
              <a:buFont typeface="Arial" panose="020B0604020202020204" pitchFamily="34" charset="0"/>
              <a:buChar char="•"/>
            </a:pPr>
            <a:r>
              <a:rPr lang="en-US" sz="2800" b="1" dirty="0" smtClean="0"/>
              <a:t>Those lives saved will </a:t>
            </a:r>
            <a:r>
              <a:rPr lang="en-US" sz="2800" b="1" dirty="0"/>
              <a:t>go on to </a:t>
            </a:r>
            <a:r>
              <a:rPr lang="en-US" sz="2800" b="1" dirty="0" smtClean="0"/>
              <a:t>marry, have </a:t>
            </a:r>
            <a:r>
              <a:rPr lang="en-US" sz="2800" b="1" dirty="0"/>
              <a:t>kids, and be there for their loved </a:t>
            </a:r>
            <a:r>
              <a:rPr lang="en-US" sz="2800" b="1" dirty="0" smtClean="0"/>
              <a:t>ones</a:t>
            </a:r>
            <a:endParaRPr lang="en-US" sz="2800" b="1" dirty="0"/>
          </a:p>
          <a:p>
            <a:pPr marL="457200" lvl="0" indent="-457200">
              <a:buFont typeface="Arial" panose="020B0604020202020204" pitchFamily="34" charset="0"/>
              <a:buChar char="•"/>
            </a:pPr>
            <a:r>
              <a:rPr lang="en-US" sz="2800" b="1" dirty="0"/>
              <a:t>Be humble.  </a:t>
            </a:r>
            <a:r>
              <a:rPr lang="en-US" sz="2800" b="1" dirty="0" smtClean="0"/>
              <a:t>Not super-heroes.  This </a:t>
            </a:r>
            <a:r>
              <a:rPr lang="en-US" sz="2800" b="1" dirty="0"/>
              <a:t>is what we train and practice for.  This is what hams do.  </a:t>
            </a:r>
          </a:p>
          <a:p>
            <a:pPr marL="457200" lvl="0" indent="-457200">
              <a:buFont typeface="Arial" panose="020B0604020202020204" pitchFamily="34" charset="0"/>
              <a:buChar char="•"/>
            </a:pPr>
            <a:r>
              <a:rPr lang="en-US" sz="2800" b="1" dirty="0" smtClean="0"/>
              <a:t>FCC recognizes this public </a:t>
            </a:r>
            <a:r>
              <a:rPr lang="en-US" sz="2800" b="1" dirty="0"/>
              <a:t>service value </a:t>
            </a:r>
            <a:r>
              <a:rPr lang="en-US" sz="2800" b="1" dirty="0" smtClean="0"/>
              <a:t>through the free license grants</a:t>
            </a:r>
            <a:r>
              <a:rPr lang="en-US" sz="2800" b="1" dirty="0"/>
              <a:t> </a:t>
            </a:r>
            <a:r>
              <a:rPr lang="en-US" sz="2800" b="1" dirty="0" smtClean="0"/>
              <a:t>&amp; spectrum hams enjoy</a:t>
            </a:r>
            <a:endParaRPr lang="en-US" sz="2800" b="1" dirty="0"/>
          </a:p>
        </p:txBody>
      </p:sp>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8124"/>
            <a:ext cx="15144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38125"/>
            <a:ext cx="1171746"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759031"/>
      </p:ext>
    </p:extLst>
  </p:cSld>
  <p:clrMapOvr>
    <a:masterClrMapping/>
  </p:clrMapOvr>
  <p:transition spd="slow">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762000"/>
          </a:xfrm>
        </p:spPr>
        <p:txBody>
          <a:bodyPr/>
          <a:lstStyle/>
          <a:p>
            <a:r>
              <a:rPr lang="en-US" b="1" dirty="0" smtClean="0"/>
              <a:t>The Risks</a:t>
            </a:r>
            <a:endParaRPr lang="en-US" b="1" dirty="0"/>
          </a:p>
        </p:txBody>
      </p:sp>
      <p:sp>
        <p:nvSpPr>
          <p:cNvPr id="3" name="Subtitle 2"/>
          <p:cNvSpPr>
            <a:spLocks noGrp="1"/>
          </p:cNvSpPr>
          <p:nvPr>
            <p:ph type="subTitle" idx="1"/>
          </p:nvPr>
        </p:nvSpPr>
        <p:spPr>
          <a:xfrm>
            <a:off x="762000" y="1990987"/>
            <a:ext cx="8077200" cy="4876800"/>
          </a:xfrm>
        </p:spPr>
        <p:txBody>
          <a:bodyPr>
            <a:normAutofit/>
          </a:bodyPr>
          <a:lstStyle/>
          <a:p>
            <a:pPr marL="457200" indent="-457200">
              <a:buFont typeface="Arial" panose="020B0604020202020204" pitchFamily="34" charset="0"/>
              <a:buChar char="•"/>
            </a:pPr>
            <a:r>
              <a:rPr lang="en-US" b="1" dirty="0" smtClean="0"/>
              <a:t>ARES volunteers are exposed to risk</a:t>
            </a:r>
          </a:p>
          <a:p>
            <a:pPr marL="457200" indent="-457200">
              <a:buFont typeface="Arial" panose="020B0604020202020204" pitchFamily="34" charset="0"/>
              <a:buChar char="•"/>
            </a:pPr>
            <a:r>
              <a:rPr lang="en-US" b="1" dirty="0" smtClean="0"/>
              <a:t>Med-evac communication is very is risky</a:t>
            </a:r>
          </a:p>
          <a:p>
            <a:pPr marL="457200" indent="-457200">
              <a:buFont typeface="Arial" panose="020B0604020202020204" pitchFamily="34" charset="0"/>
              <a:buChar char="•"/>
            </a:pPr>
            <a:r>
              <a:rPr lang="en-US" b="1" dirty="0" smtClean="0"/>
              <a:t>We live in a litigious society</a:t>
            </a:r>
          </a:p>
          <a:p>
            <a:pPr marL="457200" indent="-457200">
              <a:buFont typeface="Arial" panose="020B0604020202020204" pitchFamily="34" charset="0"/>
              <a:buChar char="•"/>
            </a:pPr>
            <a:r>
              <a:rPr lang="en-US" b="1" dirty="0" smtClean="0"/>
              <a:t>Potential risk deters many ARES volunteers</a:t>
            </a:r>
          </a:p>
          <a:p>
            <a:pPr marL="457200" indent="-457200">
              <a:buFont typeface="Arial" panose="020B0604020202020204" pitchFamily="34" charset="0"/>
              <a:buChar char="•"/>
            </a:pPr>
            <a:r>
              <a:rPr lang="en-US" b="1" dirty="0" smtClean="0"/>
              <a:t>As ARES lead, this exposure is not prudent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
            <a:ext cx="1800225" cy="1800225"/>
          </a:xfrm>
          <a:prstGeom prst="rect">
            <a:avLst/>
          </a:prstGeom>
        </p:spPr>
      </p:pic>
    </p:spTree>
    <p:extLst>
      <p:ext uri="{BB962C8B-B14F-4D97-AF65-F5344CB8AC3E}">
        <p14:creationId xmlns:p14="http://schemas.microsoft.com/office/powerpoint/2010/main" val="32192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 y="533400"/>
            <a:ext cx="7384415" cy="762000"/>
          </a:xfrm>
        </p:spPr>
        <p:txBody>
          <a:bodyPr/>
          <a:lstStyle/>
          <a:p>
            <a:r>
              <a:rPr lang="en-US" b="1" dirty="0" smtClean="0"/>
              <a:t>AuxComm – What &amp; Why?</a:t>
            </a:r>
            <a:endParaRPr lang="en-US" b="1" dirty="0"/>
          </a:p>
        </p:txBody>
      </p:sp>
      <p:sp>
        <p:nvSpPr>
          <p:cNvPr id="3" name="Subtitle 2"/>
          <p:cNvSpPr>
            <a:spLocks noGrp="1"/>
          </p:cNvSpPr>
          <p:nvPr>
            <p:ph type="subTitle" idx="1"/>
          </p:nvPr>
        </p:nvSpPr>
        <p:spPr>
          <a:xfrm>
            <a:off x="304800" y="1905000"/>
            <a:ext cx="8534400" cy="4876800"/>
          </a:xfrm>
        </p:spPr>
        <p:txBody>
          <a:bodyPr>
            <a:normAutofit/>
          </a:bodyPr>
          <a:lstStyle/>
          <a:p>
            <a:pPr marL="457200" indent="-457200">
              <a:buFont typeface="Arial" panose="020B0604020202020204" pitchFamily="34" charset="0"/>
              <a:buChar char="•"/>
            </a:pPr>
            <a:r>
              <a:rPr lang="en-US" sz="3000" b="1" dirty="0" smtClean="0"/>
              <a:t>Framework to ID, train, qualify, and deploy ARES volunteers</a:t>
            </a:r>
          </a:p>
          <a:p>
            <a:pPr marL="457200" indent="-457200">
              <a:buFont typeface="Arial" panose="020B0604020202020204" pitchFamily="34" charset="0"/>
              <a:buChar char="•"/>
            </a:pPr>
            <a:r>
              <a:rPr lang="en-US" sz="3000" b="1" dirty="0" smtClean="0"/>
              <a:t>Are personally liable for any personal defense</a:t>
            </a:r>
          </a:p>
          <a:p>
            <a:pPr marL="457200" indent="-457200">
              <a:buFont typeface="Arial" panose="020B0604020202020204" pitchFamily="34" charset="0"/>
              <a:buChar char="•"/>
            </a:pPr>
            <a:r>
              <a:rPr lang="en-US" sz="3000" b="1" dirty="0" smtClean="0"/>
              <a:t>Covered when performing assigned tasks in a non-negligent manner</a:t>
            </a:r>
          </a:p>
          <a:p>
            <a:pPr marL="457200" indent="-457200">
              <a:buFont typeface="Arial" panose="020B0604020202020204" pitchFamily="34" charset="0"/>
              <a:buChar char="•"/>
            </a:pPr>
            <a:r>
              <a:rPr lang="en-US" sz="3000" b="1" dirty="0"/>
              <a:t>Potential risk deters many ARES volunteers</a:t>
            </a:r>
          </a:p>
          <a:p>
            <a:pPr marL="457200" indent="-457200">
              <a:buFont typeface="Arial" panose="020B0604020202020204" pitchFamily="34" charset="0"/>
              <a:buChar char="•"/>
            </a:pPr>
            <a:r>
              <a:rPr lang="en-US" sz="3000" b="1" dirty="0" smtClean="0"/>
              <a:t>No Good Samaritan protection for ARES</a:t>
            </a:r>
          </a:p>
          <a:p>
            <a:pPr marL="457200" indent="-457200">
              <a:buFont typeface="Arial" panose="020B0604020202020204" pitchFamily="34" charset="0"/>
              <a:buChar char="•"/>
            </a:pPr>
            <a:r>
              <a:rPr lang="en-US" sz="3000" b="1" dirty="0" smtClean="0"/>
              <a:t>Absent travel and meals, no cost to GVI</a:t>
            </a:r>
          </a:p>
          <a:p>
            <a:pPr marL="457200" indent="-457200">
              <a:buFont typeface="Arial" panose="020B0604020202020204" pitchFamily="34" charset="0"/>
              <a:buChar char="•"/>
            </a:pPr>
            <a:endParaRPr lang="en-US" sz="6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095" y="76200"/>
            <a:ext cx="1602313" cy="1828800"/>
          </a:xfrm>
          <a:prstGeom prst="rect">
            <a:avLst/>
          </a:prstGeom>
        </p:spPr>
      </p:pic>
      <p:sp>
        <p:nvSpPr>
          <p:cNvPr id="5" name="Subtitle 2"/>
          <p:cNvSpPr txBox="1">
            <a:spLocks/>
          </p:cNvSpPr>
          <p:nvPr/>
        </p:nvSpPr>
        <p:spPr>
          <a:xfrm>
            <a:off x="7543800" y="457200"/>
            <a:ext cx="1371600" cy="990600"/>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i="1" dirty="0" smtClean="0">
                <a:effectLst>
                  <a:outerShdw blurRad="38100" dist="38100" dir="2700000" algn="tl">
                    <a:srgbClr val="000000">
                      <a:alpha val="43137"/>
                    </a:srgbClr>
                  </a:outerShdw>
                </a:effectLst>
              </a:rPr>
              <a:t>AuxComm</a:t>
            </a:r>
          </a:p>
          <a:p>
            <a:r>
              <a:rPr lang="en-US" sz="2400" b="1" i="1" dirty="0" smtClean="0">
                <a:effectLst>
                  <a:outerShdw blurRad="38100" dist="38100" dir="2700000" algn="tl">
                    <a:srgbClr val="000000">
                      <a:alpha val="43137"/>
                    </a:srgbClr>
                  </a:outerShdw>
                </a:effectLst>
              </a:rPr>
              <a:t>35-0175</a:t>
            </a:r>
            <a:endParaRPr lang="en-US" sz="4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0702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 y="609600"/>
            <a:ext cx="9144000" cy="762000"/>
          </a:xfrm>
        </p:spPr>
        <p:txBody>
          <a:bodyPr/>
          <a:lstStyle/>
          <a:p>
            <a:r>
              <a:rPr lang="en-US" b="1" dirty="0" smtClean="0"/>
              <a:t>AuxComm Summary</a:t>
            </a:r>
            <a:endParaRPr lang="en-US" b="1" dirty="0"/>
          </a:p>
        </p:txBody>
      </p:sp>
      <p:sp>
        <p:nvSpPr>
          <p:cNvPr id="3" name="Subtitle 2"/>
          <p:cNvSpPr>
            <a:spLocks noGrp="1"/>
          </p:cNvSpPr>
          <p:nvPr>
            <p:ph type="subTitle" idx="1"/>
          </p:nvPr>
        </p:nvSpPr>
        <p:spPr>
          <a:xfrm>
            <a:off x="228600" y="2209800"/>
            <a:ext cx="8686800" cy="4191000"/>
          </a:xfrm>
        </p:spPr>
        <p:txBody>
          <a:bodyPr>
            <a:noAutofit/>
          </a:bodyPr>
          <a:lstStyle/>
          <a:p>
            <a:pPr marL="457200" indent="-457200">
              <a:buFont typeface="Arial" panose="020B0604020202020204" pitchFamily="34" charset="0"/>
              <a:buChar char="•"/>
            </a:pPr>
            <a:r>
              <a:rPr lang="en-US" sz="2800" b="1" dirty="0" smtClean="0"/>
              <a:t>ARES has an extensive history of serving Territory</a:t>
            </a:r>
          </a:p>
          <a:p>
            <a:pPr marL="457200" lvl="0" indent="-457200">
              <a:buFont typeface="Arial" panose="020B0604020202020204" pitchFamily="34" charset="0"/>
              <a:buChar char="•"/>
            </a:pPr>
            <a:r>
              <a:rPr lang="en-US" sz="2800" b="1" dirty="0" smtClean="0"/>
              <a:t>Formalizes framework of ARES –VITEMA partnership</a:t>
            </a:r>
          </a:p>
          <a:p>
            <a:pPr marL="457200" lvl="0" indent="-457200">
              <a:buFont typeface="Arial" panose="020B0604020202020204" pitchFamily="34" charset="0"/>
              <a:buChar char="•"/>
            </a:pPr>
            <a:r>
              <a:rPr lang="en-US" sz="2800" b="1" dirty="0" smtClean="0"/>
              <a:t>Protects qualified AuxComm members when serving</a:t>
            </a:r>
            <a:endParaRPr lang="en-US" sz="2800" b="1" dirty="0"/>
          </a:p>
          <a:p>
            <a:pPr marL="457200" lvl="0" indent="-457200">
              <a:buFont typeface="Arial" panose="020B0604020202020204" pitchFamily="34" charset="0"/>
              <a:buChar char="•"/>
            </a:pPr>
            <a:r>
              <a:rPr lang="en-US" sz="2800" b="1" dirty="0" smtClean="0"/>
              <a:t>Protection </a:t>
            </a:r>
            <a:r>
              <a:rPr lang="en-US" sz="2800" b="1" dirty="0"/>
              <a:t>similar to </a:t>
            </a:r>
            <a:r>
              <a:rPr lang="en-US" sz="2800" b="1" dirty="0" smtClean="0"/>
              <a:t>existing Good </a:t>
            </a:r>
            <a:r>
              <a:rPr lang="en-US" sz="2800" b="1" dirty="0"/>
              <a:t>Samaritan act for volunteer medical </a:t>
            </a:r>
            <a:r>
              <a:rPr lang="en-US" sz="2800" b="1" dirty="0" smtClean="0"/>
              <a:t>responders </a:t>
            </a:r>
          </a:p>
          <a:p>
            <a:pPr marL="457200" lvl="0" indent="-457200">
              <a:buFont typeface="Arial" panose="020B0604020202020204" pitchFamily="34" charset="0"/>
              <a:buChar char="•"/>
            </a:pPr>
            <a:r>
              <a:rPr lang="en-US" sz="2800" b="1" dirty="0" smtClean="0"/>
              <a:t>Eliminates hesitancy to volunteer due to liability</a:t>
            </a:r>
            <a:endParaRPr lang="en-US" sz="2800" b="1" dirty="0"/>
          </a:p>
          <a:p>
            <a:pPr marL="457200" lvl="0" indent="-457200">
              <a:buFont typeface="Arial" panose="020B0604020202020204" pitchFamily="34" charset="0"/>
              <a:buChar char="•"/>
            </a:pPr>
            <a:r>
              <a:rPr lang="en-US" sz="2800" b="1" dirty="0"/>
              <a:t>Absent travel and meals, no cost to </a:t>
            </a:r>
            <a:r>
              <a:rPr lang="en-US" sz="2800" b="1" dirty="0" smtClean="0"/>
              <a:t>VI government</a:t>
            </a:r>
            <a:endParaRPr lang="en-US" sz="2800" b="1" dirty="0"/>
          </a:p>
          <a:p>
            <a:pPr marL="457200" lvl="0" indent="-457200">
              <a:buFont typeface="Arial" panose="020B0604020202020204" pitchFamily="34" charset="0"/>
              <a:buChar char="•"/>
            </a:pPr>
            <a:r>
              <a:rPr lang="en-US" sz="2800" b="1" dirty="0" smtClean="0"/>
              <a:t>Thank you for your support of AuxComm Bill 35-0175</a:t>
            </a:r>
            <a:endParaRPr lang="en-US" sz="2800" b="1" dirty="0"/>
          </a:p>
          <a:p>
            <a:pPr marL="457200" lvl="0" indent="-457200">
              <a:buFont typeface="Arial" panose="020B0604020202020204" pitchFamily="34" charset="0"/>
              <a:buChar char="•"/>
            </a:pPr>
            <a:endParaRPr lang="en-US" sz="2800" b="1" dirty="0" smtClean="0"/>
          </a:p>
        </p:txBody>
      </p:sp>
      <p:pic>
        <p:nvPicPr>
          <p:cNvPr id="5" name="Picture 4" descr="ares-cl-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6064"/>
            <a:ext cx="2277628" cy="1925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6063"/>
            <a:ext cx="1874086" cy="192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923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75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 y="411480"/>
            <a:ext cx="9144000" cy="762000"/>
          </a:xfrm>
        </p:spPr>
        <p:txBody>
          <a:bodyPr/>
          <a:lstStyle/>
          <a:p>
            <a:r>
              <a:rPr lang="en-US" b="1" dirty="0" smtClean="0"/>
              <a:t>Tenets of First Response</a:t>
            </a:r>
            <a:endParaRPr lang="en-US" b="1" dirty="0"/>
          </a:p>
        </p:txBody>
      </p:sp>
      <p:sp>
        <p:nvSpPr>
          <p:cNvPr id="3" name="Subtitle 2"/>
          <p:cNvSpPr>
            <a:spLocks noGrp="1"/>
          </p:cNvSpPr>
          <p:nvPr>
            <p:ph type="subTitle" idx="1"/>
          </p:nvPr>
        </p:nvSpPr>
        <p:spPr>
          <a:xfrm>
            <a:off x="838200" y="1676400"/>
            <a:ext cx="8305800" cy="4876800"/>
          </a:xfrm>
        </p:spPr>
        <p:txBody>
          <a:bodyPr>
            <a:normAutofit fontScale="92500"/>
          </a:bodyPr>
          <a:lstStyle/>
          <a:p>
            <a:pPr marL="457200" indent="-457200">
              <a:buFont typeface="Arial" panose="020B0604020202020204" pitchFamily="34" charset="0"/>
              <a:buChar char="•"/>
            </a:pPr>
            <a:r>
              <a:rPr lang="en-US" b="1" dirty="0"/>
              <a:t>Above all, do not become a victim yourself</a:t>
            </a:r>
          </a:p>
          <a:p>
            <a:pPr marL="457200" indent="-457200">
              <a:buFont typeface="Arial" panose="020B0604020202020204" pitchFamily="34" charset="0"/>
              <a:buChar char="•"/>
            </a:pPr>
            <a:r>
              <a:rPr lang="en-US" b="1" dirty="0"/>
              <a:t>Family first, always.  No exceptions.</a:t>
            </a:r>
          </a:p>
          <a:p>
            <a:pPr marL="457200" indent="-457200">
              <a:buFont typeface="Arial" panose="020B0604020202020204" pitchFamily="34" charset="0"/>
              <a:buChar char="•"/>
            </a:pPr>
            <a:r>
              <a:rPr lang="en-US" b="1" dirty="0" smtClean="0"/>
              <a:t>Hams’ </a:t>
            </a:r>
            <a:r>
              <a:rPr lang="en-US" b="1" dirty="0"/>
              <a:t>primary emcomm role is that of communicators.  May do other things if able. </a:t>
            </a:r>
          </a:p>
          <a:p>
            <a:pPr marL="457200" indent="-457200">
              <a:buFont typeface="Arial" panose="020B0604020202020204" pitchFamily="34" charset="0"/>
              <a:buChar char="•"/>
            </a:pPr>
            <a:r>
              <a:rPr lang="en-US" b="1" dirty="0"/>
              <a:t>Can’t help others unless you’re properly trained,  qualified to help, and prepared at home</a:t>
            </a:r>
          </a:p>
          <a:p>
            <a:pPr marL="457200" indent="-457200">
              <a:buFont typeface="Arial" panose="020B0604020202020204" pitchFamily="34" charset="0"/>
              <a:buChar char="•"/>
            </a:pPr>
            <a:r>
              <a:rPr lang="en-US" b="1" dirty="0"/>
              <a:t>Do not undertake anything you feel uncomfortable doing</a:t>
            </a:r>
          </a:p>
          <a:p>
            <a:pPr marL="457200" indent="-457200">
              <a:buFont typeface="Arial" panose="020B0604020202020204" pitchFamily="34" charset="0"/>
              <a:buChar char="•"/>
            </a:pPr>
            <a:r>
              <a:rPr lang="en-US" b="1" dirty="0"/>
              <a:t>Be conscientious of liability!</a:t>
            </a:r>
          </a:p>
          <a:p>
            <a:pPr marL="457200" indent="-457200">
              <a:buFont typeface="Arial" panose="020B0604020202020204" pitchFamily="34" charset="0"/>
              <a:buChar char="•"/>
            </a:pPr>
            <a:endParaRPr lang="en-US" b="1" dirty="0"/>
          </a:p>
        </p:txBody>
      </p:sp>
      <p:pic>
        <p:nvPicPr>
          <p:cNvPr id="4"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16192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600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OS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ICS - The Common “Language”</a:t>
            </a:r>
            <a:endParaRPr lang="en-US" b="1" dirty="0"/>
          </a:p>
        </p:txBody>
      </p:sp>
      <p:sp>
        <p:nvSpPr>
          <p:cNvPr id="14" name="Subtitle 2"/>
          <p:cNvSpPr txBox="1">
            <a:spLocks/>
          </p:cNvSpPr>
          <p:nvPr/>
        </p:nvSpPr>
        <p:spPr>
          <a:xfrm>
            <a:off x="2514600" y="6330888"/>
            <a:ext cx="8305800" cy="4572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smtClean="0"/>
              <a:t>NGO = Non-governmental organization</a:t>
            </a:r>
          </a:p>
        </p:txBody>
      </p:sp>
      <p:pic>
        <p:nvPicPr>
          <p:cNvPr id="5" name="Picture 4"/>
          <p:cNvPicPr>
            <a:picLocks noChangeAspect="1"/>
          </p:cNvPicPr>
          <p:nvPr/>
        </p:nvPicPr>
        <p:blipFill>
          <a:blip r:embed="rId2"/>
          <a:stretch>
            <a:fillRect/>
          </a:stretch>
        </p:blipFill>
        <p:spPr>
          <a:xfrm>
            <a:off x="1600200" y="916160"/>
            <a:ext cx="5562600" cy="5336768"/>
          </a:xfrm>
          <a:prstGeom prst="rect">
            <a:avLst/>
          </a:prstGeom>
        </p:spPr>
      </p:pic>
    </p:spTree>
    <p:extLst>
      <p:ext uri="{BB962C8B-B14F-4D97-AF65-F5344CB8AC3E}">
        <p14:creationId xmlns:p14="http://schemas.microsoft.com/office/powerpoint/2010/main" val="3668795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 y="304800"/>
            <a:ext cx="9144000" cy="762000"/>
          </a:xfrm>
        </p:spPr>
        <p:txBody>
          <a:bodyPr/>
          <a:lstStyle/>
          <a:p>
            <a:r>
              <a:rPr lang="en-US" b="1" dirty="0" smtClean="0"/>
              <a:t>Emergency Support Functions (ESFs)</a:t>
            </a:r>
            <a:endParaRPr lang="en-US" b="1" dirty="0"/>
          </a:p>
        </p:txBody>
      </p:sp>
      <p:sp>
        <p:nvSpPr>
          <p:cNvPr id="3" name="Subtitle 2"/>
          <p:cNvSpPr>
            <a:spLocks noGrp="1"/>
          </p:cNvSpPr>
          <p:nvPr>
            <p:ph type="subTitle" idx="1"/>
          </p:nvPr>
        </p:nvSpPr>
        <p:spPr/>
        <p:txBody>
          <a:bodyPr numCol="2">
            <a:normAutofit/>
          </a:bodyPr>
          <a:lstStyle/>
          <a:p>
            <a:r>
              <a:rPr lang="en-US" b="1" dirty="0" smtClean="0"/>
              <a:t>Transportation</a:t>
            </a:r>
          </a:p>
          <a:p>
            <a:r>
              <a:rPr lang="en-US" b="1" dirty="0" smtClean="0"/>
              <a:t>Communications</a:t>
            </a:r>
          </a:p>
          <a:p>
            <a:r>
              <a:rPr lang="en-US" b="1" dirty="0" smtClean="0"/>
              <a:t>Public Works</a:t>
            </a:r>
          </a:p>
          <a:p>
            <a:r>
              <a:rPr lang="en-US" b="1" dirty="0" smtClean="0"/>
              <a:t>Firefighting</a:t>
            </a:r>
          </a:p>
          <a:p>
            <a:r>
              <a:rPr lang="en-US" b="1" dirty="0" smtClean="0"/>
              <a:t>Emergency Mgt.</a:t>
            </a:r>
          </a:p>
          <a:p>
            <a:r>
              <a:rPr lang="en-US" b="1" dirty="0" smtClean="0"/>
              <a:t>Mass Care</a:t>
            </a:r>
          </a:p>
          <a:p>
            <a:r>
              <a:rPr lang="en-US" b="1" dirty="0" smtClean="0"/>
              <a:t>Resource Support</a:t>
            </a:r>
          </a:p>
          <a:p>
            <a:r>
              <a:rPr lang="en-US" b="1" dirty="0" smtClean="0"/>
              <a:t>Health &amp; Medical</a:t>
            </a:r>
          </a:p>
          <a:p>
            <a:r>
              <a:rPr lang="en-US" b="1" dirty="0" smtClean="0"/>
              <a:t>Search &amp; Rescue</a:t>
            </a:r>
          </a:p>
          <a:p>
            <a:r>
              <a:rPr lang="en-US" b="1" dirty="0" smtClean="0"/>
              <a:t>Hazmat Response</a:t>
            </a:r>
          </a:p>
          <a:p>
            <a:r>
              <a:rPr lang="en-US" b="1" dirty="0" smtClean="0"/>
              <a:t>Agriculture</a:t>
            </a:r>
          </a:p>
          <a:p>
            <a:r>
              <a:rPr lang="en-US" b="1" dirty="0" smtClean="0"/>
              <a:t>Energy</a:t>
            </a:r>
          </a:p>
          <a:p>
            <a:r>
              <a:rPr lang="en-US" b="1" dirty="0" smtClean="0"/>
              <a:t>Public Safety</a:t>
            </a:r>
          </a:p>
          <a:p>
            <a:r>
              <a:rPr lang="en-US" b="1" dirty="0" smtClean="0"/>
              <a:t>Long Term Recovery</a:t>
            </a:r>
          </a:p>
          <a:p>
            <a:r>
              <a:rPr lang="en-US" b="1" dirty="0" smtClean="0"/>
              <a:t>External Affairs</a:t>
            </a:r>
          </a:p>
        </p:txBody>
      </p:sp>
    </p:spTree>
    <p:extLst>
      <p:ext uri="{BB962C8B-B14F-4D97-AF65-F5344CB8AC3E}">
        <p14:creationId xmlns:p14="http://schemas.microsoft.com/office/powerpoint/2010/main" val="2544318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4822"/>
            <a:ext cx="9144000" cy="762000"/>
          </a:xfrm>
        </p:spPr>
        <p:txBody>
          <a:bodyPr/>
          <a:lstStyle/>
          <a:p>
            <a:r>
              <a:rPr lang="en-US" b="1" dirty="0" smtClean="0"/>
              <a:t>Practice Makes Perfect</a:t>
            </a:r>
            <a:endParaRPr lang="en-US" b="1" dirty="0"/>
          </a:p>
        </p:txBody>
      </p:sp>
      <p:sp>
        <p:nvSpPr>
          <p:cNvPr id="3" name="Subtitle 2"/>
          <p:cNvSpPr>
            <a:spLocks noGrp="1"/>
          </p:cNvSpPr>
          <p:nvPr>
            <p:ph type="subTitle" idx="1"/>
          </p:nvPr>
        </p:nvSpPr>
        <p:spPr>
          <a:xfrm>
            <a:off x="685800" y="1600200"/>
            <a:ext cx="8077200" cy="5562600"/>
          </a:xfrm>
        </p:spPr>
        <p:txBody>
          <a:bodyPr>
            <a:normAutofit/>
          </a:bodyPr>
          <a:lstStyle/>
          <a:p>
            <a:pPr marL="457200" indent="-457200">
              <a:buFont typeface="Arial" panose="020B0604020202020204" pitchFamily="34" charset="0"/>
              <a:buChar char="•"/>
            </a:pPr>
            <a:r>
              <a:rPr lang="en-US" sz="2800" b="1" dirty="0" smtClean="0"/>
              <a:t>If you want to sit at the table, you need to understand the structure and procedures!</a:t>
            </a:r>
            <a:endParaRPr lang="en-US" sz="2800" b="1" dirty="0"/>
          </a:p>
          <a:p>
            <a:pPr marL="457200" indent="-457200">
              <a:buFont typeface="Arial" panose="020B0604020202020204" pitchFamily="34" charset="0"/>
              <a:buChar char="•"/>
            </a:pPr>
            <a:r>
              <a:rPr lang="en-US" sz="2800" b="1" dirty="0" smtClean="0"/>
              <a:t>Core </a:t>
            </a:r>
            <a:r>
              <a:rPr lang="en-US" sz="2800" b="1" dirty="0"/>
              <a:t>ICS classes </a:t>
            </a:r>
            <a:r>
              <a:rPr lang="en-US" sz="2800" b="1" dirty="0" smtClean="0"/>
              <a:t>– (Required for ARES)</a:t>
            </a:r>
            <a:endParaRPr lang="en-US" sz="2800" b="1" dirty="0"/>
          </a:p>
          <a:p>
            <a:pPr marL="914400" lvl="1" indent="-457200" algn="l">
              <a:spcBef>
                <a:spcPts val="0"/>
              </a:spcBef>
              <a:buFont typeface="Arial" panose="020B0604020202020204" pitchFamily="34" charset="0"/>
              <a:buChar char="•"/>
            </a:pPr>
            <a:r>
              <a:rPr lang="en-US" sz="2400" b="1" dirty="0" smtClean="0">
                <a:solidFill>
                  <a:srgbClr val="1F42F3"/>
                </a:solidFill>
              </a:rPr>
              <a:t>ICS-100 – Introduction to ICS</a:t>
            </a:r>
          </a:p>
          <a:p>
            <a:pPr marL="914400" lvl="1" indent="-457200" algn="l">
              <a:spcBef>
                <a:spcPts val="0"/>
              </a:spcBef>
              <a:buFont typeface="Arial" panose="020B0604020202020204" pitchFamily="34" charset="0"/>
              <a:buChar char="•"/>
            </a:pPr>
            <a:r>
              <a:rPr lang="en-US" sz="2400" b="1" dirty="0" smtClean="0">
                <a:solidFill>
                  <a:srgbClr val="1F42F3"/>
                </a:solidFill>
              </a:rPr>
              <a:t>ICS-200 – Basic Incident Command</a:t>
            </a:r>
          </a:p>
          <a:p>
            <a:pPr marL="914400" lvl="1" indent="-457200" algn="l">
              <a:spcBef>
                <a:spcPts val="0"/>
              </a:spcBef>
              <a:buFont typeface="Arial" panose="020B0604020202020204" pitchFamily="34" charset="0"/>
              <a:buChar char="•"/>
            </a:pPr>
            <a:r>
              <a:rPr lang="en-US" sz="2400" b="1" dirty="0" smtClean="0">
                <a:solidFill>
                  <a:srgbClr val="1F42F3"/>
                </a:solidFill>
              </a:rPr>
              <a:t>ICS-700 – Nat’l Incident Management System </a:t>
            </a:r>
          </a:p>
          <a:p>
            <a:pPr marL="914400" lvl="1" indent="-457200" algn="l">
              <a:spcBef>
                <a:spcPts val="0"/>
              </a:spcBef>
              <a:buFont typeface="Arial" panose="020B0604020202020204" pitchFamily="34" charset="0"/>
              <a:buChar char="•"/>
            </a:pPr>
            <a:r>
              <a:rPr lang="en-US" sz="2400" b="1" dirty="0" smtClean="0">
                <a:solidFill>
                  <a:srgbClr val="1F42F3"/>
                </a:solidFill>
              </a:rPr>
              <a:t>ICS-800 – National Response Framework Intro</a:t>
            </a:r>
          </a:p>
          <a:p>
            <a:pPr marL="457200" indent="-457200">
              <a:buFont typeface="Arial" panose="020B0604020202020204" pitchFamily="34" charset="0"/>
              <a:buChar char="•"/>
            </a:pPr>
            <a:r>
              <a:rPr lang="en-US" sz="2800" b="1" dirty="0" smtClean="0"/>
              <a:t>Advanced </a:t>
            </a:r>
            <a:r>
              <a:rPr lang="en-US" sz="2800" b="1" dirty="0"/>
              <a:t>courses – </a:t>
            </a:r>
            <a:r>
              <a:rPr lang="en-US" sz="2800" b="1" dirty="0" smtClean="0"/>
              <a:t>Week long tabletop sessions</a:t>
            </a:r>
          </a:p>
          <a:p>
            <a:pPr marL="914400" lvl="1" indent="-457200" algn="l">
              <a:buFont typeface="Arial" panose="020B0604020202020204" pitchFamily="34" charset="0"/>
              <a:buChar char="•"/>
            </a:pPr>
            <a:r>
              <a:rPr lang="en-US" sz="2400" b="1" dirty="0" smtClean="0">
                <a:solidFill>
                  <a:srgbClr val="1F42F3"/>
                </a:solidFill>
              </a:rPr>
              <a:t>ICS-300 – Intermediate ICS for Expanding Incidents</a:t>
            </a:r>
          </a:p>
          <a:p>
            <a:pPr marL="914400" lvl="1" indent="-457200" algn="l">
              <a:buFont typeface="Arial" panose="020B0604020202020204" pitchFamily="34" charset="0"/>
              <a:buChar char="•"/>
            </a:pPr>
            <a:r>
              <a:rPr lang="en-US" sz="2400" b="1" dirty="0" smtClean="0">
                <a:solidFill>
                  <a:srgbClr val="1F42F3"/>
                </a:solidFill>
              </a:rPr>
              <a:t>ICS-400 </a:t>
            </a:r>
            <a:r>
              <a:rPr lang="en-US" sz="2400" b="1" dirty="0">
                <a:solidFill>
                  <a:srgbClr val="1F42F3"/>
                </a:solidFill>
              </a:rPr>
              <a:t>– Advanced ICS – Command &amp; Gen </a:t>
            </a:r>
            <a:r>
              <a:rPr lang="en-US" sz="2400" b="1" dirty="0" smtClean="0">
                <a:solidFill>
                  <a:srgbClr val="1F42F3"/>
                </a:solidFill>
              </a:rPr>
              <a:t>Staff</a:t>
            </a:r>
            <a:endParaRPr lang="en-US" b="1" dirty="0">
              <a:solidFill>
                <a:srgbClr val="1F42F3"/>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06045"/>
            <a:ext cx="2286478" cy="1519555"/>
          </a:xfrm>
          <a:prstGeom prst="rect">
            <a:avLst/>
          </a:prstGeom>
        </p:spPr>
      </p:pic>
      <p:pic>
        <p:nvPicPr>
          <p:cNvPr id="7" name="Picture 6"/>
          <p:cNvPicPr>
            <a:picLocks noChangeAspect="1"/>
          </p:cNvPicPr>
          <p:nvPr/>
        </p:nvPicPr>
        <p:blipFill>
          <a:blip r:embed="rId3"/>
          <a:stretch>
            <a:fillRect/>
          </a:stretch>
        </p:blipFill>
        <p:spPr>
          <a:xfrm>
            <a:off x="6811069" y="223838"/>
            <a:ext cx="1951931" cy="1376362"/>
          </a:xfrm>
          <a:prstGeom prst="rect">
            <a:avLst/>
          </a:prstGeom>
        </p:spPr>
      </p:pic>
    </p:spTree>
    <p:extLst>
      <p:ext uri="{BB962C8B-B14F-4D97-AF65-F5344CB8AC3E}">
        <p14:creationId xmlns:p14="http://schemas.microsoft.com/office/powerpoint/2010/main" val="21700106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231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Public Service – My Calling</a:t>
            </a:r>
            <a:endParaRPr lang="en-US" b="1" dirty="0"/>
          </a:p>
        </p:txBody>
      </p:sp>
      <p:sp>
        <p:nvSpPr>
          <p:cNvPr id="3" name="Subtitle 2"/>
          <p:cNvSpPr>
            <a:spLocks noGrp="1"/>
          </p:cNvSpPr>
          <p:nvPr>
            <p:ph type="subTitle" idx="1"/>
          </p:nvPr>
        </p:nvSpPr>
        <p:spPr/>
        <p:txBody>
          <a:bodyPr/>
          <a:lstStyle/>
          <a:p>
            <a:pPr marL="457200" indent="-457200">
              <a:buFont typeface="Arial" panose="020B0604020202020204" pitchFamily="34" charset="0"/>
              <a:buChar char="•"/>
            </a:pPr>
            <a:r>
              <a:rPr lang="en-US" b="1" dirty="0" smtClean="0"/>
              <a:t>?</a:t>
            </a:r>
            <a:endParaRPr lang="en-US" b="1" dirty="0"/>
          </a:p>
        </p:txBody>
      </p:sp>
      <p:pic>
        <p:nvPicPr>
          <p:cNvPr id="5" name="Picture 4"/>
          <p:cNvPicPr>
            <a:picLocks noChangeAspect="1"/>
          </p:cNvPicPr>
          <p:nvPr/>
        </p:nvPicPr>
        <p:blipFill>
          <a:blip r:embed="rId2"/>
          <a:stretch>
            <a:fillRect/>
          </a:stretch>
        </p:blipFill>
        <p:spPr>
          <a:xfrm>
            <a:off x="606056" y="3941286"/>
            <a:ext cx="3280143" cy="2615182"/>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200" y="868826"/>
            <a:ext cx="2143854" cy="2699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4681488" y="4486877"/>
            <a:ext cx="3717073" cy="1524000"/>
          </a:xfrm>
          <a:prstGeom prst="rect">
            <a:avLst/>
          </a:prstGeom>
        </p:spPr>
      </p:pic>
      <p:pic>
        <p:nvPicPr>
          <p:cNvPr id="11" name="Picture 10"/>
          <p:cNvPicPr>
            <a:picLocks noChangeAspect="1"/>
          </p:cNvPicPr>
          <p:nvPr/>
        </p:nvPicPr>
        <p:blipFill>
          <a:blip r:embed="rId5"/>
          <a:stretch>
            <a:fillRect/>
          </a:stretch>
        </p:blipFill>
        <p:spPr>
          <a:xfrm>
            <a:off x="4088451" y="849296"/>
            <a:ext cx="4903149" cy="2732103"/>
          </a:xfrm>
          <a:prstGeom prst="rect">
            <a:avLst/>
          </a:prstGeom>
        </p:spPr>
      </p:pic>
    </p:spTree>
    <p:extLst>
      <p:ext uri="{BB962C8B-B14F-4D97-AF65-F5344CB8AC3E}">
        <p14:creationId xmlns:p14="http://schemas.microsoft.com/office/powerpoint/2010/main" val="2453410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13" y="474996"/>
            <a:ext cx="8520600" cy="1376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b="1"/>
              <a:t>Celia Kalousek</a:t>
            </a:r>
            <a:endParaRPr b="1"/>
          </a:p>
        </p:txBody>
      </p:sp>
      <p:sp>
        <p:nvSpPr>
          <p:cNvPr id="55" name="Google Shape;55;p13"/>
          <p:cNvSpPr txBox="1">
            <a:spLocks noGrp="1"/>
          </p:cNvSpPr>
          <p:nvPr>
            <p:ph type="subTitle" idx="1"/>
          </p:nvPr>
        </p:nvSpPr>
        <p:spPr>
          <a:xfrm>
            <a:off x="311700" y="1851408"/>
            <a:ext cx="8520600" cy="1056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a:t>Testimony for the Aux Comm bill </a:t>
            </a:r>
            <a:endParaRPr sz="2600"/>
          </a:p>
          <a:p>
            <a:pPr marL="0" lvl="0" indent="0" algn="ctr" rtl="0">
              <a:spcBef>
                <a:spcPts val="0"/>
              </a:spcBef>
              <a:spcAft>
                <a:spcPts val="0"/>
              </a:spcAft>
              <a:buNone/>
            </a:pPr>
            <a:r>
              <a:rPr lang="en" sz="2600"/>
              <a:t>from a nonprofit and small business perspective </a:t>
            </a:r>
            <a:endParaRPr sz="2600"/>
          </a:p>
        </p:txBody>
      </p:sp>
      <p:pic>
        <p:nvPicPr>
          <p:cNvPr id="56" name="Google Shape;56;p13"/>
          <p:cNvPicPr preferRelativeResize="0"/>
          <p:nvPr/>
        </p:nvPicPr>
        <p:blipFill>
          <a:blip r:embed="rId3">
            <a:alphaModFix/>
          </a:blip>
          <a:stretch>
            <a:fillRect/>
          </a:stretch>
        </p:blipFill>
        <p:spPr>
          <a:xfrm>
            <a:off x="5249400" y="3139925"/>
            <a:ext cx="2646300" cy="343492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7" name="Google Shape;57;p13"/>
          <p:cNvPicPr preferRelativeResize="0"/>
          <p:nvPr/>
        </p:nvPicPr>
        <p:blipFill>
          <a:blip r:embed="rId4">
            <a:alphaModFix/>
          </a:blip>
          <a:stretch>
            <a:fillRect/>
          </a:stretch>
        </p:blipFill>
        <p:spPr>
          <a:xfrm>
            <a:off x="511913" y="3330775"/>
            <a:ext cx="4320725" cy="1304693"/>
          </a:xfrm>
          <a:prstGeom prst="rect">
            <a:avLst/>
          </a:prstGeom>
          <a:noFill/>
          <a:ln>
            <a:noFill/>
          </a:ln>
        </p:spPr>
      </p:pic>
      <p:pic>
        <p:nvPicPr>
          <p:cNvPr id="58" name="Google Shape;58;p13"/>
          <p:cNvPicPr preferRelativeResize="0"/>
          <p:nvPr/>
        </p:nvPicPr>
        <p:blipFill>
          <a:blip r:embed="rId5">
            <a:alphaModFix/>
          </a:blip>
          <a:stretch>
            <a:fillRect/>
          </a:stretch>
        </p:blipFill>
        <p:spPr>
          <a:xfrm>
            <a:off x="1480319" y="4873750"/>
            <a:ext cx="2383943" cy="1376400"/>
          </a:xfrm>
          <a:prstGeom prst="rect">
            <a:avLst/>
          </a:prstGeom>
          <a:noFill/>
          <a:ln>
            <a:noFill/>
          </a:ln>
        </p:spPr>
      </p:pic>
      <p:sp>
        <p:nvSpPr>
          <p:cNvPr id="59" name="Google Shape;59;p13"/>
          <p:cNvSpPr txBox="1"/>
          <p:nvPr/>
        </p:nvSpPr>
        <p:spPr>
          <a:xfrm>
            <a:off x="1244375" y="6230775"/>
            <a:ext cx="3080100" cy="2568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1400" kern="0">
                <a:solidFill>
                  <a:srgbClr val="000000"/>
                </a:solidFill>
                <a:cs typeface="Arial"/>
                <a:sym typeface="Arial"/>
              </a:rPr>
              <a:t>Independent Contractor Consultant</a:t>
            </a:r>
            <a:endParaRPr sz="1400" kern="0">
              <a:solidFill>
                <a:srgbClr val="000000"/>
              </a:solidFill>
              <a:cs typeface="Arial"/>
              <a:sym typeface="Arial"/>
            </a:endParaRPr>
          </a:p>
        </p:txBody>
      </p:sp>
    </p:spTree>
    <p:extLst>
      <p:ext uri="{BB962C8B-B14F-4D97-AF65-F5344CB8AC3E}">
        <p14:creationId xmlns:p14="http://schemas.microsoft.com/office/powerpoint/2010/main" val="390955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descr="https://encrypted-tbn1.gstatic.com/images?q=tbn:ANd9GcRZN4JFe6kbkWHQ11MyjsWMSXlVJQAW76p0Xrlezk8SvUTcRAk7">
            <a:hlinkClick r:id="rId3"/>
          </p:cNvPr>
          <p:cNvPicPr preferRelativeResize="0"/>
          <p:nvPr/>
        </p:nvPicPr>
        <p:blipFill rotWithShape="1">
          <a:blip r:embed="rId4">
            <a:alphaModFix/>
          </a:blip>
          <a:srcRect b="7800"/>
          <a:stretch/>
        </p:blipFill>
        <p:spPr>
          <a:xfrm>
            <a:off x="4967138" y="3010600"/>
            <a:ext cx="3067050" cy="1853862"/>
          </a:xfrm>
          <a:prstGeom prst="rect">
            <a:avLst/>
          </a:prstGeom>
          <a:noFill/>
          <a:ln>
            <a:noFill/>
          </a:ln>
        </p:spPr>
      </p:pic>
      <p:pic>
        <p:nvPicPr>
          <p:cNvPr id="65" name="Google Shape;65;p14" descr="https://encrypted-tbn1.gstatic.com/images?q=tbn:ANd9GcQRcZUU4R8SQoLI1P4_d4j40NgnCF2rd0zM0EysozKeVLVOHeRgvA">
            <a:hlinkClick r:id="rId5"/>
          </p:cNvPr>
          <p:cNvPicPr preferRelativeResize="0"/>
          <p:nvPr/>
        </p:nvPicPr>
        <p:blipFill rotWithShape="1">
          <a:blip r:embed="rId6">
            <a:alphaModFix/>
          </a:blip>
          <a:srcRect/>
          <a:stretch/>
        </p:blipFill>
        <p:spPr>
          <a:xfrm>
            <a:off x="4684952" y="4864450"/>
            <a:ext cx="3631425" cy="1676050"/>
          </a:xfrm>
          <a:prstGeom prst="rect">
            <a:avLst/>
          </a:prstGeom>
          <a:noFill/>
          <a:ln>
            <a:noFill/>
          </a:ln>
        </p:spPr>
      </p:pic>
      <p:pic>
        <p:nvPicPr>
          <p:cNvPr id="66" name="Google Shape;66;p14" descr="Boundaries.png"/>
          <p:cNvPicPr preferRelativeResize="0"/>
          <p:nvPr/>
        </p:nvPicPr>
        <p:blipFill rotWithShape="1">
          <a:blip r:embed="rId7">
            <a:alphaModFix/>
          </a:blip>
          <a:srcRect r="11426"/>
          <a:stretch/>
        </p:blipFill>
        <p:spPr>
          <a:xfrm>
            <a:off x="6013938" y="457200"/>
            <a:ext cx="2362200" cy="1097280"/>
          </a:xfrm>
          <a:prstGeom prst="rect">
            <a:avLst/>
          </a:prstGeom>
          <a:noFill/>
          <a:ln>
            <a:noFill/>
          </a:ln>
        </p:spPr>
      </p:pic>
      <p:pic>
        <p:nvPicPr>
          <p:cNvPr id="67" name="Google Shape;67;p14" descr="lgo secondary.png"/>
          <p:cNvPicPr preferRelativeResize="0"/>
          <p:nvPr/>
        </p:nvPicPr>
        <p:blipFill rotWithShape="1">
          <a:blip r:embed="rId8">
            <a:alphaModFix/>
          </a:blip>
          <a:srcRect/>
          <a:stretch/>
        </p:blipFill>
        <p:spPr>
          <a:xfrm>
            <a:off x="4566138" y="457200"/>
            <a:ext cx="1228017" cy="1143000"/>
          </a:xfrm>
          <a:prstGeom prst="rect">
            <a:avLst/>
          </a:prstGeom>
          <a:noFill/>
          <a:ln>
            <a:noFill/>
          </a:ln>
        </p:spPr>
      </p:pic>
      <p:sp>
        <p:nvSpPr>
          <p:cNvPr id="68" name="Google Shape;68;p14"/>
          <p:cNvSpPr txBox="1"/>
          <p:nvPr/>
        </p:nvSpPr>
        <p:spPr>
          <a:xfrm>
            <a:off x="135450" y="4749600"/>
            <a:ext cx="4230300" cy="19620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sz="1700" b="1" kern="0" dirty="0">
                <a:solidFill>
                  <a:srgbClr val="000000"/>
                </a:solidFill>
                <a:cs typeface="Arial"/>
                <a:sym typeface="Arial"/>
              </a:rPr>
              <a:t>Now we have Community Organizations Active in Disaster (COADs) for each island to c</a:t>
            </a:r>
            <a:r>
              <a:rPr lang="en" sz="1700" b="1" kern="0" dirty="0">
                <a:solidFill>
                  <a:srgbClr val="000000"/>
                </a:solidFill>
                <a:ea typeface="Arial"/>
                <a:cs typeface="Arial"/>
                <a:sym typeface="Arial"/>
              </a:rPr>
              <a:t>oordinat</a:t>
            </a:r>
            <a:r>
              <a:rPr lang="en" sz="1700" b="1" kern="0" dirty="0">
                <a:solidFill>
                  <a:srgbClr val="000000"/>
                </a:solidFill>
                <a:cs typeface="Arial"/>
                <a:sym typeface="Arial"/>
              </a:rPr>
              <a:t>e</a:t>
            </a:r>
            <a:r>
              <a:rPr lang="en" sz="1700" b="1" kern="0" dirty="0">
                <a:solidFill>
                  <a:srgbClr val="000000"/>
                </a:solidFill>
                <a:ea typeface="Arial"/>
                <a:cs typeface="Arial"/>
                <a:sym typeface="Arial"/>
              </a:rPr>
              <a:t>  all valuable community resources  to help fill the gaps in service during times of emergency and disaster.</a:t>
            </a:r>
            <a:endParaRPr sz="1700" b="1" kern="0" dirty="0">
              <a:solidFill>
                <a:srgbClr val="000000"/>
              </a:solidFill>
              <a:ea typeface="Arial"/>
              <a:cs typeface="Arial"/>
              <a:sym typeface="Arial"/>
            </a:endParaRPr>
          </a:p>
        </p:txBody>
      </p:sp>
      <p:sp>
        <p:nvSpPr>
          <p:cNvPr id="69" name="Google Shape;69;p14"/>
          <p:cNvSpPr txBox="1"/>
          <p:nvPr/>
        </p:nvSpPr>
        <p:spPr>
          <a:xfrm>
            <a:off x="226950" y="1371600"/>
            <a:ext cx="4047300" cy="28446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sz="2100" b="1" kern="0" dirty="0">
                <a:solidFill>
                  <a:srgbClr val="7030A0"/>
                </a:solidFill>
                <a:latin typeface="Oswald"/>
                <a:ea typeface="Oswald"/>
                <a:cs typeface="Oswald"/>
                <a:sym typeface="Oswald"/>
              </a:rPr>
              <a:t>In 2012, STJ started joining the VOAD Meetings with STT-STX...but we quickly realized we needed our own plan...The plan for St. Thomas would NOT work for St. John …</a:t>
            </a:r>
            <a:endParaRPr sz="2100" b="1" kern="0" dirty="0">
              <a:solidFill>
                <a:srgbClr val="7030A0"/>
              </a:solidFill>
              <a:latin typeface="Oswald"/>
              <a:ea typeface="Oswald"/>
              <a:cs typeface="Oswald"/>
              <a:sym typeface="Oswald"/>
            </a:endParaRPr>
          </a:p>
          <a:p>
            <a:pPr algn="ctr">
              <a:buClr>
                <a:srgbClr val="000000"/>
              </a:buClr>
              <a:buFont typeface="Arial"/>
              <a:buNone/>
            </a:pPr>
            <a:endParaRPr sz="400" b="1" kern="0" dirty="0">
              <a:solidFill>
                <a:srgbClr val="7030A0"/>
              </a:solidFill>
              <a:latin typeface="Oswald"/>
              <a:ea typeface="Oswald"/>
              <a:cs typeface="Oswald"/>
              <a:sym typeface="Oswald"/>
            </a:endParaRPr>
          </a:p>
          <a:p>
            <a:pPr algn="ctr">
              <a:buClr>
                <a:srgbClr val="000000"/>
              </a:buClr>
              <a:buFont typeface="Arial"/>
              <a:buNone/>
            </a:pPr>
            <a:r>
              <a:rPr lang="en" sz="2400" b="1" kern="0" dirty="0">
                <a:solidFill>
                  <a:srgbClr val="7030A0"/>
                </a:solidFill>
                <a:latin typeface="Oswald"/>
                <a:ea typeface="Oswald"/>
                <a:cs typeface="Oswald"/>
                <a:sym typeface="Oswald"/>
              </a:rPr>
              <a:t> </a:t>
            </a:r>
            <a:r>
              <a:rPr lang="en" sz="2400" b="1" kern="0" dirty="0">
                <a:solidFill>
                  <a:srgbClr val="FF9900"/>
                </a:solidFill>
                <a:latin typeface="Oswald"/>
                <a:ea typeface="Oswald"/>
                <a:cs typeface="Oswald"/>
                <a:sym typeface="Oswald"/>
              </a:rPr>
              <a:t>WE are unique and need to plan that way...This led to eventual formation of COADs!</a:t>
            </a:r>
            <a:endParaRPr sz="2400" b="1" kern="0" dirty="0">
              <a:solidFill>
                <a:srgbClr val="FF9900"/>
              </a:solidFill>
              <a:latin typeface="Oswald"/>
              <a:ea typeface="Oswald"/>
              <a:cs typeface="Oswald"/>
              <a:sym typeface="Oswald"/>
            </a:endParaRPr>
          </a:p>
        </p:txBody>
      </p:sp>
      <p:pic>
        <p:nvPicPr>
          <p:cNvPr id="70" name="Google Shape;70;p14"/>
          <p:cNvPicPr preferRelativeResize="0"/>
          <p:nvPr/>
        </p:nvPicPr>
        <p:blipFill>
          <a:blip r:embed="rId9">
            <a:alphaModFix/>
          </a:blip>
          <a:stretch>
            <a:fillRect/>
          </a:stretch>
        </p:blipFill>
        <p:spPr>
          <a:xfrm>
            <a:off x="1143000" y="124503"/>
            <a:ext cx="1859600" cy="1282051"/>
          </a:xfrm>
          <a:prstGeom prst="rect">
            <a:avLst/>
          </a:prstGeom>
          <a:noFill/>
          <a:ln>
            <a:noFill/>
          </a:ln>
        </p:spPr>
      </p:pic>
      <p:pic>
        <p:nvPicPr>
          <p:cNvPr id="71" name="Google Shape;71;p14"/>
          <p:cNvPicPr preferRelativeResize="0"/>
          <p:nvPr/>
        </p:nvPicPr>
        <p:blipFill>
          <a:blip r:embed="rId10">
            <a:alphaModFix/>
          </a:blip>
          <a:stretch>
            <a:fillRect/>
          </a:stretch>
        </p:blipFill>
        <p:spPr>
          <a:xfrm>
            <a:off x="4779825" y="1739250"/>
            <a:ext cx="3499475" cy="1399790"/>
          </a:xfrm>
          <a:prstGeom prst="rect">
            <a:avLst/>
          </a:prstGeom>
          <a:noFill/>
          <a:ln>
            <a:noFill/>
          </a:ln>
        </p:spPr>
      </p:pic>
      <p:sp>
        <p:nvSpPr>
          <p:cNvPr id="72" name="Google Shape;72;p14"/>
          <p:cNvSpPr/>
          <p:nvPr/>
        </p:nvSpPr>
        <p:spPr>
          <a:xfrm>
            <a:off x="7965100" y="567475"/>
            <a:ext cx="453300" cy="71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20487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5" descr="https://encrypted-tbn1.gstatic.com/images?q=tbn:ANd9GcTBZiOEWxOHP1WAEOTZ9sA7v5RPqvjfe1a0qTJg_ncbTx4aWl9M">
            <a:hlinkClick r:id="rId3"/>
          </p:cNvPr>
          <p:cNvPicPr preferRelativeResize="0"/>
          <p:nvPr/>
        </p:nvPicPr>
        <p:blipFill rotWithShape="1">
          <a:blip r:embed="rId4">
            <a:alphaModFix/>
          </a:blip>
          <a:srcRect/>
          <a:stretch/>
        </p:blipFill>
        <p:spPr>
          <a:xfrm>
            <a:off x="613426" y="3743062"/>
            <a:ext cx="3138850" cy="2958792"/>
          </a:xfrm>
          <a:prstGeom prst="rect">
            <a:avLst/>
          </a:prstGeom>
          <a:noFill/>
          <a:ln>
            <a:noFill/>
          </a:ln>
        </p:spPr>
      </p:pic>
      <p:sp>
        <p:nvSpPr>
          <p:cNvPr id="78" name="Google Shape;78;p15"/>
          <p:cNvSpPr txBox="1"/>
          <p:nvPr/>
        </p:nvSpPr>
        <p:spPr>
          <a:xfrm>
            <a:off x="5638800" y="990600"/>
            <a:ext cx="3200400" cy="35088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endParaRPr sz="1400" kern="0">
              <a:solidFill>
                <a:srgbClr val="000000"/>
              </a:solidFill>
              <a:ea typeface="Arial"/>
              <a:cs typeface="Arial"/>
              <a:sym typeface="Arial"/>
            </a:endParaRPr>
          </a:p>
          <a:p>
            <a:pPr algn="ctr">
              <a:buClr>
                <a:srgbClr val="000000"/>
              </a:buClr>
              <a:buFont typeface="Arial"/>
              <a:buNone/>
            </a:pPr>
            <a:r>
              <a:rPr lang="en" sz="1700" kern="0">
                <a:solidFill>
                  <a:srgbClr val="000000"/>
                </a:solidFill>
                <a:ea typeface="Arial"/>
                <a:cs typeface="Arial"/>
                <a:sym typeface="Arial"/>
              </a:rPr>
              <a:t>A commitment to shared Values</a:t>
            </a:r>
            <a:r>
              <a:rPr lang="en" sz="1700" kern="0">
                <a:solidFill>
                  <a:srgbClr val="000000"/>
                </a:solidFill>
                <a:cs typeface="Arial"/>
                <a:sym typeface="Arial"/>
              </a:rPr>
              <a:t>;</a:t>
            </a:r>
            <a:r>
              <a:rPr lang="en" sz="1700" kern="0">
                <a:solidFill>
                  <a:srgbClr val="000000"/>
                </a:solidFill>
                <a:ea typeface="Arial"/>
                <a:cs typeface="Arial"/>
                <a:sym typeface="Arial"/>
              </a:rPr>
              <a:t> the “4C’s” — </a:t>
            </a:r>
            <a:r>
              <a:rPr lang="en" sz="2700" b="1" kern="0">
                <a:solidFill>
                  <a:srgbClr val="C00000"/>
                </a:solidFill>
                <a:ea typeface="Arial"/>
                <a:cs typeface="Arial"/>
                <a:sym typeface="Arial"/>
              </a:rPr>
              <a:t>communica</a:t>
            </a:r>
            <a:r>
              <a:rPr lang="en" sz="2400" b="1" kern="0">
                <a:solidFill>
                  <a:srgbClr val="C00000"/>
                </a:solidFill>
                <a:ea typeface="Arial"/>
                <a:cs typeface="Arial"/>
                <a:sym typeface="Arial"/>
              </a:rPr>
              <a:t>tion, coordination, collaboration, cooperation </a:t>
            </a:r>
            <a:r>
              <a:rPr lang="en" sz="1400" kern="0">
                <a:solidFill>
                  <a:srgbClr val="C00000"/>
                </a:solidFill>
                <a:ea typeface="Arial"/>
                <a:cs typeface="Arial"/>
                <a:sym typeface="Arial"/>
              </a:rPr>
              <a:t>—</a:t>
            </a:r>
            <a:endParaRPr sz="1400" kern="0">
              <a:solidFill>
                <a:srgbClr val="000000"/>
              </a:solidFill>
              <a:cs typeface="Arial"/>
              <a:sym typeface="Arial"/>
            </a:endParaRPr>
          </a:p>
          <a:p>
            <a:pPr algn="ctr">
              <a:buClr>
                <a:srgbClr val="000000"/>
              </a:buClr>
              <a:buFont typeface="Arial"/>
              <a:buNone/>
            </a:pPr>
            <a:r>
              <a:rPr lang="en" sz="1700" kern="0">
                <a:solidFill>
                  <a:srgbClr val="000000"/>
                </a:solidFill>
                <a:ea typeface="Arial"/>
                <a:cs typeface="Arial"/>
                <a:sym typeface="Arial"/>
              </a:rPr>
              <a:t> as guiding principles.</a:t>
            </a:r>
            <a:endParaRPr sz="1700" kern="0">
              <a:solidFill>
                <a:srgbClr val="000000"/>
              </a:solidFill>
              <a:cs typeface="Arial"/>
              <a:sym typeface="Arial"/>
            </a:endParaRPr>
          </a:p>
          <a:p>
            <a:pPr algn="ctr">
              <a:buClr>
                <a:srgbClr val="000000"/>
              </a:buClr>
              <a:buFont typeface="Arial"/>
              <a:buNone/>
            </a:pPr>
            <a:endParaRPr sz="1400" kern="0">
              <a:solidFill>
                <a:srgbClr val="000000"/>
              </a:solidFill>
              <a:ea typeface="Arial"/>
              <a:cs typeface="Arial"/>
              <a:sym typeface="Arial"/>
            </a:endParaRPr>
          </a:p>
          <a:p>
            <a:pPr algn="ctr">
              <a:buClr>
                <a:srgbClr val="000000"/>
              </a:buClr>
              <a:buFont typeface="Arial"/>
              <a:buNone/>
            </a:pPr>
            <a:r>
              <a:rPr lang="en" sz="1900" kern="0">
                <a:solidFill>
                  <a:srgbClr val="000000"/>
                </a:solidFill>
                <a:ea typeface="Arial"/>
                <a:cs typeface="Arial"/>
                <a:sym typeface="Arial"/>
              </a:rPr>
              <a:t>Agreement  to adhere to such standards of conduct and service delivery.</a:t>
            </a:r>
            <a:endParaRPr sz="1900" kern="0">
              <a:solidFill>
                <a:srgbClr val="000000"/>
              </a:solidFill>
              <a:ea typeface="Arial"/>
              <a:cs typeface="Arial"/>
              <a:sym typeface="Arial"/>
            </a:endParaRPr>
          </a:p>
          <a:p>
            <a:pPr algn="ctr">
              <a:buClr>
                <a:srgbClr val="000000"/>
              </a:buClr>
              <a:buFont typeface="Arial"/>
              <a:buNone/>
            </a:pPr>
            <a:endParaRPr sz="1400" kern="0">
              <a:solidFill>
                <a:srgbClr val="000000"/>
              </a:solidFill>
              <a:ea typeface="Arial"/>
              <a:cs typeface="Arial"/>
              <a:sym typeface="Arial"/>
            </a:endParaRPr>
          </a:p>
        </p:txBody>
      </p:sp>
      <p:sp>
        <p:nvSpPr>
          <p:cNvPr id="79" name="Google Shape;79;p15"/>
          <p:cNvSpPr txBox="1"/>
          <p:nvPr/>
        </p:nvSpPr>
        <p:spPr>
          <a:xfrm>
            <a:off x="237400" y="1066800"/>
            <a:ext cx="5266500" cy="26124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sz="2000" kern="0">
                <a:solidFill>
                  <a:srgbClr val="000000"/>
                </a:solidFill>
                <a:ea typeface="Arial"/>
                <a:cs typeface="Arial"/>
                <a:sym typeface="Arial"/>
              </a:rPr>
              <a:t>National Voluntary Organizations Active in Disaster (VOAD) was founded over </a:t>
            </a:r>
            <a:r>
              <a:rPr lang="en" sz="2000" kern="0">
                <a:solidFill>
                  <a:srgbClr val="000000"/>
                </a:solidFill>
                <a:cs typeface="Arial"/>
                <a:sym typeface="Arial"/>
              </a:rPr>
              <a:t>50</a:t>
            </a:r>
            <a:r>
              <a:rPr lang="en" sz="2000" kern="0">
                <a:solidFill>
                  <a:srgbClr val="000000"/>
                </a:solidFill>
                <a:ea typeface="Arial"/>
                <a:cs typeface="Arial"/>
                <a:sym typeface="Arial"/>
              </a:rPr>
              <a:t> years ago</a:t>
            </a:r>
            <a:r>
              <a:rPr lang="en" sz="2000" kern="0">
                <a:solidFill>
                  <a:srgbClr val="000000"/>
                </a:solidFill>
                <a:cs typeface="Arial"/>
                <a:sym typeface="Arial"/>
              </a:rPr>
              <a:t> i</a:t>
            </a:r>
            <a:r>
              <a:rPr lang="en" sz="2000" kern="0">
                <a:solidFill>
                  <a:srgbClr val="000000"/>
                </a:solidFill>
                <a:ea typeface="Arial"/>
                <a:cs typeface="Arial"/>
                <a:sym typeface="Arial"/>
              </a:rPr>
              <a:t>n response to unnecessary duplication of service and as a forum for sharing knowledge and coordinating resources -- money, materials and manpower – throughout the disaster cycle</a:t>
            </a:r>
            <a:endParaRPr sz="2000" kern="0">
              <a:solidFill>
                <a:srgbClr val="000000"/>
              </a:solidFill>
              <a:cs typeface="Arial"/>
              <a:sym typeface="Arial"/>
            </a:endParaRPr>
          </a:p>
          <a:p>
            <a:pPr algn="ctr">
              <a:buClr>
                <a:srgbClr val="000000"/>
              </a:buClr>
              <a:buFont typeface="Arial"/>
              <a:buNone/>
            </a:pPr>
            <a:r>
              <a:rPr lang="en" sz="2000" b="1" kern="0">
                <a:solidFill>
                  <a:srgbClr val="9C27B0"/>
                </a:solidFill>
                <a:ea typeface="Arial"/>
                <a:cs typeface="Arial"/>
                <a:sym typeface="Arial"/>
              </a:rPr>
              <a:t>preparation, response and recovery.</a:t>
            </a:r>
            <a:endParaRPr sz="1400" kern="0">
              <a:solidFill>
                <a:srgbClr val="000000"/>
              </a:solidFill>
              <a:cs typeface="Arial"/>
              <a:sym typeface="Arial"/>
            </a:endParaRPr>
          </a:p>
          <a:p>
            <a:pPr>
              <a:buClr>
                <a:srgbClr val="000000"/>
              </a:buClr>
              <a:buFont typeface="Arial"/>
              <a:buNone/>
            </a:pPr>
            <a:endParaRPr sz="1400" kern="0">
              <a:solidFill>
                <a:srgbClr val="000000"/>
              </a:solidFill>
              <a:ea typeface="Arial"/>
              <a:cs typeface="Arial"/>
              <a:sym typeface="Arial"/>
            </a:endParaRPr>
          </a:p>
        </p:txBody>
      </p:sp>
      <p:sp>
        <p:nvSpPr>
          <p:cNvPr id="80" name="Google Shape;80;p15"/>
          <p:cNvSpPr txBox="1"/>
          <p:nvPr/>
        </p:nvSpPr>
        <p:spPr>
          <a:xfrm>
            <a:off x="685800" y="228600"/>
            <a:ext cx="8153400" cy="86190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3200" b="1" kern="0" dirty="0">
                <a:solidFill>
                  <a:srgbClr val="9C27B0"/>
                </a:solidFill>
                <a:latin typeface="Oswald"/>
                <a:ea typeface="Oswald"/>
                <a:cs typeface="Oswald"/>
                <a:sym typeface="Oswald"/>
              </a:rPr>
              <a:t>National VOAD was established in 1970 </a:t>
            </a:r>
            <a:endParaRPr sz="1200" kern="0" dirty="0">
              <a:solidFill>
                <a:srgbClr val="000000"/>
              </a:solidFill>
              <a:cs typeface="Arial"/>
              <a:sym typeface="Arial"/>
            </a:endParaRPr>
          </a:p>
          <a:p>
            <a:pPr>
              <a:buClr>
                <a:srgbClr val="000000"/>
              </a:buClr>
              <a:buFont typeface="Arial"/>
              <a:buNone/>
            </a:pPr>
            <a:endParaRPr sz="1400" kern="0" dirty="0">
              <a:solidFill>
                <a:srgbClr val="000000"/>
              </a:solidFill>
              <a:ea typeface="Arial"/>
              <a:cs typeface="Arial"/>
              <a:sym typeface="Arial"/>
            </a:endParaRPr>
          </a:p>
        </p:txBody>
      </p:sp>
      <p:sp>
        <p:nvSpPr>
          <p:cNvPr id="81" name="Google Shape;81;p15"/>
          <p:cNvSpPr/>
          <p:nvPr/>
        </p:nvSpPr>
        <p:spPr>
          <a:xfrm>
            <a:off x="4114800" y="4876800"/>
            <a:ext cx="4648200" cy="1676400"/>
          </a:xfrm>
          <a:prstGeom prst="rect">
            <a:avLst/>
          </a:prstGeom>
          <a:solidFill>
            <a:srgbClr val="666666"/>
          </a:solidFill>
          <a:ln w="25400" cap="flat" cmpd="sng">
            <a:solidFill>
              <a:srgbClr val="4A4A4A"/>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 sz="2000" kern="0">
                <a:solidFill>
                  <a:srgbClr val="FFFFFF"/>
                </a:solidFill>
                <a:ea typeface="Arial"/>
                <a:cs typeface="Arial"/>
                <a:sym typeface="Arial"/>
              </a:rPr>
              <a:t>As similar expectations for Federal interagency cooperation during national level disasters emerged, FEMA was formed at the end of the 70’s...</a:t>
            </a:r>
            <a:endParaRPr sz="2000" kern="0">
              <a:solidFill>
                <a:srgbClr val="FFFFFF"/>
              </a:solidFill>
              <a:ea typeface="Arial"/>
              <a:cs typeface="Arial"/>
              <a:sym typeface="Arial"/>
            </a:endParaRPr>
          </a:p>
        </p:txBody>
      </p:sp>
    </p:spTree>
    <p:extLst>
      <p:ext uri="{BB962C8B-B14F-4D97-AF65-F5344CB8AC3E}">
        <p14:creationId xmlns:p14="http://schemas.microsoft.com/office/powerpoint/2010/main" val="3017585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descr="https://encrypted-tbn2.gstatic.com/images?q=tbn:ANd9GcRZo2kIMW8vVndxyPHKagfh6f0gXWKhkRXIvQomryUYS__Zab_B1g">
            <a:hlinkClick r:id="rId3"/>
          </p:cNvPr>
          <p:cNvPicPr preferRelativeResize="0"/>
          <p:nvPr/>
        </p:nvPicPr>
        <p:blipFill rotWithShape="1">
          <a:blip r:embed="rId4">
            <a:alphaModFix/>
          </a:blip>
          <a:srcRect/>
          <a:stretch/>
        </p:blipFill>
        <p:spPr>
          <a:xfrm>
            <a:off x="3524250" y="-19050"/>
            <a:ext cx="5614130" cy="2075619"/>
          </a:xfrm>
          <a:prstGeom prst="rect">
            <a:avLst/>
          </a:prstGeom>
          <a:noFill/>
          <a:ln>
            <a:noFill/>
          </a:ln>
        </p:spPr>
      </p:pic>
      <p:pic>
        <p:nvPicPr>
          <p:cNvPr id="87" name="Google Shape;87;p16" descr="https://encrypted-tbn3.gstatic.com/images?q=tbn:ANd9GcRRqULVC1RPhH3dhztFNWBdp5v2RXxzbwWWPUXuPVeHiLK-KJj-xw">
            <a:hlinkClick r:id="rId5"/>
          </p:cNvPr>
          <p:cNvPicPr preferRelativeResize="0"/>
          <p:nvPr/>
        </p:nvPicPr>
        <p:blipFill rotWithShape="1">
          <a:blip r:embed="rId6">
            <a:alphaModFix/>
          </a:blip>
          <a:srcRect/>
          <a:stretch/>
        </p:blipFill>
        <p:spPr>
          <a:xfrm>
            <a:off x="76200" y="1984937"/>
            <a:ext cx="3500731" cy="2375730"/>
          </a:xfrm>
          <a:prstGeom prst="rect">
            <a:avLst/>
          </a:prstGeom>
          <a:noFill/>
          <a:ln>
            <a:noFill/>
          </a:ln>
        </p:spPr>
      </p:pic>
      <p:sp>
        <p:nvSpPr>
          <p:cNvPr id="88" name="Google Shape;88;p16"/>
          <p:cNvSpPr txBox="1"/>
          <p:nvPr/>
        </p:nvSpPr>
        <p:spPr>
          <a:xfrm>
            <a:off x="304800" y="1010245"/>
            <a:ext cx="8534400" cy="584790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3200" b="1" kern="0">
                <a:solidFill>
                  <a:srgbClr val="000000"/>
                </a:solidFill>
                <a:latin typeface="Calibri"/>
                <a:ea typeface="Calibri"/>
                <a:cs typeface="Calibri"/>
                <a:sym typeface="Calibri"/>
              </a:rPr>
              <a:t>All sectors of society must work together...</a:t>
            </a:r>
            <a:endParaRPr sz="1400" kern="0">
              <a:solidFill>
                <a:srgbClr val="000000"/>
              </a:solidFill>
              <a:cs typeface="Arial"/>
              <a:sym typeface="Arial"/>
            </a:endParaRPr>
          </a:p>
          <a:p>
            <a:pPr>
              <a:buClr>
                <a:srgbClr val="000000"/>
              </a:buClr>
              <a:buFont typeface="Arial"/>
              <a:buNone/>
            </a:pPr>
            <a:r>
              <a:rPr lang="en" sz="2200" kern="0">
                <a:solidFill>
                  <a:srgbClr val="000000"/>
                </a:solidFill>
                <a:latin typeface="Calibri"/>
                <a:ea typeface="Calibri"/>
                <a:cs typeface="Calibri"/>
                <a:sym typeface="Calibri"/>
              </a:rPr>
              <a:t> to foster more resilient, self-reliant communities nationwide</a:t>
            </a:r>
            <a:endParaRPr sz="1400" kern="0">
              <a:solidFill>
                <a:srgbClr val="000000"/>
              </a:solidFill>
              <a:cs typeface="Arial"/>
              <a:sym typeface="Arial"/>
            </a:endParaRPr>
          </a:p>
          <a:p>
            <a:pPr>
              <a:buClr>
                <a:srgbClr val="000000"/>
              </a:buClr>
              <a:buFont typeface="Arial"/>
              <a:buNone/>
            </a:pPr>
            <a:endParaRPr sz="2200" kern="0">
              <a:solidFill>
                <a:srgbClr val="000000"/>
              </a:solidFill>
              <a:latin typeface="Calibri"/>
              <a:ea typeface="Calibri"/>
              <a:cs typeface="Calibri"/>
              <a:sym typeface="Calibri"/>
            </a:endParaRPr>
          </a:p>
          <a:p>
            <a:pPr>
              <a:buClr>
                <a:srgbClr val="000000"/>
              </a:buClr>
              <a:buFont typeface="Arial"/>
              <a:buNone/>
            </a:pPr>
            <a:endParaRPr kern="0">
              <a:solidFill>
                <a:srgbClr val="000000"/>
              </a:solidFill>
              <a:latin typeface="Calibri"/>
              <a:ea typeface="Calibri"/>
              <a:cs typeface="Calibri"/>
              <a:sym typeface="Calibri"/>
            </a:endParaRPr>
          </a:p>
          <a:p>
            <a:pPr algn="r">
              <a:buClr>
                <a:srgbClr val="000000"/>
              </a:buClr>
              <a:buFont typeface="Arial"/>
              <a:buNone/>
            </a:pPr>
            <a:r>
              <a:rPr lang="en" sz="3200" b="1" kern="0">
                <a:solidFill>
                  <a:srgbClr val="000000"/>
                </a:solidFill>
                <a:latin typeface="Calibri"/>
                <a:ea typeface="Calibri"/>
                <a:cs typeface="Calibri"/>
                <a:sym typeface="Calibri"/>
              </a:rPr>
              <a:t>VOAD facilitates partnerships...</a:t>
            </a:r>
            <a:endParaRPr sz="1400" kern="0">
              <a:solidFill>
                <a:srgbClr val="000000"/>
              </a:solidFill>
              <a:cs typeface="Arial"/>
              <a:sym typeface="Arial"/>
            </a:endParaRPr>
          </a:p>
          <a:p>
            <a:pPr algn="r">
              <a:buClr>
                <a:srgbClr val="000000"/>
              </a:buClr>
              <a:buFont typeface="Arial"/>
              <a:buNone/>
            </a:pPr>
            <a:r>
              <a:rPr lang="en" sz="2200" kern="0">
                <a:solidFill>
                  <a:srgbClr val="000000"/>
                </a:solidFill>
                <a:latin typeface="Calibri"/>
                <a:ea typeface="Calibri"/>
                <a:cs typeface="Calibri"/>
                <a:sym typeface="Calibri"/>
              </a:rPr>
              <a:t>with federal, state and local emergency </a:t>
            </a:r>
            <a:endParaRPr sz="1400" kern="0">
              <a:solidFill>
                <a:srgbClr val="000000"/>
              </a:solidFill>
              <a:cs typeface="Arial"/>
              <a:sym typeface="Arial"/>
            </a:endParaRPr>
          </a:p>
          <a:p>
            <a:pPr algn="r">
              <a:buClr>
                <a:srgbClr val="000000"/>
              </a:buClr>
              <a:buFont typeface="Arial"/>
              <a:buNone/>
            </a:pPr>
            <a:r>
              <a:rPr lang="en" sz="2200" kern="0">
                <a:solidFill>
                  <a:srgbClr val="000000"/>
                </a:solidFill>
                <a:latin typeface="Calibri"/>
                <a:ea typeface="Calibri"/>
                <a:cs typeface="Calibri"/>
                <a:sym typeface="Calibri"/>
              </a:rPr>
              <a:t>management and other governmental </a:t>
            </a:r>
            <a:endParaRPr sz="2200" kern="0">
              <a:solidFill>
                <a:srgbClr val="000000"/>
              </a:solidFill>
              <a:latin typeface="Calibri"/>
              <a:ea typeface="Calibri"/>
              <a:cs typeface="Calibri"/>
              <a:sym typeface="Calibri"/>
            </a:endParaRPr>
          </a:p>
          <a:p>
            <a:pPr algn="r">
              <a:buClr>
                <a:srgbClr val="000000"/>
              </a:buClr>
              <a:buFont typeface="Arial"/>
              <a:buNone/>
            </a:pPr>
            <a:r>
              <a:rPr lang="en" sz="2200" kern="0">
                <a:solidFill>
                  <a:srgbClr val="000000"/>
                </a:solidFill>
                <a:latin typeface="Calibri"/>
                <a:ea typeface="Calibri"/>
                <a:cs typeface="Calibri"/>
                <a:sym typeface="Calibri"/>
              </a:rPr>
              <a:t>agencies, as well as for-profit corporations, </a:t>
            </a:r>
            <a:endParaRPr sz="2200" kern="0">
              <a:solidFill>
                <a:srgbClr val="000000"/>
              </a:solidFill>
              <a:latin typeface="Calibri"/>
              <a:ea typeface="Calibri"/>
              <a:cs typeface="Calibri"/>
              <a:sym typeface="Calibri"/>
            </a:endParaRPr>
          </a:p>
          <a:p>
            <a:pPr algn="r">
              <a:buClr>
                <a:srgbClr val="000000"/>
              </a:buClr>
              <a:buFont typeface="Arial"/>
              <a:buNone/>
            </a:pPr>
            <a:r>
              <a:rPr lang="en" sz="2200" kern="0">
                <a:solidFill>
                  <a:srgbClr val="000000"/>
                </a:solidFill>
                <a:latin typeface="Calibri"/>
                <a:ea typeface="Calibri"/>
                <a:cs typeface="Calibri"/>
                <a:sym typeface="Calibri"/>
              </a:rPr>
              <a:t>foundations, and educational and research institutions. </a:t>
            </a:r>
            <a:endParaRPr sz="2200" kern="0">
              <a:solidFill>
                <a:srgbClr val="000000"/>
              </a:solidFill>
              <a:latin typeface="Calibri"/>
              <a:ea typeface="Calibri"/>
              <a:cs typeface="Calibri"/>
              <a:sym typeface="Calibri"/>
            </a:endParaRPr>
          </a:p>
          <a:p>
            <a:pPr>
              <a:buClr>
                <a:srgbClr val="000000"/>
              </a:buClr>
              <a:buFont typeface="Arial"/>
              <a:buNone/>
            </a:pPr>
            <a:endParaRPr sz="2200" kern="0">
              <a:solidFill>
                <a:srgbClr val="000000"/>
              </a:solidFill>
              <a:latin typeface="Calibri"/>
              <a:ea typeface="Calibri"/>
              <a:cs typeface="Calibri"/>
              <a:sym typeface="Calibri"/>
            </a:endParaRPr>
          </a:p>
          <a:p>
            <a:pPr>
              <a:buClr>
                <a:srgbClr val="000000"/>
              </a:buClr>
              <a:buFont typeface="Arial"/>
              <a:buNone/>
            </a:pPr>
            <a:r>
              <a:rPr lang="en" sz="3200" b="1" kern="0">
                <a:solidFill>
                  <a:srgbClr val="000000"/>
                </a:solidFill>
                <a:latin typeface="Calibri"/>
                <a:ea typeface="Calibri"/>
                <a:cs typeface="Calibri"/>
                <a:sym typeface="Calibri"/>
              </a:rPr>
              <a:t>National VOAD is the primary point of contact...</a:t>
            </a:r>
            <a:endParaRPr sz="1400" kern="0">
              <a:solidFill>
                <a:srgbClr val="000000"/>
              </a:solidFill>
              <a:cs typeface="Arial"/>
              <a:sym typeface="Arial"/>
            </a:endParaRPr>
          </a:p>
          <a:p>
            <a:pPr>
              <a:buClr>
                <a:srgbClr val="000000"/>
              </a:buClr>
              <a:buFont typeface="Arial"/>
              <a:buNone/>
            </a:pPr>
            <a:r>
              <a:rPr lang="en" sz="2200" kern="0">
                <a:solidFill>
                  <a:srgbClr val="000000"/>
                </a:solidFill>
                <a:latin typeface="Calibri"/>
                <a:ea typeface="Calibri"/>
                <a:cs typeface="Calibri"/>
                <a:sym typeface="Calibri"/>
              </a:rPr>
              <a:t>for voluntary organization in the National Response Coordination Center (at FEMA headquarters), a signatory to the National Response Plan, and an Emergency Support Function partner of many other federal agencies as delineated in the National Disaster Recovery Framework.</a:t>
            </a:r>
            <a:endParaRPr sz="2200" kern="0">
              <a:solidFill>
                <a:srgbClr val="000000"/>
              </a:solidFill>
              <a:latin typeface="Calibri"/>
              <a:ea typeface="Calibri"/>
              <a:cs typeface="Calibri"/>
              <a:sym typeface="Calibri"/>
            </a:endParaRPr>
          </a:p>
          <a:p>
            <a:pPr>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95673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l="6769" t="21135" r="8713" b="37128"/>
          <a:stretch/>
        </p:blipFill>
        <p:spPr>
          <a:xfrm>
            <a:off x="6781800" y="5248550"/>
            <a:ext cx="2084975" cy="771250"/>
          </a:xfrm>
          <a:prstGeom prst="rect">
            <a:avLst/>
          </a:prstGeom>
          <a:noFill/>
          <a:ln>
            <a:noFill/>
          </a:ln>
        </p:spPr>
      </p:pic>
      <p:sp>
        <p:nvSpPr>
          <p:cNvPr id="94" name="Google Shape;94;p17"/>
          <p:cNvSpPr txBox="1"/>
          <p:nvPr/>
        </p:nvSpPr>
        <p:spPr>
          <a:xfrm>
            <a:off x="228600" y="533400"/>
            <a:ext cx="8610600" cy="22467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sz="3200" b="1" kern="0">
                <a:solidFill>
                  <a:srgbClr val="E36C09"/>
                </a:solidFill>
                <a:latin typeface="Calibri"/>
                <a:ea typeface="Calibri"/>
                <a:cs typeface="Calibri"/>
                <a:sym typeface="Calibri"/>
              </a:rPr>
              <a:t>Today, National VOAD is a coalition of over 75 </a:t>
            </a:r>
            <a:endParaRPr sz="3200" b="1" kern="0">
              <a:solidFill>
                <a:srgbClr val="E36C09"/>
              </a:solidFill>
              <a:latin typeface="Calibri"/>
              <a:ea typeface="Calibri"/>
              <a:cs typeface="Calibri"/>
              <a:sym typeface="Calibri"/>
            </a:endParaRPr>
          </a:p>
          <a:p>
            <a:pPr algn="ctr">
              <a:buClr>
                <a:srgbClr val="000000"/>
              </a:buClr>
              <a:buFont typeface="Arial"/>
              <a:buNone/>
            </a:pPr>
            <a:r>
              <a:rPr lang="en" sz="2800" kern="0">
                <a:solidFill>
                  <a:srgbClr val="000000"/>
                </a:solidFill>
                <a:latin typeface="Calibri"/>
                <a:ea typeface="Calibri"/>
                <a:cs typeface="Calibri"/>
                <a:sym typeface="Calibri"/>
              </a:rPr>
              <a:t>of the nation’s most reputable national organizations </a:t>
            </a:r>
            <a:endParaRPr sz="2800" kern="0">
              <a:solidFill>
                <a:srgbClr val="000000"/>
              </a:solidFill>
              <a:latin typeface="Calibri"/>
              <a:ea typeface="Calibri"/>
              <a:cs typeface="Calibri"/>
              <a:sym typeface="Calibri"/>
            </a:endParaRPr>
          </a:p>
          <a:p>
            <a:pPr algn="ctr">
              <a:buClr>
                <a:srgbClr val="000000"/>
              </a:buClr>
              <a:buFont typeface="Arial"/>
              <a:buNone/>
            </a:pPr>
            <a:r>
              <a:rPr lang="en" sz="2400" kern="0">
                <a:solidFill>
                  <a:srgbClr val="000000"/>
                </a:solidFill>
                <a:latin typeface="Calibri"/>
                <a:ea typeface="Calibri"/>
                <a:cs typeface="Calibri"/>
                <a:sym typeface="Calibri"/>
              </a:rPr>
              <a:t>(faith-based, community-based and other non-profit organizations) </a:t>
            </a:r>
            <a:r>
              <a:rPr lang="en" sz="2800" kern="0">
                <a:solidFill>
                  <a:srgbClr val="000000"/>
                </a:solidFill>
                <a:latin typeface="Calibri"/>
                <a:ea typeface="Calibri"/>
                <a:cs typeface="Calibri"/>
                <a:sym typeface="Calibri"/>
              </a:rPr>
              <a:t>corporate partners, and 55 State/Territory VOADs </a:t>
            </a:r>
            <a:endParaRPr sz="2800" kern="0">
              <a:solidFill>
                <a:srgbClr val="000000"/>
              </a:solidFill>
              <a:latin typeface="Calibri"/>
              <a:ea typeface="Calibri"/>
              <a:cs typeface="Calibri"/>
              <a:sym typeface="Calibri"/>
            </a:endParaRPr>
          </a:p>
        </p:txBody>
      </p:sp>
      <p:pic>
        <p:nvPicPr>
          <p:cNvPr id="95" name="Google Shape;95;p17" descr="facebook">
            <a:hlinkClick r:id="rId4"/>
          </p:cNvPr>
          <p:cNvPicPr preferRelativeResize="0"/>
          <p:nvPr/>
        </p:nvPicPr>
        <p:blipFill rotWithShape="1">
          <a:blip r:embed="rId5">
            <a:alphaModFix/>
          </a:blip>
          <a:srcRect/>
          <a:stretch/>
        </p:blipFill>
        <p:spPr>
          <a:xfrm>
            <a:off x="7543800" y="3865834"/>
            <a:ext cx="968975" cy="364094"/>
          </a:xfrm>
          <a:prstGeom prst="rect">
            <a:avLst/>
          </a:prstGeom>
          <a:noFill/>
          <a:ln>
            <a:noFill/>
          </a:ln>
        </p:spPr>
      </p:pic>
      <p:pic>
        <p:nvPicPr>
          <p:cNvPr id="96" name="Google Shape;96;p17" descr="FedEx Collective Preferred Two Color Positive Platinum"/>
          <p:cNvPicPr preferRelativeResize="0"/>
          <p:nvPr/>
        </p:nvPicPr>
        <p:blipFill rotWithShape="1">
          <a:blip r:embed="rId6">
            <a:alphaModFix/>
          </a:blip>
          <a:srcRect/>
          <a:stretch/>
        </p:blipFill>
        <p:spPr>
          <a:xfrm>
            <a:off x="7924800" y="4475434"/>
            <a:ext cx="1016863" cy="493771"/>
          </a:xfrm>
          <a:prstGeom prst="rect">
            <a:avLst/>
          </a:prstGeom>
          <a:noFill/>
          <a:ln>
            <a:noFill/>
          </a:ln>
        </p:spPr>
      </p:pic>
      <p:pic>
        <p:nvPicPr>
          <p:cNvPr id="97" name="Google Shape;97;p17" descr="http://voad.org/images/partners/visionlink.png"/>
          <p:cNvPicPr preferRelativeResize="0"/>
          <p:nvPr/>
        </p:nvPicPr>
        <p:blipFill rotWithShape="1">
          <a:blip r:embed="rId7">
            <a:alphaModFix/>
          </a:blip>
          <a:srcRect/>
          <a:stretch/>
        </p:blipFill>
        <p:spPr>
          <a:xfrm>
            <a:off x="7467600" y="5085034"/>
            <a:ext cx="1448900" cy="477566"/>
          </a:xfrm>
          <a:prstGeom prst="rect">
            <a:avLst/>
          </a:prstGeom>
          <a:noFill/>
          <a:ln>
            <a:noFill/>
          </a:ln>
        </p:spPr>
      </p:pic>
      <p:sp>
        <p:nvSpPr>
          <p:cNvPr id="98" name="Google Shape;98;p17"/>
          <p:cNvSpPr txBox="1"/>
          <p:nvPr/>
        </p:nvSpPr>
        <p:spPr>
          <a:xfrm>
            <a:off x="7543800" y="2951434"/>
            <a:ext cx="1676400" cy="9234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b="1" kern="0">
                <a:solidFill>
                  <a:srgbClr val="E36C09"/>
                </a:solidFill>
                <a:latin typeface="Calibri"/>
                <a:ea typeface="Calibri"/>
                <a:cs typeface="Calibri"/>
                <a:sym typeface="Calibri"/>
              </a:rPr>
              <a:t>Corporate Partners</a:t>
            </a:r>
            <a:endParaRPr sz="1400" kern="0">
              <a:solidFill>
                <a:srgbClr val="000000"/>
              </a:solidFill>
              <a:cs typeface="Arial"/>
              <a:sym typeface="Arial"/>
            </a:endParaRPr>
          </a:p>
          <a:p>
            <a:pPr>
              <a:buClr>
                <a:srgbClr val="000000"/>
              </a:buClr>
              <a:buFont typeface="Arial"/>
              <a:buNone/>
            </a:pPr>
            <a:endParaRPr kern="0">
              <a:solidFill>
                <a:srgbClr val="E36C09"/>
              </a:solidFill>
              <a:latin typeface="Calibri"/>
              <a:ea typeface="Calibri"/>
              <a:cs typeface="Calibri"/>
              <a:sym typeface="Calibri"/>
            </a:endParaRPr>
          </a:p>
        </p:txBody>
      </p:sp>
      <p:pic>
        <p:nvPicPr>
          <p:cNvPr id="99" name="Google Shape;99;p17" descr="UPS Foundation">
            <a:hlinkClick r:id="rId8"/>
          </p:cNvPr>
          <p:cNvPicPr preferRelativeResize="0"/>
          <p:nvPr/>
        </p:nvPicPr>
        <p:blipFill rotWithShape="1">
          <a:blip r:embed="rId9">
            <a:alphaModFix/>
          </a:blip>
          <a:srcRect/>
          <a:stretch/>
        </p:blipFill>
        <p:spPr>
          <a:xfrm>
            <a:off x="7010400" y="4475434"/>
            <a:ext cx="1239742" cy="664837"/>
          </a:xfrm>
          <a:prstGeom prst="rect">
            <a:avLst/>
          </a:prstGeom>
          <a:noFill/>
          <a:ln>
            <a:noFill/>
          </a:ln>
        </p:spPr>
      </p:pic>
      <p:sp>
        <p:nvSpPr>
          <p:cNvPr id="100" name="Google Shape;100;p17"/>
          <p:cNvSpPr txBox="1"/>
          <p:nvPr/>
        </p:nvSpPr>
        <p:spPr>
          <a:xfrm>
            <a:off x="4495800" y="2514600"/>
            <a:ext cx="1676400" cy="12003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b="1" kern="0">
                <a:solidFill>
                  <a:srgbClr val="E36C09"/>
                </a:solidFill>
                <a:latin typeface="Calibri"/>
                <a:ea typeface="Calibri"/>
                <a:cs typeface="Calibri"/>
                <a:sym typeface="Calibri"/>
              </a:rPr>
              <a:t>Non-Profit Supportive  Partners</a:t>
            </a:r>
            <a:endParaRPr sz="1400" kern="0">
              <a:solidFill>
                <a:srgbClr val="000000"/>
              </a:solidFill>
              <a:cs typeface="Arial"/>
              <a:sym typeface="Arial"/>
            </a:endParaRPr>
          </a:p>
          <a:p>
            <a:pPr>
              <a:buClr>
                <a:srgbClr val="000000"/>
              </a:buClr>
              <a:buFont typeface="Arial"/>
              <a:buNone/>
            </a:pPr>
            <a:endParaRPr kern="0">
              <a:solidFill>
                <a:srgbClr val="000000"/>
              </a:solidFill>
              <a:latin typeface="Calibri"/>
              <a:ea typeface="Calibri"/>
              <a:cs typeface="Calibri"/>
              <a:sym typeface="Calibri"/>
            </a:endParaRPr>
          </a:p>
        </p:txBody>
      </p:sp>
      <p:pic>
        <p:nvPicPr>
          <p:cNvPr id="101" name="Google Shape;101;p17" descr="flash - logo">
            <a:hlinkClick r:id="rId10"/>
          </p:cNvPr>
          <p:cNvPicPr preferRelativeResize="0"/>
          <p:nvPr/>
        </p:nvPicPr>
        <p:blipFill rotWithShape="1">
          <a:blip r:embed="rId11">
            <a:alphaModFix/>
          </a:blip>
          <a:srcRect/>
          <a:stretch/>
        </p:blipFill>
        <p:spPr>
          <a:xfrm>
            <a:off x="4796790" y="5343568"/>
            <a:ext cx="1223010" cy="371392"/>
          </a:xfrm>
          <a:prstGeom prst="rect">
            <a:avLst/>
          </a:prstGeom>
          <a:noFill/>
          <a:ln>
            <a:noFill/>
          </a:ln>
        </p:spPr>
      </p:pic>
      <p:pic>
        <p:nvPicPr>
          <p:cNvPr id="102" name="Google Shape;102;p17" descr="toolbank usa">
            <a:hlinkClick r:id="rId12"/>
          </p:cNvPr>
          <p:cNvPicPr preferRelativeResize="0"/>
          <p:nvPr/>
        </p:nvPicPr>
        <p:blipFill rotWithShape="1">
          <a:blip r:embed="rId13">
            <a:alphaModFix/>
          </a:blip>
          <a:srcRect/>
          <a:stretch/>
        </p:blipFill>
        <p:spPr>
          <a:xfrm>
            <a:off x="4720590" y="4886368"/>
            <a:ext cx="1169543" cy="317186"/>
          </a:xfrm>
          <a:prstGeom prst="rect">
            <a:avLst/>
          </a:prstGeom>
          <a:noFill/>
          <a:ln>
            <a:noFill/>
          </a:ln>
        </p:spPr>
      </p:pic>
      <p:pic>
        <p:nvPicPr>
          <p:cNvPr id="103" name="Google Shape;103;p17" descr="good360"/>
          <p:cNvPicPr preferRelativeResize="0"/>
          <p:nvPr/>
        </p:nvPicPr>
        <p:blipFill rotWithShape="1">
          <a:blip r:embed="rId14">
            <a:alphaModFix/>
          </a:blip>
          <a:srcRect/>
          <a:stretch/>
        </p:blipFill>
        <p:spPr>
          <a:xfrm>
            <a:off x="5299021" y="4124368"/>
            <a:ext cx="872524" cy="586696"/>
          </a:xfrm>
          <a:prstGeom prst="rect">
            <a:avLst/>
          </a:prstGeom>
          <a:noFill/>
          <a:ln>
            <a:noFill/>
          </a:ln>
        </p:spPr>
      </p:pic>
      <p:grpSp>
        <p:nvGrpSpPr>
          <p:cNvPr id="104" name="Google Shape;104;p17"/>
          <p:cNvGrpSpPr/>
          <p:nvPr/>
        </p:nvGrpSpPr>
        <p:grpSpPr>
          <a:xfrm>
            <a:off x="228600" y="2743200"/>
            <a:ext cx="3276600" cy="942239"/>
            <a:chOff x="228600" y="2743200"/>
            <a:chExt cx="3276600" cy="942239"/>
          </a:xfrm>
        </p:grpSpPr>
        <p:sp>
          <p:nvSpPr>
            <p:cNvPr id="105" name="Google Shape;105;p17"/>
            <p:cNvSpPr txBox="1"/>
            <p:nvPr/>
          </p:nvSpPr>
          <p:spPr>
            <a:xfrm>
              <a:off x="304800" y="2743200"/>
              <a:ext cx="3200400" cy="3693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b="1" kern="0">
                  <a:solidFill>
                    <a:srgbClr val="E36C09"/>
                  </a:solidFill>
                  <a:latin typeface="Calibri"/>
                  <a:ea typeface="Calibri"/>
                  <a:cs typeface="Calibri"/>
                  <a:sym typeface="Calibri"/>
                </a:rPr>
                <a:t>Government Partners</a:t>
              </a:r>
              <a:endParaRPr kern="0">
                <a:solidFill>
                  <a:srgbClr val="E36C09"/>
                </a:solidFill>
                <a:latin typeface="Calibri"/>
                <a:ea typeface="Calibri"/>
                <a:cs typeface="Calibri"/>
                <a:sym typeface="Calibri"/>
              </a:endParaRPr>
            </a:p>
          </p:txBody>
        </p:sp>
        <p:pic>
          <p:nvPicPr>
            <p:cNvPr id="106" name="Google Shape;106;p17" descr="FEMA">
              <a:hlinkClick r:id="rId15"/>
            </p:cNvPr>
            <p:cNvPicPr preferRelativeResize="0"/>
            <p:nvPr/>
          </p:nvPicPr>
          <p:blipFill rotWithShape="1">
            <a:blip r:embed="rId16">
              <a:alphaModFix/>
            </a:blip>
            <a:srcRect/>
            <a:stretch/>
          </p:blipFill>
          <p:spPr>
            <a:xfrm>
              <a:off x="228600" y="3124555"/>
              <a:ext cx="1706229" cy="533045"/>
            </a:xfrm>
            <a:prstGeom prst="rect">
              <a:avLst/>
            </a:prstGeom>
            <a:noFill/>
            <a:ln>
              <a:noFill/>
            </a:ln>
          </p:spPr>
        </p:pic>
        <p:pic>
          <p:nvPicPr>
            <p:cNvPr id="107" name="Google Shape;107;p17" descr="CNCS">
              <a:hlinkClick r:id="rId17"/>
            </p:cNvPr>
            <p:cNvPicPr preferRelativeResize="0"/>
            <p:nvPr/>
          </p:nvPicPr>
          <p:blipFill rotWithShape="1">
            <a:blip r:embed="rId18">
              <a:alphaModFix/>
            </a:blip>
            <a:srcRect/>
            <a:stretch/>
          </p:blipFill>
          <p:spPr>
            <a:xfrm>
              <a:off x="1905000" y="3200400"/>
              <a:ext cx="1464112" cy="485039"/>
            </a:xfrm>
            <a:prstGeom prst="rect">
              <a:avLst/>
            </a:prstGeom>
            <a:noFill/>
            <a:ln>
              <a:noFill/>
            </a:ln>
          </p:spPr>
        </p:pic>
      </p:grpSp>
      <p:sp>
        <p:nvSpPr>
          <p:cNvPr id="108" name="Google Shape;108;p17"/>
          <p:cNvSpPr txBox="1"/>
          <p:nvPr/>
        </p:nvSpPr>
        <p:spPr>
          <a:xfrm>
            <a:off x="203350" y="3799800"/>
            <a:ext cx="2209800" cy="1200300"/>
          </a:xfrm>
          <a:prstGeom prst="rect">
            <a:avLst/>
          </a:prstGeom>
          <a:noFill/>
          <a:ln>
            <a:noFill/>
          </a:ln>
        </p:spPr>
        <p:txBody>
          <a:bodyPr spcFirstLastPara="1" wrap="square" lIns="91425" tIns="45700" rIns="91425" bIns="45700" anchor="t" anchorCtr="0">
            <a:noAutofit/>
          </a:bodyPr>
          <a:lstStyle/>
          <a:p>
            <a:pPr algn="ctr">
              <a:buClr>
                <a:srgbClr val="000000"/>
              </a:buClr>
              <a:buFont typeface="Arial"/>
              <a:buNone/>
            </a:pPr>
            <a:r>
              <a:rPr lang="en" b="1" kern="0">
                <a:solidFill>
                  <a:srgbClr val="E36C09"/>
                </a:solidFill>
                <a:latin typeface="Calibri"/>
                <a:ea typeface="Calibri"/>
                <a:cs typeface="Calibri"/>
                <a:sym typeface="Calibri"/>
              </a:rPr>
              <a:t>Academic, Educational &amp; Training Partners</a:t>
            </a:r>
            <a:endParaRPr sz="1400" kern="0">
              <a:solidFill>
                <a:srgbClr val="000000"/>
              </a:solidFill>
              <a:cs typeface="Arial"/>
              <a:sym typeface="Arial"/>
            </a:endParaRPr>
          </a:p>
          <a:p>
            <a:pPr>
              <a:buClr>
                <a:srgbClr val="000000"/>
              </a:buClr>
              <a:buFont typeface="Arial"/>
              <a:buNone/>
            </a:pPr>
            <a:endParaRPr kern="0">
              <a:solidFill>
                <a:srgbClr val="E36C09"/>
              </a:solidFill>
              <a:latin typeface="Calibri"/>
              <a:ea typeface="Calibri"/>
              <a:cs typeface="Calibri"/>
              <a:sym typeface="Calibri"/>
            </a:endParaRPr>
          </a:p>
        </p:txBody>
      </p:sp>
      <p:pic>
        <p:nvPicPr>
          <p:cNvPr id="109" name="Google Shape;109;p17" descr="eden">
            <a:hlinkClick r:id="rId19"/>
          </p:cNvPr>
          <p:cNvPicPr preferRelativeResize="0"/>
          <p:nvPr/>
        </p:nvPicPr>
        <p:blipFill rotWithShape="1">
          <a:blip r:embed="rId20">
            <a:alphaModFix/>
          </a:blip>
          <a:srcRect/>
          <a:stretch/>
        </p:blipFill>
        <p:spPr>
          <a:xfrm>
            <a:off x="533400" y="6019800"/>
            <a:ext cx="1702099" cy="563880"/>
          </a:xfrm>
          <a:prstGeom prst="rect">
            <a:avLst/>
          </a:prstGeom>
          <a:noFill/>
          <a:ln>
            <a:noFill/>
          </a:ln>
        </p:spPr>
      </p:pic>
      <p:pic>
        <p:nvPicPr>
          <p:cNvPr id="110" name="Google Shape;110;p17" descr="uc-d">
            <a:hlinkClick r:id="rId21"/>
          </p:cNvPr>
          <p:cNvPicPr preferRelativeResize="0"/>
          <p:nvPr/>
        </p:nvPicPr>
        <p:blipFill rotWithShape="1">
          <a:blip r:embed="rId22">
            <a:alphaModFix/>
          </a:blip>
          <a:srcRect/>
          <a:stretch/>
        </p:blipFill>
        <p:spPr>
          <a:xfrm>
            <a:off x="2413150" y="6019800"/>
            <a:ext cx="1524958" cy="505196"/>
          </a:xfrm>
          <a:prstGeom prst="rect">
            <a:avLst/>
          </a:prstGeom>
          <a:noFill/>
          <a:ln>
            <a:noFill/>
          </a:ln>
        </p:spPr>
      </p:pic>
      <p:pic>
        <p:nvPicPr>
          <p:cNvPr id="111" name="Google Shape;111;p17" descr="uncp">
            <a:hlinkClick r:id="rId21"/>
          </p:cNvPr>
          <p:cNvPicPr preferRelativeResize="0"/>
          <p:nvPr/>
        </p:nvPicPr>
        <p:blipFill rotWithShape="1">
          <a:blip r:embed="rId23">
            <a:alphaModFix/>
          </a:blip>
          <a:srcRect/>
          <a:stretch/>
        </p:blipFill>
        <p:spPr>
          <a:xfrm>
            <a:off x="457200" y="4724400"/>
            <a:ext cx="499110" cy="499110"/>
          </a:xfrm>
          <a:prstGeom prst="rect">
            <a:avLst/>
          </a:prstGeom>
          <a:noFill/>
          <a:ln>
            <a:noFill/>
          </a:ln>
        </p:spPr>
      </p:pic>
      <p:pic>
        <p:nvPicPr>
          <p:cNvPr id="112" name="Google Shape;112;p17" descr="ALAN logo">
            <a:hlinkClick r:id="rId24"/>
          </p:cNvPr>
          <p:cNvPicPr preferRelativeResize="0"/>
          <p:nvPr/>
        </p:nvPicPr>
        <p:blipFill rotWithShape="1">
          <a:blip r:embed="rId25">
            <a:alphaModFix/>
          </a:blip>
          <a:srcRect/>
          <a:stretch/>
        </p:blipFill>
        <p:spPr>
          <a:xfrm>
            <a:off x="609600" y="5562600"/>
            <a:ext cx="1169202" cy="340119"/>
          </a:xfrm>
          <a:prstGeom prst="rect">
            <a:avLst/>
          </a:prstGeom>
          <a:noFill/>
          <a:ln>
            <a:noFill/>
          </a:ln>
        </p:spPr>
      </p:pic>
      <p:pic>
        <p:nvPicPr>
          <p:cNvPr id="113" name="Google Shape;113;p17" descr="BCLC RGB">
            <a:hlinkClick r:id="rId26"/>
          </p:cNvPr>
          <p:cNvPicPr preferRelativeResize="0"/>
          <p:nvPr/>
        </p:nvPicPr>
        <p:blipFill rotWithShape="1">
          <a:blip r:embed="rId27">
            <a:alphaModFix/>
          </a:blip>
          <a:srcRect/>
          <a:stretch/>
        </p:blipFill>
        <p:spPr>
          <a:xfrm>
            <a:off x="2209800" y="5562600"/>
            <a:ext cx="876459" cy="360521"/>
          </a:xfrm>
          <a:prstGeom prst="rect">
            <a:avLst/>
          </a:prstGeom>
          <a:noFill/>
          <a:ln>
            <a:noFill/>
          </a:ln>
        </p:spPr>
      </p:pic>
      <p:pic>
        <p:nvPicPr>
          <p:cNvPr id="114" name="Google Shape;114;p17" descr="iaem logo"/>
          <p:cNvPicPr preferRelativeResize="0"/>
          <p:nvPr/>
        </p:nvPicPr>
        <p:blipFill rotWithShape="1">
          <a:blip r:embed="rId28">
            <a:alphaModFix/>
          </a:blip>
          <a:srcRect/>
          <a:stretch/>
        </p:blipFill>
        <p:spPr>
          <a:xfrm>
            <a:off x="1113500" y="4775625"/>
            <a:ext cx="1012788" cy="669889"/>
          </a:xfrm>
          <a:prstGeom prst="rect">
            <a:avLst/>
          </a:prstGeom>
          <a:noFill/>
          <a:ln>
            <a:noFill/>
          </a:ln>
        </p:spPr>
      </p:pic>
      <p:pic>
        <p:nvPicPr>
          <p:cNvPr id="115" name="Google Shape;115;p17" descr="RokTabs"/>
          <p:cNvPicPr preferRelativeResize="0"/>
          <p:nvPr/>
        </p:nvPicPr>
        <p:blipFill rotWithShape="1">
          <a:blip r:embed="rId29">
            <a:alphaModFix/>
          </a:blip>
          <a:srcRect/>
          <a:stretch/>
        </p:blipFill>
        <p:spPr>
          <a:xfrm>
            <a:off x="4845939" y="5791150"/>
            <a:ext cx="1129472" cy="771250"/>
          </a:xfrm>
          <a:prstGeom prst="rect">
            <a:avLst/>
          </a:prstGeom>
          <a:noFill/>
          <a:ln>
            <a:noFill/>
          </a:ln>
        </p:spPr>
      </p:pic>
      <p:pic>
        <p:nvPicPr>
          <p:cNvPr id="116" name="Google Shape;116;p17" descr="RokTabs"/>
          <p:cNvPicPr preferRelativeResize="0"/>
          <p:nvPr/>
        </p:nvPicPr>
        <p:blipFill rotWithShape="1">
          <a:blip r:embed="rId30">
            <a:alphaModFix/>
          </a:blip>
          <a:srcRect/>
          <a:stretch/>
        </p:blipFill>
        <p:spPr>
          <a:xfrm>
            <a:off x="5894900" y="5795825"/>
            <a:ext cx="1316965" cy="914400"/>
          </a:xfrm>
          <a:prstGeom prst="rect">
            <a:avLst/>
          </a:prstGeom>
          <a:noFill/>
          <a:ln>
            <a:noFill/>
          </a:ln>
        </p:spPr>
      </p:pic>
      <p:pic>
        <p:nvPicPr>
          <p:cNvPr id="117" name="Google Shape;117;p17" descr="RokTabs"/>
          <p:cNvPicPr preferRelativeResize="0"/>
          <p:nvPr/>
        </p:nvPicPr>
        <p:blipFill rotWithShape="1">
          <a:blip r:embed="rId31">
            <a:alphaModFix/>
          </a:blip>
          <a:srcRect/>
          <a:stretch/>
        </p:blipFill>
        <p:spPr>
          <a:xfrm>
            <a:off x="4245552" y="3942439"/>
            <a:ext cx="1239750" cy="858161"/>
          </a:xfrm>
          <a:prstGeom prst="rect">
            <a:avLst/>
          </a:prstGeom>
          <a:noFill/>
          <a:ln>
            <a:noFill/>
          </a:ln>
        </p:spPr>
      </p:pic>
      <p:pic>
        <p:nvPicPr>
          <p:cNvPr id="118" name="Google Shape;118;p17"/>
          <p:cNvPicPr preferRelativeResize="0"/>
          <p:nvPr/>
        </p:nvPicPr>
        <p:blipFill rotWithShape="1">
          <a:blip r:embed="rId32">
            <a:alphaModFix/>
          </a:blip>
          <a:srcRect l="8023" t="19288" r="8048" b="19806"/>
          <a:stretch/>
        </p:blipFill>
        <p:spPr>
          <a:xfrm>
            <a:off x="7429625" y="6020400"/>
            <a:ext cx="1409575" cy="465250"/>
          </a:xfrm>
          <a:prstGeom prst="rect">
            <a:avLst/>
          </a:prstGeom>
          <a:noFill/>
          <a:ln>
            <a:noFill/>
          </a:ln>
        </p:spPr>
      </p:pic>
      <p:pic>
        <p:nvPicPr>
          <p:cNvPr id="119" name="Google Shape;119;p17" descr="Image result for vitema logo"/>
          <p:cNvPicPr preferRelativeResize="0"/>
          <p:nvPr/>
        </p:nvPicPr>
        <p:blipFill rotWithShape="1">
          <a:blip r:embed="rId33">
            <a:alphaModFix/>
          </a:blip>
          <a:srcRect/>
          <a:stretch/>
        </p:blipFill>
        <p:spPr>
          <a:xfrm>
            <a:off x="3203650" y="2528150"/>
            <a:ext cx="1316975" cy="1316975"/>
          </a:xfrm>
          <a:prstGeom prst="rect">
            <a:avLst/>
          </a:prstGeom>
          <a:noFill/>
          <a:ln>
            <a:noFill/>
          </a:ln>
        </p:spPr>
      </p:pic>
      <p:pic>
        <p:nvPicPr>
          <p:cNvPr id="120" name="Google Shape;120;p17"/>
          <p:cNvPicPr preferRelativeResize="0"/>
          <p:nvPr/>
        </p:nvPicPr>
        <p:blipFill>
          <a:blip r:embed="rId34">
            <a:alphaModFix/>
          </a:blip>
          <a:stretch>
            <a:fillRect/>
          </a:stretch>
        </p:blipFill>
        <p:spPr>
          <a:xfrm>
            <a:off x="6096000" y="2445425"/>
            <a:ext cx="1448900" cy="1448900"/>
          </a:xfrm>
          <a:prstGeom prst="rect">
            <a:avLst/>
          </a:prstGeom>
          <a:noFill/>
          <a:ln>
            <a:noFill/>
          </a:ln>
        </p:spPr>
      </p:pic>
      <p:pic>
        <p:nvPicPr>
          <p:cNvPr id="121" name="Google Shape;121;p17" descr="alhs"/>
          <p:cNvPicPr preferRelativeResize="0"/>
          <p:nvPr/>
        </p:nvPicPr>
        <p:blipFill rotWithShape="1">
          <a:blip r:embed="rId35">
            <a:alphaModFix/>
          </a:blip>
          <a:srcRect/>
          <a:stretch/>
        </p:blipFill>
        <p:spPr>
          <a:xfrm>
            <a:off x="3925849" y="5864765"/>
            <a:ext cx="1129450" cy="776511"/>
          </a:xfrm>
          <a:prstGeom prst="rect">
            <a:avLst/>
          </a:prstGeom>
          <a:noFill/>
          <a:ln>
            <a:noFill/>
          </a:ln>
        </p:spPr>
      </p:pic>
      <p:pic>
        <p:nvPicPr>
          <p:cNvPr id="122" name="Google Shape;122;p17" descr="RokTabs"/>
          <p:cNvPicPr preferRelativeResize="0"/>
          <p:nvPr/>
        </p:nvPicPr>
        <p:blipFill rotWithShape="1">
          <a:blip r:embed="rId36">
            <a:alphaModFix/>
          </a:blip>
          <a:srcRect/>
          <a:stretch/>
        </p:blipFill>
        <p:spPr>
          <a:xfrm>
            <a:off x="6230529" y="3941989"/>
            <a:ext cx="1012800" cy="691946"/>
          </a:xfrm>
          <a:prstGeom prst="rect">
            <a:avLst/>
          </a:prstGeom>
          <a:noFill/>
          <a:ln>
            <a:noFill/>
          </a:ln>
        </p:spPr>
      </p:pic>
      <p:pic>
        <p:nvPicPr>
          <p:cNvPr id="123" name="Google Shape;123;p17" descr="RokTabs"/>
          <p:cNvPicPr preferRelativeResize="0"/>
          <p:nvPr/>
        </p:nvPicPr>
        <p:blipFill rotWithShape="1">
          <a:blip r:embed="rId37">
            <a:alphaModFix/>
          </a:blip>
          <a:srcRect/>
          <a:stretch/>
        </p:blipFill>
        <p:spPr>
          <a:xfrm>
            <a:off x="2807472" y="4845475"/>
            <a:ext cx="1644164" cy="1129450"/>
          </a:xfrm>
          <a:prstGeom prst="rect">
            <a:avLst/>
          </a:prstGeom>
          <a:noFill/>
          <a:ln>
            <a:noFill/>
          </a:ln>
        </p:spPr>
      </p:pic>
      <p:pic>
        <p:nvPicPr>
          <p:cNvPr id="124" name="Google Shape;124;p17" descr="arrl"/>
          <p:cNvPicPr preferRelativeResize="0"/>
          <p:nvPr/>
        </p:nvPicPr>
        <p:blipFill rotWithShape="1">
          <a:blip r:embed="rId38">
            <a:alphaModFix/>
          </a:blip>
          <a:srcRect/>
          <a:stretch/>
        </p:blipFill>
        <p:spPr>
          <a:xfrm>
            <a:off x="6060225" y="4817753"/>
            <a:ext cx="1016875" cy="697872"/>
          </a:xfrm>
          <a:prstGeom prst="rect">
            <a:avLst/>
          </a:prstGeom>
          <a:noFill/>
          <a:ln>
            <a:noFill/>
          </a:ln>
        </p:spPr>
      </p:pic>
      <p:pic>
        <p:nvPicPr>
          <p:cNvPr id="125" name="Google Shape;125;p17" descr="RokTabs"/>
          <p:cNvPicPr preferRelativeResize="0"/>
          <p:nvPr/>
        </p:nvPicPr>
        <p:blipFill rotWithShape="1">
          <a:blip r:embed="rId39">
            <a:alphaModFix/>
          </a:blip>
          <a:srcRect/>
          <a:stretch/>
        </p:blipFill>
        <p:spPr>
          <a:xfrm>
            <a:off x="1973895" y="3887752"/>
            <a:ext cx="1702100" cy="1176789"/>
          </a:xfrm>
          <a:prstGeom prst="rect">
            <a:avLst/>
          </a:prstGeom>
          <a:noFill/>
          <a:ln>
            <a:noFill/>
          </a:ln>
        </p:spPr>
      </p:pic>
      <p:pic>
        <p:nvPicPr>
          <p:cNvPr id="126" name="Google Shape;126;p17"/>
          <p:cNvPicPr preferRelativeResize="0"/>
          <p:nvPr/>
        </p:nvPicPr>
        <p:blipFill rotWithShape="1">
          <a:blip r:embed="rId40">
            <a:alphaModFix/>
          </a:blip>
          <a:srcRect/>
          <a:stretch/>
        </p:blipFill>
        <p:spPr>
          <a:xfrm>
            <a:off x="3504700" y="3961951"/>
            <a:ext cx="876450" cy="1193625"/>
          </a:xfrm>
          <a:prstGeom prst="rect">
            <a:avLst/>
          </a:prstGeom>
          <a:noFill/>
          <a:ln>
            <a:noFill/>
          </a:ln>
        </p:spPr>
      </p:pic>
      <p:pic>
        <p:nvPicPr>
          <p:cNvPr id="127" name="Google Shape;127;p17" descr="RokTabs"/>
          <p:cNvPicPr preferRelativeResize="0"/>
          <p:nvPr/>
        </p:nvPicPr>
        <p:blipFill rotWithShape="1">
          <a:blip r:embed="rId41">
            <a:alphaModFix/>
          </a:blip>
          <a:srcRect/>
          <a:stretch/>
        </p:blipFill>
        <p:spPr>
          <a:xfrm>
            <a:off x="4806214" y="3392696"/>
            <a:ext cx="1169525" cy="807877"/>
          </a:xfrm>
          <a:prstGeom prst="rect">
            <a:avLst/>
          </a:prstGeom>
          <a:noFill/>
          <a:ln>
            <a:noFill/>
          </a:ln>
        </p:spPr>
      </p:pic>
    </p:spTree>
    <p:extLst>
      <p:ext uri="{BB962C8B-B14F-4D97-AF65-F5344CB8AC3E}">
        <p14:creationId xmlns:p14="http://schemas.microsoft.com/office/powerpoint/2010/main" val="2564965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573550" y="3429000"/>
            <a:ext cx="4223625" cy="3167725"/>
          </a:xfrm>
          <a:prstGeom prst="rect">
            <a:avLst/>
          </a:prstGeom>
          <a:noFill/>
          <a:ln>
            <a:noFill/>
          </a:ln>
        </p:spPr>
      </p:pic>
      <p:pic>
        <p:nvPicPr>
          <p:cNvPr id="133" name="Google Shape;133;p18" descr="Image result for vitema logo"/>
          <p:cNvPicPr preferRelativeResize="0"/>
          <p:nvPr/>
        </p:nvPicPr>
        <p:blipFill rotWithShape="1">
          <a:blip r:embed="rId4">
            <a:alphaModFix/>
          </a:blip>
          <a:srcRect/>
          <a:stretch/>
        </p:blipFill>
        <p:spPr>
          <a:xfrm>
            <a:off x="4980250" y="154150"/>
            <a:ext cx="1340525" cy="1340525"/>
          </a:xfrm>
          <a:prstGeom prst="rect">
            <a:avLst/>
          </a:prstGeom>
          <a:noFill/>
          <a:ln>
            <a:noFill/>
          </a:ln>
        </p:spPr>
      </p:pic>
      <p:pic>
        <p:nvPicPr>
          <p:cNvPr id="134" name="Google Shape;134;p18"/>
          <p:cNvPicPr preferRelativeResize="0"/>
          <p:nvPr/>
        </p:nvPicPr>
        <p:blipFill>
          <a:blip r:embed="rId5">
            <a:alphaModFix/>
          </a:blip>
          <a:stretch>
            <a:fillRect/>
          </a:stretch>
        </p:blipFill>
        <p:spPr>
          <a:xfrm>
            <a:off x="5087400" y="1671887"/>
            <a:ext cx="3121526" cy="2341144"/>
          </a:xfrm>
          <a:prstGeom prst="rect">
            <a:avLst/>
          </a:prstGeom>
          <a:noFill/>
          <a:ln>
            <a:noFill/>
          </a:ln>
        </p:spPr>
      </p:pic>
      <p:pic>
        <p:nvPicPr>
          <p:cNvPr id="135" name="Google Shape;135;p18"/>
          <p:cNvPicPr preferRelativeResize="0"/>
          <p:nvPr/>
        </p:nvPicPr>
        <p:blipFill rotWithShape="1">
          <a:blip r:embed="rId6">
            <a:alphaModFix/>
          </a:blip>
          <a:srcRect l="24879" t="35111"/>
          <a:stretch/>
        </p:blipFill>
        <p:spPr>
          <a:xfrm>
            <a:off x="1318950" y="1240125"/>
            <a:ext cx="2971250" cy="1924800"/>
          </a:xfrm>
          <a:prstGeom prst="rect">
            <a:avLst/>
          </a:prstGeom>
          <a:noFill/>
          <a:ln>
            <a:noFill/>
          </a:ln>
        </p:spPr>
      </p:pic>
      <p:pic>
        <p:nvPicPr>
          <p:cNvPr id="136" name="Google Shape;136;p18"/>
          <p:cNvPicPr preferRelativeResize="0"/>
          <p:nvPr/>
        </p:nvPicPr>
        <p:blipFill>
          <a:blip r:embed="rId7">
            <a:alphaModFix/>
          </a:blip>
          <a:stretch>
            <a:fillRect/>
          </a:stretch>
        </p:blipFill>
        <p:spPr>
          <a:xfrm>
            <a:off x="5087400" y="4556476"/>
            <a:ext cx="3683250" cy="1924795"/>
          </a:xfrm>
          <a:prstGeom prst="rect">
            <a:avLst/>
          </a:prstGeom>
          <a:noFill/>
          <a:ln>
            <a:noFill/>
          </a:ln>
        </p:spPr>
      </p:pic>
      <p:sp>
        <p:nvSpPr>
          <p:cNvPr id="137" name="Google Shape;137;p18"/>
          <p:cNvSpPr txBox="1"/>
          <p:nvPr/>
        </p:nvSpPr>
        <p:spPr>
          <a:xfrm>
            <a:off x="573550" y="215250"/>
            <a:ext cx="4875600" cy="9132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3300" b="1" kern="0">
                <a:solidFill>
                  <a:srgbClr val="000000"/>
                </a:solidFill>
                <a:cs typeface="Arial"/>
                <a:sym typeface="Arial"/>
              </a:rPr>
              <a:t>The EOC &amp; ICS ….</a:t>
            </a:r>
            <a:endParaRPr sz="3300" b="1" kern="0">
              <a:solidFill>
                <a:srgbClr val="000000"/>
              </a:solidFill>
              <a:cs typeface="Arial"/>
              <a:sym typeface="Arial"/>
            </a:endParaRPr>
          </a:p>
        </p:txBody>
      </p:sp>
      <p:pic>
        <p:nvPicPr>
          <p:cNvPr id="138" name="Google Shape;138;p18"/>
          <p:cNvPicPr preferRelativeResize="0"/>
          <p:nvPr/>
        </p:nvPicPr>
        <p:blipFill>
          <a:blip r:embed="rId8">
            <a:alphaModFix/>
          </a:blip>
          <a:stretch>
            <a:fillRect/>
          </a:stretch>
        </p:blipFill>
        <p:spPr>
          <a:xfrm>
            <a:off x="6719700" y="215250"/>
            <a:ext cx="1218325" cy="1218325"/>
          </a:xfrm>
          <a:prstGeom prst="rect">
            <a:avLst/>
          </a:prstGeom>
          <a:noFill/>
          <a:ln>
            <a:noFill/>
          </a:ln>
        </p:spPr>
      </p:pic>
    </p:spTree>
    <p:extLst>
      <p:ext uri="{BB962C8B-B14F-4D97-AF65-F5344CB8AC3E}">
        <p14:creationId xmlns:p14="http://schemas.microsoft.com/office/powerpoint/2010/main" val="2401974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Image result for hurricanes irma and maria"/>
          <p:cNvPicPr preferRelativeResize="0"/>
          <p:nvPr/>
        </p:nvPicPr>
        <p:blipFill rotWithShape="1">
          <a:blip r:embed="rId3">
            <a:alphaModFix/>
          </a:blip>
          <a:srcRect/>
          <a:stretch/>
        </p:blipFill>
        <p:spPr>
          <a:xfrm>
            <a:off x="1245455" y="1576121"/>
            <a:ext cx="6653089" cy="4612810"/>
          </a:xfrm>
          <a:prstGeom prst="rect">
            <a:avLst/>
          </a:prstGeom>
          <a:noFill/>
          <a:ln w="228600" cap="sq" cmpd="thickThin">
            <a:solidFill>
              <a:srgbClr val="000000"/>
            </a:solidFill>
            <a:prstDash val="solid"/>
            <a:miter lim="800000"/>
            <a:headEnd type="none" w="sm" len="sm"/>
            <a:tailEnd type="none" w="sm" len="sm"/>
          </a:ln>
        </p:spPr>
      </p:pic>
      <p:sp>
        <p:nvSpPr>
          <p:cNvPr id="144" name="Google Shape;144;p19"/>
          <p:cNvSpPr txBox="1"/>
          <p:nvPr/>
        </p:nvSpPr>
        <p:spPr>
          <a:xfrm>
            <a:off x="311700" y="338390"/>
            <a:ext cx="8520600" cy="76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4400" b="1" kern="0">
                <a:solidFill>
                  <a:srgbClr val="000000"/>
                </a:solidFill>
                <a:latin typeface="Oswald"/>
                <a:ea typeface="Oswald"/>
                <a:cs typeface="Oswald"/>
                <a:sym typeface="Oswald"/>
              </a:rPr>
              <a:t>Then there was Irmaria…</a:t>
            </a:r>
            <a:endParaRPr sz="4400" b="1" kern="0">
              <a:solidFill>
                <a:srgbClr val="000000"/>
              </a:solidFill>
              <a:latin typeface="Oswald"/>
              <a:ea typeface="Oswald"/>
              <a:cs typeface="Oswald"/>
              <a:sym typeface="Oswald"/>
            </a:endParaRPr>
          </a:p>
        </p:txBody>
      </p:sp>
    </p:spTree>
    <p:extLst>
      <p:ext uri="{BB962C8B-B14F-4D97-AF65-F5344CB8AC3E}">
        <p14:creationId xmlns:p14="http://schemas.microsoft.com/office/powerpoint/2010/main" val="1890746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0"/>
          <p:cNvPicPr preferRelativeResize="0"/>
          <p:nvPr/>
        </p:nvPicPr>
        <p:blipFill rotWithShape="1">
          <a:blip r:embed="rId3">
            <a:alphaModFix/>
          </a:blip>
          <a:srcRect l="9901"/>
          <a:stretch/>
        </p:blipFill>
        <p:spPr>
          <a:xfrm>
            <a:off x="304800" y="994425"/>
            <a:ext cx="1767050" cy="1961300"/>
          </a:xfrm>
          <a:prstGeom prst="rect">
            <a:avLst/>
          </a:prstGeom>
          <a:noFill/>
          <a:ln>
            <a:noFill/>
          </a:ln>
        </p:spPr>
      </p:pic>
      <p:pic>
        <p:nvPicPr>
          <p:cNvPr id="150" name="Google Shape;150;p20"/>
          <p:cNvPicPr preferRelativeResize="0"/>
          <p:nvPr/>
        </p:nvPicPr>
        <p:blipFill>
          <a:blip r:embed="rId4">
            <a:alphaModFix/>
          </a:blip>
          <a:stretch>
            <a:fillRect/>
          </a:stretch>
        </p:blipFill>
        <p:spPr>
          <a:xfrm>
            <a:off x="2073498" y="228600"/>
            <a:ext cx="3276600" cy="2771775"/>
          </a:xfrm>
          <a:prstGeom prst="rect">
            <a:avLst/>
          </a:prstGeom>
          <a:noFill/>
          <a:ln>
            <a:noFill/>
          </a:ln>
        </p:spPr>
      </p:pic>
      <p:pic>
        <p:nvPicPr>
          <p:cNvPr id="151" name="Google Shape;151;p20"/>
          <p:cNvPicPr preferRelativeResize="0"/>
          <p:nvPr/>
        </p:nvPicPr>
        <p:blipFill>
          <a:blip r:embed="rId5">
            <a:alphaModFix/>
          </a:blip>
          <a:stretch>
            <a:fillRect/>
          </a:stretch>
        </p:blipFill>
        <p:spPr>
          <a:xfrm>
            <a:off x="5510075" y="152400"/>
            <a:ext cx="3276600" cy="3645348"/>
          </a:xfrm>
          <a:prstGeom prst="rect">
            <a:avLst/>
          </a:prstGeom>
          <a:noFill/>
          <a:ln>
            <a:noFill/>
          </a:ln>
        </p:spPr>
      </p:pic>
      <p:pic>
        <p:nvPicPr>
          <p:cNvPr id="152" name="Google Shape;152;p20"/>
          <p:cNvPicPr preferRelativeResize="0"/>
          <p:nvPr/>
        </p:nvPicPr>
        <p:blipFill>
          <a:blip r:embed="rId6">
            <a:alphaModFix/>
          </a:blip>
          <a:stretch>
            <a:fillRect/>
          </a:stretch>
        </p:blipFill>
        <p:spPr>
          <a:xfrm>
            <a:off x="5510075" y="3984664"/>
            <a:ext cx="3276600" cy="2591786"/>
          </a:xfrm>
          <a:prstGeom prst="rect">
            <a:avLst/>
          </a:prstGeom>
          <a:noFill/>
          <a:ln>
            <a:noFill/>
          </a:ln>
        </p:spPr>
      </p:pic>
      <p:pic>
        <p:nvPicPr>
          <p:cNvPr id="153" name="Google Shape;153;p20"/>
          <p:cNvPicPr preferRelativeResize="0"/>
          <p:nvPr/>
        </p:nvPicPr>
        <p:blipFill>
          <a:blip r:embed="rId7">
            <a:alphaModFix/>
          </a:blip>
          <a:stretch>
            <a:fillRect/>
          </a:stretch>
        </p:blipFill>
        <p:spPr>
          <a:xfrm>
            <a:off x="304800" y="3076575"/>
            <a:ext cx="3057350" cy="3445050"/>
          </a:xfrm>
          <a:prstGeom prst="rect">
            <a:avLst/>
          </a:prstGeom>
          <a:noFill/>
          <a:ln>
            <a:noFill/>
          </a:ln>
        </p:spPr>
      </p:pic>
      <p:pic>
        <p:nvPicPr>
          <p:cNvPr id="154" name="Google Shape;154;p20"/>
          <p:cNvPicPr preferRelativeResize="0"/>
          <p:nvPr/>
        </p:nvPicPr>
        <p:blipFill>
          <a:blip r:embed="rId8">
            <a:alphaModFix/>
          </a:blip>
          <a:stretch>
            <a:fillRect/>
          </a:stretch>
        </p:blipFill>
        <p:spPr>
          <a:xfrm>
            <a:off x="3635225" y="4385800"/>
            <a:ext cx="1585014" cy="2190650"/>
          </a:xfrm>
          <a:prstGeom prst="rect">
            <a:avLst/>
          </a:prstGeom>
          <a:noFill/>
          <a:ln>
            <a:noFill/>
          </a:ln>
        </p:spPr>
      </p:pic>
      <p:pic>
        <p:nvPicPr>
          <p:cNvPr id="155" name="Google Shape;155;p20"/>
          <p:cNvPicPr preferRelativeResize="0"/>
          <p:nvPr/>
        </p:nvPicPr>
        <p:blipFill rotWithShape="1">
          <a:blip r:embed="rId9">
            <a:alphaModFix/>
          </a:blip>
          <a:srcRect l="19786" t="10974" r="19293" b="12067"/>
          <a:stretch/>
        </p:blipFill>
        <p:spPr>
          <a:xfrm rot="-430410">
            <a:off x="3761600" y="3002504"/>
            <a:ext cx="1280353" cy="1191368"/>
          </a:xfrm>
          <a:prstGeom prst="rect">
            <a:avLst/>
          </a:prstGeom>
          <a:noFill/>
          <a:ln>
            <a:noFill/>
          </a:ln>
        </p:spPr>
      </p:pic>
      <p:sp>
        <p:nvSpPr>
          <p:cNvPr id="156" name="Google Shape;156;p20"/>
          <p:cNvSpPr txBox="1"/>
          <p:nvPr/>
        </p:nvSpPr>
        <p:spPr>
          <a:xfrm>
            <a:off x="4400" y="53875"/>
            <a:ext cx="2067600" cy="8196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2500" b="1" kern="0">
                <a:solidFill>
                  <a:srgbClr val="000000"/>
                </a:solidFill>
                <a:cs typeface="Arial"/>
                <a:sym typeface="Arial"/>
              </a:rPr>
              <a:t>Community Value…..</a:t>
            </a:r>
            <a:endParaRPr sz="2500" b="1" kern="0">
              <a:solidFill>
                <a:srgbClr val="000000"/>
              </a:solidFill>
              <a:cs typeface="Arial"/>
              <a:sym typeface="Arial"/>
            </a:endParaRPr>
          </a:p>
        </p:txBody>
      </p:sp>
    </p:spTree>
    <p:extLst>
      <p:ext uri="{BB962C8B-B14F-4D97-AF65-F5344CB8AC3E}">
        <p14:creationId xmlns:p14="http://schemas.microsoft.com/office/powerpoint/2010/main" val="3764568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1"/>
          <p:cNvPicPr preferRelativeResize="0"/>
          <p:nvPr/>
        </p:nvPicPr>
        <p:blipFill>
          <a:blip r:embed="rId3">
            <a:alphaModFix/>
          </a:blip>
          <a:stretch>
            <a:fillRect/>
          </a:stretch>
        </p:blipFill>
        <p:spPr>
          <a:xfrm>
            <a:off x="4093284" y="130400"/>
            <a:ext cx="4714566" cy="2703375"/>
          </a:xfrm>
          <a:prstGeom prst="rect">
            <a:avLst/>
          </a:prstGeom>
          <a:noFill/>
          <a:ln>
            <a:noFill/>
          </a:ln>
        </p:spPr>
      </p:pic>
      <p:pic>
        <p:nvPicPr>
          <p:cNvPr id="162" name="Google Shape;162;p21" descr="Image result for ham radio"/>
          <p:cNvPicPr preferRelativeResize="0"/>
          <p:nvPr/>
        </p:nvPicPr>
        <p:blipFill rotWithShape="1">
          <a:blip r:embed="rId4">
            <a:alphaModFix/>
          </a:blip>
          <a:srcRect/>
          <a:stretch/>
        </p:blipFill>
        <p:spPr>
          <a:xfrm>
            <a:off x="516301" y="1009010"/>
            <a:ext cx="3276475" cy="1922200"/>
          </a:xfrm>
          <a:prstGeom prst="rect">
            <a:avLst/>
          </a:prstGeom>
          <a:noFill/>
          <a:ln>
            <a:noFill/>
          </a:ln>
        </p:spPr>
      </p:pic>
      <p:sp>
        <p:nvSpPr>
          <p:cNvPr id="163" name="Google Shape;163;p21"/>
          <p:cNvSpPr txBox="1"/>
          <p:nvPr/>
        </p:nvSpPr>
        <p:spPr>
          <a:xfrm>
            <a:off x="155475" y="3301625"/>
            <a:ext cx="8247600" cy="3081600"/>
          </a:xfrm>
          <a:prstGeom prst="rect">
            <a:avLst/>
          </a:prstGeom>
          <a:noFill/>
          <a:ln>
            <a:noFill/>
          </a:ln>
        </p:spPr>
        <p:txBody>
          <a:bodyPr spcFirstLastPara="1" wrap="square" lIns="91425" tIns="91425" rIns="91425" bIns="91425" anchor="t" anchorCtr="0">
            <a:noAutofit/>
          </a:bodyPr>
          <a:lstStyle/>
          <a:p>
            <a:pPr marL="914400" lvl="1" indent="-342900">
              <a:lnSpc>
                <a:spcPct val="115000"/>
              </a:lnSpc>
              <a:buClr>
                <a:srgbClr val="000000"/>
              </a:buClr>
              <a:buSzPts val="1800"/>
              <a:buFont typeface="Calibri"/>
              <a:buChar char="o"/>
            </a:pPr>
            <a:r>
              <a:rPr lang="en" kern="0">
                <a:solidFill>
                  <a:srgbClr val="000000"/>
                </a:solidFill>
                <a:cs typeface="Arial"/>
                <a:sym typeface="Arial"/>
              </a:rPr>
              <a:t>The two primary drivers for entry into this hobby are public service and self-preservation. </a:t>
            </a:r>
            <a:endParaRPr kern="0">
              <a:solidFill>
                <a:srgbClr val="000000"/>
              </a:solidFill>
              <a:cs typeface="Arial"/>
              <a:sym typeface="Arial"/>
            </a:endParaRPr>
          </a:p>
          <a:p>
            <a:pPr marL="914400" lvl="1" indent="-342900">
              <a:lnSpc>
                <a:spcPct val="115000"/>
              </a:lnSpc>
              <a:buClr>
                <a:srgbClr val="000000"/>
              </a:buClr>
              <a:buSzPts val="1800"/>
              <a:buFont typeface="Courier New"/>
              <a:buChar char="o"/>
            </a:pPr>
            <a:r>
              <a:rPr lang="en" kern="0">
                <a:solidFill>
                  <a:srgbClr val="000000"/>
                </a:solidFill>
                <a:cs typeface="Arial"/>
                <a:sym typeface="Arial"/>
              </a:rPr>
              <a:t>As of the last count, there are 285 licensed Ham radio operators in the US Virgin Islands situated in every area of the Territory, from Frederiksted (STX) to Fortuna (STT) and Fortsberg (STJ). </a:t>
            </a:r>
            <a:endParaRPr kern="0">
              <a:solidFill>
                <a:srgbClr val="000000"/>
              </a:solidFill>
              <a:cs typeface="Arial"/>
              <a:sym typeface="Arial"/>
            </a:endParaRPr>
          </a:p>
          <a:p>
            <a:pPr marL="914400" lvl="1" indent="-342900">
              <a:lnSpc>
                <a:spcPct val="115000"/>
              </a:lnSpc>
              <a:buClr>
                <a:srgbClr val="000000"/>
              </a:buClr>
              <a:buSzPts val="1800"/>
              <a:buFont typeface="Courier New"/>
              <a:buChar char="o"/>
            </a:pPr>
            <a:r>
              <a:rPr lang="en" kern="0">
                <a:solidFill>
                  <a:srgbClr val="000000"/>
                </a:solidFill>
                <a:cs typeface="Arial"/>
                <a:sym typeface="Arial"/>
              </a:rPr>
              <a:t>Another benefit of collaborating with Hams is that there is no cost for the VI to supply Hams with equipment. Most Hams have their personal equipment at home, many have it in their vehicles - connected by territory-wide linked repeater system. </a:t>
            </a:r>
            <a:endParaRPr kern="0">
              <a:solidFill>
                <a:srgbClr val="000000"/>
              </a:solidFill>
              <a:cs typeface="Arial"/>
              <a:sym typeface="Arial"/>
            </a:endParaRPr>
          </a:p>
        </p:txBody>
      </p:sp>
      <p:sp>
        <p:nvSpPr>
          <p:cNvPr id="164" name="Google Shape;164;p21"/>
          <p:cNvSpPr txBox="1"/>
          <p:nvPr/>
        </p:nvSpPr>
        <p:spPr>
          <a:xfrm>
            <a:off x="401225" y="130400"/>
            <a:ext cx="7857300" cy="77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buClr>
                <a:srgbClr val="000000"/>
              </a:buClr>
              <a:buFont typeface="Arial"/>
              <a:buNone/>
            </a:pPr>
            <a:r>
              <a:rPr lang="en" sz="3200" b="1" kern="0">
                <a:solidFill>
                  <a:srgbClr val="000000"/>
                </a:solidFill>
                <a:cs typeface="Arial"/>
                <a:sym typeface="Arial"/>
              </a:rPr>
              <a:t>Strength In Numbers…</a:t>
            </a:r>
            <a:endParaRPr sz="3200" b="1" kern="0">
              <a:solidFill>
                <a:srgbClr val="000000"/>
              </a:solidFill>
              <a:cs typeface="Arial"/>
              <a:sym typeface="Arial"/>
            </a:endParaRPr>
          </a:p>
        </p:txBody>
      </p:sp>
    </p:spTree>
    <p:extLst>
      <p:ext uri="{BB962C8B-B14F-4D97-AF65-F5344CB8AC3E}">
        <p14:creationId xmlns:p14="http://schemas.microsoft.com/office/powerpoint/2010/main" val="95999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p:nvPr/>
        </p:nvSpPr>
        <p:spPr>
          <a:xfrm>
            <a:off x="4838225" y="4328800"/>
            <a:ext cx="3821700" cy="23757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Font typeface="Arial"/>
              <a:buNone/>
            </a:pPr>
            <a:r>
              <a:rPr lang="en" sz="2300" kern="0">
                <a:solidFill>
                  <a:srgbClr val="000000"/>
                </a:solidFill>
                <a:cs typeface="Arial"/>
                <a:sym typeface="Arial"/>
              </a:rPr>
              <a:t>Together, we can continue to build a stronger, more resilient Virgin Islands, better prepared to face the uncertainties of the future. </a:t>
            </a:r>
            <a:endParaRPr sz="1400" kern="0">
              <a:solidFill>
                <a:srgbClr val="000000"/>
              </a:solidFill>
              <a:cs typeface="Arial"/>
              <a:sym typeface="Arial"/>
            </a:endParaRPr>
          </a:p>
        </p:txBody>
      </p:sp>
      <p:pic>
        <p:nvPicPr>
          <p:cNvPr id="170" name="Google Shape;170;p22" descr="https://encrypted-tbn3.gstatic.com/images?q=tbn:ANd9GcRRqULVC1RPhH3dhztFNWBdp5v2RXxzbwWWPUXuPVeHiLK-KJj-xw">
            <a:hlinkClick r:id="rId3"/>
          </p:cNvPr>
          <p:cNvPicPr preferRelativeResize="0"/>
          <p:nvPr/>
        </p:nvPicPr>
        <p:blipFill rotWithShape="1">
          <a:blip r:embed="rId4">
            <a:alphaModFix/>
          </a:blip>
          <a:srcRect/>
          <a:stretch/>
        </p:blipFill>
        <p:spPr>
          <a:xfrm>
            <a:off x="4170900" y="142148"/>
            <a:ext cx="4546750" cy="3085656"/>
          </a:xfrm>
          <a:prstGeom prst="rect">
            <a:avLst/>
          </a:prstGeom>
          <a:noFill/>
          <a:ln>
            <a:noFill/>
          </a:ln>
        </p:spPr>
      </p:pic>
      <p:sp>
        <p:nvSpPr>
          <p:cNvPr id="171" name="Google Shape;171;p22"/>
          <p:cNvSpPr txBox="1"/>
          <p:nvPr/>
        </p:nvSpPr>
        <p:spPr>
          <a:xfrm>
            <a:off x="200600" y="461750"/>
            <a:ext cx="4849200" cy="32175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100"/>
              <a:buFont typeface="Arial"/>
              <a:buNone/>
            </a:pPr>
            <a:r>
              <a:rPr lang="en" sz="2300" kern="0">
                <a:solidFill>
                  <a:srgbClr val="000000"/>
                </a:solidFill>
                <a:cs typeface="Arial"/>
                <a:sym typeface="Arial"/>
              </a:rPr>
              <a:t> The collaborative efforts between Ham operators and various agencies, nonprofits, small businesses,and government authorities have been instrumental in creating a resilient and well-coordinated disaster response network.</a:t>
            </a:r>
            <a:endParaRPr sz="1400" kern="0">
              <a:solidFill>
                <a:srgbClr val="000000"/>
              </a:solidFill>
              <a:cs typeface="Arial"/>
              <a:sym typeface="Arial"/>
            </a:endParaRPr>
          </a:p>
        </p:txBody>
      </p:sp>
      <p:pic>
        <p:nvPicPr>
          <p:cNvPr id="172" name="Google Shape;172;p22" descr="https://encrypted-tbn1.gstatic.com/images?q=tbn:ANd9GcRZN4JFe6kbkWHQ11MyjsWMSXlVJQAW76p0Xrlezk8SvUTcRAk7">
            <a:hlinkClick r:id="rId5"/>
          </p:cNvPr>
          <p:cNvPicPr preferRelativeResize="0"/>
          <p:nvPr/>
        </p:nvPicPr>
        <p:blipFill rotWithShape="1">
          <a:blip r:embed="rId6">
            <a:alphaModFix/>
          </a:blip>
          <a:srcRect b="7800"/>
          <a:stretch/>
        </p:blipFill>
        <p:spPr>
          <a:xfrm>
            <a:off x="487151" y="4198098"/>
            <a:ext cx="3821700" cy="2310015"/>
          </a:xfrm>
          <a:prstGeom prst="rect">
            <a:avLst/>
          </a:prstGeom>
          <a:noFill/>
          <a:ln>
            <a:noFill/>
          </a:ln>
        </p:spPr>
      </p:pic>
      <p:cxnSp>
        <p:nvCxnSpPr>
          <p:cNvPr id="173" name="Google Shape;173;p22"/>
          <p:cNvCxnSpPr/>
          <p:nvPr/>
        </p:nvCxnSpPr>
        <p:spPr>
          <a:xfrm rot="10800000" flipH="1">
            <a:off x="3297450" y="3754700"/>
            <a:ext cx="4637400" cy="303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20050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American Radio Relay League</a:t>
            </a:r>
            <a:endParaRPr lang="en-US" b="1" dirty="0"/>
          </a:p>
        </p:txBody>
      </p:sp>
      <p:sp>
        <p:nvSpPr>
          <p:cNvPr id="3" name="Subtitle 2"/>
          <p:cNvSpPr>
            <a:spLocks noGrp="1"/>
          </p:cNvSpPr>
          <p:nvPr>
            <p:ph type="subTitle" idx="1"/>
          </p:nvPr>
        </p:nvSpPr>
        <p:spPr>
          <a:xfrm>
            <a:off x="685800" y="990600"/>
            <a:ext cx="7772400" cy="4876800"/>
          </a:xfrm>
        </p:spPr>
        <p:txBody>
          <a:bodyPr>
            <a:normAutofit/>
          </a:bodyPr>
          <a:lstStyle/>
          <a:p>
            <a:pPr marL="457200" indent="-457200">
              <a:buFont typeface="Arial" panose="020B0604020202020204" pitchFamily="34" charset="0"/>
              <a:buChar char="•"/>
            </a:pPr>
            <a:r>
              <a:rPr lang="en-US" sz="2800" b="1" dirty="0" smtClean="0"/>
              <a:t>The national organization for ham radio</a:t>
            </a:r>
          </a:p>
          <a:p>
            <a:pPr marL="457200" indent="-457200">
              <a:buFont typeface="Arial" panose="020B0604020202020204" pitchFamily="34" charset="0"/>
              <a:buChar char="•"/>
            </a:pPr>
            <a:r>
              <a:rPr lang="en-US" sz="2800" b="1" dirty="0" smtClean="0"/>
              <a:t>Over 160,000 members</a:t>
            </a:r>
          </a:p>
          <a:p>
            <a:pPr marL="457200" indent="-457200">
              <a:buFont typeface="Arial" panose="020B0604020202020204" pitchFamily="34" charset="0"/>
              <a:buChar char="•"/>
            </a:pPr>
            <a:r>
              <a:rPr lang="en-US" sz="2800" b="1" dirty="0" smtClean="0"/>
              <a:t>Elected Section Managers in 71 sections</a:t>
            </a:r>
          </a:p>
          <a:p>
            <a:pPr marL="457200" indent="-457200">
              <a:buFont typeface="Arial" panose="020B0604020202020204" pitchFamily="34" charset="0"/>
              <a:buChar char="•"/>
            </a:pPr>
            <a:r>
              <a:rPr lang="en-US" sz="2800" b="1" dirty="0" smtClean="0"/>
              <a:t>ARES organized within sections</a:t>
            </a:r>
          </a:p>
          <a:p>
            <a:pPr marL="457200" indent="-457200">
              <a:buFont typeface="Arial" panose="020B0604020202020204" pitchFamily="34" charset="0"/>
              <a:buChar char="•"/>
            </a:pPr>
            <a:r>
              <a:rPr lang="en-US" sz="2800" b="1" dirty="0" smtClean="0"/>
              <a:t>Section Manager leads ARES locally</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3581400"/>
            <a:ext cx="4191000" cy="3135412"/>
          </a:xfrm>
          <a:prstGeom prst="rect">
            <a:avLst/>
          </a:prstGeom>
        </p:spPr>
      </p:pic>
    </p:spTree>
    <p:extLst>
      <p:ext uri="{BB962C8B-B14F-4D97-AF65-F5344CB8AC3E}">
        <p14:creationId xmlns:p14="http://schemas.microsoft.com/office/powerpoint/2010/main" val="2730360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167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4762"/>
            <a:ext cx="5991542" cy="762000"/>
          </a:xfrm>
        </p:spPr>
        <p:txBody>
          <a:bodyPr/>
          <a:lstStyle/>
          <a:p>
            <a:r>
              <a:rPr lang="en-US" b="1" dirty="0" smtClean="0"/>
              <a:t>TSA and Ham Radio</a:t>
            </a:r>
            <a:endParaRPr lang="en-US" b="1" dirty="0"/>
          </a:p>
        </p:txBody>
      </p:sp>
      <p:sp>
        <p:nvSpPr>
          <p:cNvPr id="3" name="Subtitle 2"/>
          <p:cNvSpPr>
            <a:spLocks noGrp="1"/>
          </p:cNvSpPr>
          <p:nvPr>
            <p:ph type="subTitle" idx="1"/>
          </p:nvPr>
        </p:nvSpPr>
        <p:spPr/>
        <p:txBody>
          <a:bodyPr>
            <a:normAutofit lnSpcReduction="10000"/>
          </a:bodyPr>
          <a:lstStyle/>
          <a:p>
            <a:pPr marL="457200" indent="-457200">
              <a:buFont typeface="Arial" panose="020B0604020202020204" pitchFamily="34" charset="0"/>
              <a:buChar char="•"/>
            </a:pPr>
            <a:r>
              <a:rPr lang="en-US" b="1" dirty="0" smtClean="0"/>
              <a:t>Employed by TSA at St. Croix airport</a:t>
            </a:r>
          </a:p>
          <a:p>
            <a:pPr marL="457200" indent="-457200">
              <a:buFont typeface="Arial" panose="020B0604020202020204" pitchFamily="34" charset="0"/>
              <a:buChar char="•"/>
            </a:pPr>
            <a:r>
              <a:rPr lang="en-US" b="1" dirty="0" smtClean="0"/>
              <a:t>Lead all St. Croix TSA emergency communications</a:t>
            </a:r>
          </a:p>
          <a:p>
            <a:pPr marL="457200" indent="-457200">
              <a:buFont typeface="Arial" panose="020B0604020202020204" pitchFamily="34" charset="0"/>
              <a:buChar char="•"/>
            </a:pPr>
            <a:r>
              <a:rPr lang="en-US" b="1" dirty="0" smtClean="0"/>
              <a:t>TSA uses ham radio as secondary communications medium</a:t>
            </a:r>
          </a:p>
          <a:p>
            <a:pPr marL="457200" indent="-457200">
              <a:buFont typeface="Arial" panose="020B0604020202020204" pitchFamily="34" charset="0"/>
              <a:buChar char="•"/>
            </a:pPr>
            <a:r>
              <a:rPr lang="en-US" b="1" dirty="0" smtClean="0"/>
              <a:t>Hams assisted with TSA comms after Irma and Maria</a:t>
            </a:r>
          </a:p>
          <a:p>
            <a:pPr marL="457200" indent="-457200">
              <a:buFont typeface="Arial" panose="020B0604020202020204" pitchFamily="34" charset="0"/>
              <a:buChar char="•"/>
            </a:pPr>
            <a:r>
              <a:rPr lang="en-US" b="1" dirty="0" smtClean="0"/>
              <a:t>President of St. Croix Amateur Radio Club</a:t>
            </a:r>
          </a:p>
          <a:p>
            <a:pPr marL="457200" indent="-457200">
              <a:buFont typeface="Arial" panose="020B0604020202020204" pitchFamily="34" charset="0"/>
              <a:buChar char="•"/>
            </a:pPr>
            <a:r>
              <a:rPr lang="en-US" b="1" dirty="0" smtClean="0"/>
              <a:t>Club partners with local government</a:t>
            </a:r>
          </a:p>
          <a:p>
            <a:pPr marL="457200" indent="-457200">
              <a:buFont typeface="Arial" panose="020B0604020202020204" pitchFamily="34" charset="0"/>
              <a:buChar char="•"/>
            </a:pP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742" y="212325"/>
            <a:ext cx="2946043" cy="1006875"/>
          </a:xfrm>
          <a:prstGeom prst="rect">
            <a:avLst/>
          </a:prstGeom>
        </p:spPr>
      </p:pic>
    </p:spTree>
    <p:extLst>
      <p:ext uri="{BB962C8B-B14F-4D97-AF65-F5344CB8AC3E}">
        <p14:creationId xmlns:p14="http://schemas.microsoft.com/office/powerpoint/2010/main" val="3667963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Training &amp; Community Outreach</a:t>
            </a:r>
            <a:endParaRPr lang="en-US" b="1" dirty="0"/>
          </a:p>
        </p:txBody>
      </p:sp>
      <p:sp>
        <p:nvSpPr>
          <p:cNvPr id="3" name="Subtitle 2"/>
          <p:cNvSpPr>
            <a:spLocks noGrp="1"/>
          </p:cNvSpPr>
          <p:nvPr>
            <p:ph type="subTitle" idx="1"/>
          </p:nvPr>
        </p:nvSpPr>
        <p:spPr>
          <a:xfrm>
            <a:off x="838200" y="2667000"/>
            <a:ext cx="8229600" cy="3886200"/>
          </a:xfrm>
        </p:spPr>
        <p:txBody>
          <a:bodyPr>
            <a:normAutofit fontScale="92500" lnSpcReduction="10000"/>
          </a:bodyPr>
          <a:lstStyle/>
          <a:p>
            <a:pPr marL="457200" indent="-457200">
              <a:buFont typeface="Arial" panose="020B0604020202020204" pitchFamily="34" charset="0"/>
              <a:buChar char="•"/>
            </a:pPr>
            <a:r>
              <a:rPr lang="en-US" b="1" dirty="0" smtClean="0"/>
              <a:t>Teaching a licensing class at STX Red Cross</a:t>
            </a:r>
          </a:p>
          <a:p>
            <a:pPr marL="457200" indent="-457200">
              <a:buFont typeface="Arial" panose="020B0604020202020204" pitchFamily="34" charset="0"/>
              <a:buChar char="•"/>
            </a:pPr>
            <a:r>
              <a:rPr lang="en-US" b="1" dirty="0" smtClean="0"/>
              <a:t>Class teaches modulation, propagation, technology, equipment and regulatory</a:t>
            </a:r>
          </a:p>
          <a:p>
            <a:pPr marL="457200" indent="-457200">
              <a:buFont typeface="Arial" panose="020B0604020202020204" pitchFamily="34" charset="0"/>
              <a:buChar char="•"/>
            </a:pPr>
            <a:r>
              <a:rPr lang="en-US" b="1" dirty="0" smtClean="0"/>
              <a:t>Outreach to elementary level schools and Youth Stepping Up</a:t>
            </a:r>
          </a:p>
          <a:p>
            <a:pPr marL="457200" indent="-457200">
              <a:buFont typeface="Arial" panose="020B0604020202020204" pitchFamily="34" charset="0"/>
              <a:buChar char="•"/>
            </a:pPr>
            <a:r>
              <a:rPr lang="en-US" b="1" dirty="0" smtClean="0"/>
              <a:t>Ham radio club exists at Antilles School</a:t>
            </a:r>
          </a:p>
          <a:p>
            <a:pPr marL="457200" indent="-457200">
              <a:buFont typeface="Arial" panose="020B0604020202020204" pitchFamily="34" charset="0"/>
              <a:buChar char="•"/>
            </a:pPr>
            <a:r>
              <a:rPr lang="en-US" b="1" dirty="0" smtClean="0"/>
              <a:t>Hams as young as 8 have passed entry test</a:t>
            </a:r>
          </a:p>
          <a:p>
            <a:pPr marL="457200" indent="-457200">
              <a:buFont typeface="Arial" panose="020B0604020202020204" pitchFamily="34" charset="0"/>
              <a:buChar char="•"/>
            </a:pPr>
            <a:r>
              <a:rPr lang="en-US" b="1" dirty="0" smtClean="0"/>
              <a:t>Youth is the future of the hobby!!</a:t>
            </a:r>
          </a:p>
          <a:p>
            <a:pPr marL="457200" indent="-457200">
              <a:buFont typeface="Arial" panose="020B0604020202020204" pitchFamily="34" charset="0"/>
              <a:buChar char="•"/>
            </a:pP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685800"/>
            <a:ext cx="1981950" cy="174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28600" y="113930"/>
            <a:ext cx="1600200" cy="2209968"/>
          </a:xfrm>
          <a:prstGeom prst="rect">
            <a:avLst/>
          </a:prstGeom>
        </p:spPr>
      </p:pic>
      <p:pic>
        <p:nvPicPr>
          <p:cNvPr id="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954517"/>
            <a:ext cx="3743417" cy="138189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193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7580" y="76200"/>
            <a:ext cx="2944219" cy="1524000"/>
          </a:xfrm>
        </p:spPr>
        <p:txBody>
          <a:bodyPr>
            <a:normAutofit/>
          </a:bodyPr>
          <a:lstStyle/>
          <a:p>
            <a:r>
              <a:rPr lang="en-US" b="1" dirty="0" smtClean="0"/>
              <a:t>Owned</a:t>
            </a:r>
            <a:br>
              <a:rPr lang="en-US" b="1" dirty="0" smtClean="0"/>
            </a:br>
            <a:r>
              <a:rPr lang="en-US" b="1" dirty="0" smtClean="0"/>
              <a:t>Equipment</a:t>
            </a:r>
            <a:br>
              <a:rPr lang="en-US" b="1" dirty="0" smtClean="0"/>
            </a:br>
            <a:r>
              <a:rPr lang="en-US" b="1" dirty="0" smtClean="0"/>
              <a:t> Benefits</a:t>
            </a:r>
            <a:endParaRPr lang="en-US" b="1" dirty="0">
              <a:solidFill>
                <a:srgbClr val="FF0000"/>
              </a:solidFill>
            </a:endParaRPr>
          </a:p>
        </p:txBody>
      </p:sp>
      <p:sp>
        <p:nvSpPr>
          <p:cNvPr id="3" name="Subtitle 2"/>
          <p:cNvSpPr>
            <a:spLocks noGrp="1"/>
          </p:cNvSpPr>
          <p:nvPr>
            <p:ph type="subTitle" idx="1"/>
          </p:nvPr>
        </p:nvSpPr>
        <p:spPr>
          <a:xfrm>
            <a:off x="990600" y="2133600"/>
            <a:ext cx="7772400" cy="4876800"/>
          </a:xfrm>
        </p:spPr>
        <p:txBody>
          <a:bodyPr>
            <a:normAutofit/>
          </a:bodyPr>
          <a:lstStyle/>
          <a:p>
            <a:pPr marL="457200" indent="-457200">
              <a:buFont typeface="Arial" panose="020B0604020202020204" pitchFamily="34" charset="0"/>
              <a:buChar char="•"/>
            </a:pPr>
            <a:r>
              <a:rPr lang="en-US" b="1" dirty="0" smtClean="0"/>
              <a:t>Most </a:t>
            </a:r>
            <a:r>
              <a:rPr lang="en-US" b="1" dirty="0"/>
              <a:t>hams have personal </a:t>
            </a:r>
            <a:r>
              <a:rPr lang="en-US" b="1" dirty="0" smtClean="0"/>
              <a:t>              equipment at </a:t>
            </a:r>
            <a:r>
              <a:rPr lang="en-US" b="1" dirty="0"/>
              <a:t>their </a:t>
            </a:r>
            <a:r>
              <a:rPr lang="en-US" b="1" dirty="0" smtClean="0"/>
              <a:t>homes and in vehicles</a:t>
            </a:r>
            <a:endParaRPr lang="en-US" b="1" dirty="0"/>
          </a:p>
          <a:p>
            <a:pPr marL="457200" indent="-457200">
              <a:buFont typeface="Arial" panose="020B0604020202020204" pitchFamily="34" charset="0"/>
              <a:buChar char="•"/>
            </a:pPr>
            <a:r>
              <a:rPr lang="en-US" b="1" dirty="0" smtClean="0"/>
              <a:t>Some </a:t>
            </a:r>
            <a:r>
              <a:rPr lang="en-US" b="1" dirty="0"/>
              <a:t>hams have stations that are superior to GVI </a:t>
            </a:r>
            <a:r>
              <a:rPr lang="en-US" b="1" dirty="0" smtClean="0"/>
              <a:t>systems	</a:t>
            </a:r>
            <a:endParaRPr lang="en-US" b="1" dirty="0"/>
          </a:p>
          <a:p>
            <a:pPr marL="457200" indent="-457200">
              <a:buFont typeface="Arial" panose="020B0604020202020204" pitchFamily="34" charset="0"/>
              <a:buChar char="•"/>
            </a:pPr>
            <a:r>
              <a:rPr lang="en-US" b="1" dirty="0" smtClean="0"/>
              <a:t>Have </a:t>
            </a:r>
            <a:r>
              <a:rPr lang="en-US" b="1" dirty="0"/>
              <a:t>territory-wide linked repeater system &amp; also internet linking</a:t>
            </a:r>
          </a:p>
          <a:p>
            <a:pPr marL="457200" indent="-457200">
              <a:buFont typeface="Arial" panose="020B0604020202020204" pitchFamily="34" charset="0"/>
              <a:buChar char="•"/>
            </a:pPr>
            <a:r>
              <a:rPr lang="en-US" b="1" dirty="0" smtClean="0"/>
              <a:t>Entire </a:t>
            </a:r>
            <a:r>
              <a:rPr lang="en-US" b="1" dirty="0"/>
              <a:t>system is owned and maintained by hams.  </a:t>
            </a:r>
            <a:r>
              <a:rPr lang="en-US" b="1" dirty="0" smtClean="0"/>
              <a:t>No cost to VI government.</a:t>
            </a:r>
            <a:endParaRPr lang="en-US" b="1" dirty="0"/>
          </a:p>
          <a:p>
            <a:pPr marL="457200" indent="-457200">
              <a:buFont typeface="Arial" panose="020B0604020202020204" pitchFamily="34" charset="0"/>
              <a:buChar char="•"/>
            </a:pPr>
            <a:endParaRPr lang="en-US" b="1" dirty="0"/>
          </a:p>
        </p:txBody>
      </p:sp>
      <p:pic>
        <p:nvPicPr>
          <p:cNvPr id="5" name="Picture 4"/>
          <p:cNvPicPr>
            <a:picLocks noChangeAspect="1"/>
          </p:cNvPicPr>
          <p:nvPr/>
        </p:nvPicPr>
        <p:blipFill>
          <a:blip r:embed="rId2"/>
          <a:stretch>
            <a:fillRect/>
          </a:stretch>
        </p:blipFill>
        <p:spPr>
          <a:xfrm>
            <a:off x="6481708" y="120102"/>
            <a:ext cx="2234503" cy="2453324"/>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8527"/>
            <a:ext cx="3761380" cy="202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322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4219"/>
            <a:ext cx="9144000" cy="762000"/>
          </a:xfrm>
        </p:spPr>
        <p:txBody>
          <a:bodyPr>
            <a:normAutofit/>
          </a:bodyPr>
          <a:lstStyle/>
          <a:p>
            <a:r>
              <a:rPr lang="en-US" b="1" dirty="0" smtClean="0"/>
              <a:t>Net Operation</a:t>
            </a:r>
            <a:endParaRPr lang="en-US" b="1" dirty="0"/>
          </a:p>
        </p:txBody>
      </p:sp>
      <p:sp>
        <p:nvSpPr>
          <p:cNvPr id="3" name="Subtitle 2"/>
          <p:cNvSpPr>
            <a:spLocks noGrp="1"/>
          </p:cNvSpPr>
          <p:nvPr>
            <p:ph type="subTitle" idx="1"/>
          </p:nvPr>
        </p:nvSpPr>
        <p:spPr>
          <a:xfrm>
            <a:off x="2362200" y="1339240"/>
            <a:ext cx="1295400" cy="1382927"/>
          </a:xfrm>
        </p:spPr>
        <p:txBody>
          <a:bodyPr>
            <a:normAutofit/>
          </a:bodyPr>
          <a:lstStyle/>
          <a:p>
            <a:pPr algn="ctr"/>
            <a:r>
              <a:rPr lang="en-US" sz="2800" b="1" i="1" dirty="0" smtClean="0"/>
              <a:t>Net Control Station</a:t>
            </a:r>
          </a:p>
        </p:txBody>
      </p:sp>
      <p:sp>
        <p:nvSpPr>
          <p:cNvPr id="7" name="Subtitle 2"/>
          <p:cNvSpPr txBox="1">
            <a:spLocks/>
          </p:cNvSpPr>
          <p:nvPr/>
        </p:nvSpPr>
        <p:spPr>
          <a:xfrm>
            <a:off x="1143000" y="1518451"/>
            <a:ext cx="8153400"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i="1" dirty="0" smtClean="0"/>
          </a:p>
        </p:txBody>
      </p:sp>
      <p:pic>
        <p:nvPicPr>
          <p:cNvPr id="4" name="Picture 3"/>
          <p:cNvPicPr>
            <a:picLocks noChangeAspect="1"/>
          </p:cNvPicPr>
          <p:nvPr/>
        </p:nvPicPr>
        <p:blipFill>
          <a:blip r:embed="rId2"/>
          <a:stretch>
            <a:fillRect/>
          </a:stretch>
        </p:blipFill>
        <p:spPr>
          <a:xfrm>
            <a:off x="4048076" y="1242511"/>
            <a:ext cx="1233951" cy="1576387"/>
          </a:xfrm>
          <a:prstGeom prst="rect">
            <a:avLst/>
          </a:prstGeom>
        </p:spPr>
      </p:pic>
      <p:pic>
        <p:nvPicPr>
          <p:cNvPr id="5" name="Picture 4"/>
          <p:cNvPicPr>
            <a:picLocks noChangeAspect="1"/>
          </p:cNvPicPr>
          <p:nvPr/>
        </p:nvPicPr>
        <p:blipFill>
          <a:blip r:embed="rId3"/>
          <a:stretch>
            <a:fillRect/>
          </a:stretch>
        </p:blipFill>
        <p:spPr>
          <a:xfrm>
            <a:off x="3200400" y="4676288"/>
            <a:ext cx="1179683" cy="1312232"/>
          </a:xfrm>
          <a:prstGeom prst="rect">
            <a:avLst/>
          </a:prstGeom>
        </p:spPr>
      </p:pic>
      <p:pic>
        <p:nvPicPr>
          <p:cNvPr id="6" name="Picture 5"/>
          <p:cNvPicPr>
            <a:picLocks noChangeAspect="1"/>
          </p:cNvPicPr>
          <p:nvPr/>
        </p:nvPicPr>
        <p:blipFill>
          <a:blip r:embed="rId4"/>
          <a:stretch>
            <a:fillRect/>
          </a:stretch>
        </p:blipFill>
        <p:spPr>
          <a:xfrm>
            <a:off x="7428607" y="4686925"/>
            <a:ext cx="1271588" cy="1312232"/>
          </a:xfrm>
          <a:prstGeom prst="rect">
            <a:avLst/>
          </a:prstGeom>
        </p:spPr>
      </p:pic>
      <p:pic>
        <p:nvPicPr>
          <p:cNvPr id="8" name="Picture 7"/>
          <p:cNvPicPr>
            <a:picLocks noChangeAspect="1"/>
          </p:cNvPicPr>
          <p:nvPr/>
        </p:nvPicPr>
        <p:blipFill>
          <a:blip r:embed="rId5"/>
          <a:stretch>
            <a:fillRect/>
          </a:stretch>
        </p:blipFill>
        <p:spPr>
          <a:xfrm>
            <a:off x="5292513" y="4709995"/>
            <a:ext cx="1273061" cy="1312232"/>
          </a:xfrm>
          <a:prstGeom prst="rect">
            <a:avLst/>
          </a:prstGeom>
        </p:spPr>
      </p:pic>
      <p:pic>
        <p:nvPicPr>
          <p:cNvPr id="9" name="Picture 8"/>
          <p:cNvPicPr>
            <a:picLocks noChangeAspect="1"/>
          </p:cNvPicPr>
          <p:nvPr/>
        </p:nvPicPr>
        <p:blipFill>
          <a:blip r:embed="rId6"/>
          <a:stretch>
            <a:fillRect/>
          </a:stretch>
        </p:blipFill>
        <p:spPr>
          <a:xfrm>
            <a:off x="685800" y="4686925"/>
            <a:ext cx="1151848" cy="1302341"/>
          </a:xfrm>
          <a:prstGeom prst="rect">
            <a:avLst/>
          </a:prstGeom>
        </p:spPr>
      </p:pic>
      <p:cxnSp>
        <p:nvCxnSpPr>
          <p:cNvPr id="11" name="Straight Arrow Connector 10"/>
          <p:cNvCxnSpPr/>
          <p:nvPr/>
        </p:nvCxnSpPr>
        <p:spPr>
          <a:xfrm>
            <a:off x="5739227" y="2743200"/>
            <a:ext cx="2109373" cy="1650856"/>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37648" y="2849378"/>
            <a:ext cx="1772716" cy="1605296"/>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962400" y="2959252"/>
            <a:ext cx="378443" cy="1495422"/>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10338" y="2956218"/>
            <a:ext cx="818705" cy="1613007"/>
          </a:xfrm>
          <a:prstGeom prst="straightConnector1">
            <a:avLst/>
          </a:prstGeom>
          <a:ln w="635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101267"/>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Field Day Exercise</a:t>
            </a:r>
            <a:endParaRPr lang="en-US" b="1" dirty="0"/>
          </a:p>
        </p:txBody>
      </p:sp>
      <p:pic>
        <p:nvPicPr>
          <p:cNvPr id="8" name="Picture 7"/>
          <p:cNvPicPr>
            <a:picLocks noChangeAspect="1"/>
          </p:cNvPicPr>
          <p:nvPr/>
        </p:nvPicPr>
        <p:blipFill>
          <a:blip r:embed="rId2"/>
          <a:stretch>
            <a:fillRect/>
          </a:stretch>
        </p:blipFill>
        <p:spPr>
          <a:xfrm>
            <a:off x="2938160" y="3432187"/>
            <a:ext cx="5977240" cy="3273413"/>
          </a:xfrm>
          <a:prstGeom prst="rect">
            <a:avLst/>
          </a:prstGeom>
        </p:spPr>
      </p:pic>
      <p:pic>
        <p:nvPicPr>
          <p:cNvPr id="10" name="Picture 9"/>
          <p:cNvPicPr>
            <a:picLocks noChangeAspect="1"/>
          </p:cNvPicPr>
          <p:nvPr/>
        </p:nvPicPr>
        <p:blipFill>
          <a:blip r:embed="rId3"/>
          <a:stretch>
            <a:fillRect/>
          </a:stretch>
        </p:blipFill>
        <p:spPr>
          <a:xfrm>
            <a:off x="3106697" y="1375137"/>
            <a:ext cx="2930606" cy="1828450"/>
          </a:xfrm>
          <a:prstGeom prst="rect">
            <a:avLst/>
          </a:prstGeom>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161" y="990600"/>
            <a:ext cx="3248024" cy="231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62" y="1016812"/>
            <a:ext cx="2698149" cy="486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stretch>
            <a:fillRect/>
          </a:stretch>
        </p:blipFill>
        <p:spPr>
          <a:xfrm>
            <a:off x="6354721" y="616762"/>
            <a:ext cx="2602820" cy="2686050"/>
          </a:xfrm>
          <a:prstGeom prst="rect">
            <a:avLst/>
          </a:prstGeom>
        </p:spPr>
      </p:pic>
    </p:spTree>
    <p:extLst>
      <p:ext uri="{BB962C8B-B14F-4D97-AF65-F5344CB8AC3E}">
        <p14:creationId xmlns:p14="http://schemas.microsoft.com/office/powerpoint/2010/main" val="4170845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313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9464" y="474219"/>
            <a:ext cx="6424536" cy="762000"/>
          </a:xfrm>
        </p:spPr>
        <p:txBody>
          <a:bodyPr>
            <a:normAutofit fontScale="90000"/>
          </a:bodyPr>
          <a:lstStyle/>
          <a:p>
            <a:r>
              <a:rPr lang="en-US" b="1" dirty="0" smtClean="0"/>
              <a:t>Thank You</a:t>
            </a:r>
            <a:br>
              <a:rPr lang="en-US" b="1" dirty="0" smtClean="0"/>
            </a:br>
            <a:r>
              <a:rPr lang="en-US" b="1" dirty="0" smtClean="0"/>
              <a:t>AuxComm Bill of 2023</a:t>
            </a:r>
            <a:br>
              <a:rPr lang="en-US" b="1" dirty="0" smtClean="0"/>
            </a:br>
            <a:r>
              <a:rPr lang="en-US" b="1" dirty="0" smtClean="0"/>
              <a:t>(35-0175)</a:t>
            </a:r>
            <a:endParaRPr lang="en-US" b="1" dirty="0"/>
          </a:p>
        </p:txBody>
      </p:sp>
      <p:sp>
        <p:nvSpPr>
          <p:cNvPr id="3" name="Subtitle 2"/>
          <p:cNvSpPr>
            <a:spLocks noGrp="1"/>
          </p:cNvSpPr>
          <p:nvPr>
            <p:ph type="subTitle" idx="1"/>
          </p:nvPr>
        </p:nvSpPr>
        <p:spPr>
          <a:xfrm>
            <a:off x="685800" y="1893673"/>
            <a:ext cx="7086600" cy="4783810"/>
          </a:xfrm>
        </p:spPr>
        <p:txBody>
          <a:bodyPr>
            <a:normAutofit lnSpcReduction="10000"/>
          </a:bodyPr>
          <a:lstStyle/>
          <a:p>
            <a:pPr algn="ctr"/>
            <a:r>
              <a:rPr lang="en-US" sz="2800" b="1" i="1" dirty="0" smtClean="0"/>
              <a:t>Questions?</a:t>
            </a:r>
          </a:p>
          <a:p>
            <a:pPr algn="ctr"/>
            <a:endParaRPr lang="en-US" sz="2800" b="1" i="1" dirty="0" smtClean="0"/>
          </a:p>
          <a:p>
            <a:pPr algn="ctr"/>
            <a:r>
              <a:rPr lang="en-US" sz="2800" b="1" i="1" dirty="0" smtClean="0"/>
              <a:t>Testifiers</a:t>
            </a:r>
          </a:p>
          <a:p>
            <a:pPr algn="ctr"/>
            <a:r>
              <a:rPr lang="en-US" sz="2000" b="1" i="1" dirty="0" smtClean="0"/>
              <a:t> (in order of appearance)</a:t>
            </a:r>
          </a:p>
          <a:p>
            <a:pPr algn="ctr"/>
            <a:endParaRPr lang="en-US" sz="2000" b="1" i="1" dirty="0" smtClean="0"/>
          </a:p>
          <a:p>
            <a:pPr algn="ctr"/>
            <a:r>
              <a:rPr lang="en-US" sz="2800" b="1" i="1" dirty="0" smtClean="0"/>
              <a:t>Fred Kleber</a:t>
            </a:r>
          </a:p>
          <a:p>
            <a:pPr algn="ctr"/>
            <a:r>
              <a:rPr lang="en-US" sz="2800" b="1" i="1" dirty="0" smtClean="0"/>
              <a:t>Reynold St. Louis</a:t>
            </a:r>
          </a:p>
          <a:p>
            <a:pPr algn="ctr"/>
            <a:r>
              <a:rPr lang="en-US" sz="2800" b="1" i="1" dirty="0" smtClean="0"/>
              <a:t>Celia Kalousek</a:t>
            </a:r>
          </a:p>
          <a:p>
            <a:pPr algn="ctr"/>
            <a:r>
              <a:rPr lang="en-US" sz="2800" b="1" i="1" dirty="0" smtClean="0"/>
              <a:t>Reynaldo Bess</a:t>
            </a:r>
          </a:p>
          <a:p>
            <a:pPr algn="ctr"/>
            <a:r>
              <a:rPr lang="en-US" sz="2800" b="1" i="1" dirty="0" smtClean="0"/>
              <a:t>Steve DeBlasio</a:t>
            </a:r>
          </a:p>
        </p:txBody>
      </p:sp>
      <p:sp>
        <p:nvSpPr>
          <p:cNvPr id="7" name="Subtitle 2"/>
          <p:cNvSpPr txBox="1">
            <a:spLocks/>
          </p:cNvSpPr>
          <p:nvPr/>
        </p:nvSpPr>
        <p:spPr>
          <a:xfrm>
            <a:off x="1143000" y="1518451"/>
            <a:ext cx="8153400"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rgbClr val="1F42F3"/>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i="1" dirty="0" smtClean="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2490864"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9566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9144000" cy="762000"/>
          </a:xfrm>
        </p:spPr>
        <p:txBody>
          <a:bodyPr/>
          <a:lstStyle/>
          <a:p>
            <a:r>
              <a:rPr lang="en-US" b="1" dirty="0" smtClean="0"/>
              <a:t>VI-ARES Overview</a:t>
            </a:r>
            <a:endParaRPr lang="en-US" b="1" dirty="0"/>
          </a:p>
        </p:txBody>
      </p:sp>
      <p:sp>
        <p:nvSpPr>
          <p:cNvPr id="3" name="Subtitle 2"/>
          <p:cNvSpPr>
            <a:spLocks noGrp="1"/>
          </p:cNvSpPr>
          <p:nvPr>
            <p:ph type="subTitle" idx="1"/>
          </p:nvPr>
        </p:nvSpPr>
        <p:spPr>
          <a:xfrm>
            <a:off x="914400" y="2667000"/>
            <a:ext cx="7772400" cy="3201140"/>
          </a:xfrm>
        </p:spPr>
        <p:txBody>
          <a:bodyPr>
            <a:normAutofit/>
          </a:bodyPr>
          <a:lstStyle/>
          <a:p>
            <a:pPr marL="457200" indent="-457200">
              <a:buFont typeface="Arial" panose="020B0604020202020204" pitchFamily="34" charset="0"/>
              <a:buChar char="•"/>
            </a:pPr>
            <a:r>
              <a:rPr lang="en-US" sz="3000" b="1" dirty="0" smtClean="0"/>
              <a:t>Evolved from Civil Defense </a:t>
            </a:r>
          </a:p>
          <a:p>
            <a:pPr marL="457200" indent="-457200">
              <a:buFont typeface="Arial" panose="020B0604020202020204" pitchFamily="34" charset="0"/>
              <a:buChar char="•"/>
            </a:pPr>
            <a:r>
              <a:rPr lang="en-US" sz="3000" b="1" dirty="0" smtClean="0"/>
              <a:t>Has decades </a:t>
            </a:r>
            <a:r>
              <a:rPr lang="en-US" sz="3000" b="1" dirty="0"/>
              <a:t>long relationship with VITEMA</a:t>
            </a:r>
          </a:p>
          <a:p>
            <a:pPr marL="457200" indent="-457200">
              <a:buFont typeface="Arial" panose="020B0604020202020204" pitchFamily="34" charset="0"/>
              <a:buChar char="•"/>
            </a:pPr>
            <a:r>
              <a:rPr lang="en-US" sz="3000" b="1" dirty="0" smtClean="0"/>
              <a:t>Membership numbers around 35</a:t>
            </a:r>
          </a:p>
          <a:p>
            <a:pPr marL="457200" indent="-457200">
              <a:buFont typeface="Arial" panose="020B0604020202020204" pitchFamily="34" charset="0"/>
              <a:buChar char="•"/>
            </a:pPr>
            <a:r>
              <a:rPr lang="en-US" sz="3000" b="1" dirty="0" smtClean="0"/>
              <a:t>Four core ICS classes are required</a:t>
            </a:r>
          </a:p>
          <a:p>
            <a:pPr marL="457200" indent="-457200">
              <a:buFont typeface="Arial" panose="020B0604020202020204" pitchFamily="34" charset="0"/>
              <a:buChar char="•"/>
            </a:pPr>
            <a:r>
              <a:rPr lang="en-US" sz="3000" b="1" dirty="0" smtClean="0"/>
              <a:t>Conducts routine exercises and training</a:t>
            </a:r>
            <a:endParaRPr lang="en-US" sz="6000" b="1" dirty="0" smtClean="0"/>
          </a:p>
        </p:txBody>
      </p:sp>
      <p:pic>
        <p:nvPicPr>
          <p:cNvPr id="4" name="Picture 3" descr="ares-cl-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286000" cy="1932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res-cl-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8600"/>
            <a:ext cx="2286000" cy="193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99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St. Croix EOC Comms Center</a:t>
            </a:r>
            <a:endParaRPr lang="en-US" b="1" dirty="0"/>
          </a:p>
        </p:txBody>
      </p:sp>
      <p:sp>
        <p:nvSpPr>
          <p:cNvPr id="3" name="Subtitle 2"/>
          <p:cNvSpPr>
            <a:spLocks noGrp="1"/>
          </p:cNvSpPr>
          <p:nvPr>
            <p:ph type="subTitle" idx="1"/>
          </p:nvPr>
        </p:nvSpPr>
        <p:spPr>
          <a:xfrm>
            <a:off x="929135" y="838200"/>
            <a:ext cx="7772400" cy="4876800"/>
          </a:xfrm>
        </p:spPr>
        <p:txBody>
          <a:bodyPr/>
          <a:lstStyle/>
          <a:p>
            <a:pPr marL="457200" indent="-457200">
              <a:buFont typeface="Arial" panose="020B0604020202020204" pitchFamily="34" charset="0"/>
              <a:buChar char="•"/>
            </a:pPr>
            <a:r>
              <a:rPr lang="en-US" b="1" dirty="0" smtClean="0"/>
              <a:t>Built, maintained &amp; staffed by hams</a:t>
            </a: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404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49" descr="C:\Documents and Settings\Fred Kleber\My Documents\Junk\TH-22AT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0" y="5715000"/>
            <a:ext cx="90801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50" descr="C:\Documents and Settings\Fred Kleber\My Documents\Junk\TH-22AT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498" y="5715000"/>
            <a:ext cx="908016"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51" descr="C:\Documents and Settings\Fred Kleber\My Documents\Junk\TH-22AT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910" y="5715000"/>
            <a:ext cx="90801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52" descr="C:\Documents and Settings\Fred Kleber\My Documents\Junk\TH-22AT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898" y="5715000"/>
            <a:ext cx="908016"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53" descr="C:\Documents and Settings\Fred Kleber\My Documents\Junk\TH-22AT_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498" y="5715000"/>
            <a:ext cx="908016"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336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Taking Care of “Business”…</a:t>
            </a:r>
            <a:endParaRPr lang="en-US" b="1" dirty="0"/>
          </a:p>
        </p:txBody>
      </p:sp>
      <p:sp>
        <p:nvSpPr>
          <p:cNvPr id="3" name="Subtitle 2"/>
          <p:cNvSpPr>
            <a:spLocks noGrp="1"/>
          </p:cNvSpPr>
          <p:nvPr>
            <p:ph type="subTitle" idx="1"/>
          </p:nvPr>
        </p:nvSpPr>
        <p:spPr/>
        <p:txBody>
          <a:bodyPr/>
          <a:lstStyle/>
          <a:p>
            <a:pPr marL="457200" indent="-457200">
              <a:buFont typeface="Arial" panose="020B0604020202020204" pitchFamily="34" charset="0"/>
              <a:buChar char="•"/>
            </a:pPr>
            <a:r>
              <a:rPr lang="en-US" b="1" dirty="0" smtClean="0"/>
              <a:t>?</a:t>
            </a:r>
            <a:endParaRPr lang="en-US" b="1" dirty="0"/>
          </a:p>
        </p:txBody>
      </p:sp>
      <p:pic>
        <p:nvPicPr>
          <p:cNvPr id="4" name="Picture 3"/>
          <p:cNvPicPr>
            <a:picLocks noChangeAspect="1"/>
          </p:cNvPicPr>
          <p:nvPr/>
        </p:nvPicPr>
        <p:blipFill>
          <a:blip r:embed="rId2"/>
          <a:stretch>
            <a:fillRect/>
          </a:stretch>
        </p:blipFill>
        <p:spPr>
          <a:xfrm>
            <a:off x="3728458" y="1656778"/>
            <a:ext cx="5214268" cy="4120082"/>
          </a:xfrm>
          <a:prstGeom prst="rect">
            <a:avLst/>
          </a:prstGeom>
        </p:spPr>
      </p:pic>
      <p:pic>
        <p:nvPicPr>
          <p:cNvPr id="5" name="Picture 4"/>
          <p:cNvPicPr>
            <a:picLocks noChangeAspect="1"/>
          </p:cNvPicPr>
          <p:nvPr/>
        </p:nvPicPr>
        <p:blipFill>
          <a:blip r:embed="rId3"/>
          <a:stretch>
            <a:fillRect/>
          </a:stretch>
        </p:blipFill>
        <p:spPr>
          <a:xfrm>
            <a:off x="240192" y="1245079"/>
            <a:ext cx="3223738" cy="2016054"/>
          </a:xfrm>
          <a:prstGeom prst="rect">
            <a:avLst/>
          </a:prstGeom>
        </p:spPr>
      </p:pic>
      <p:pic>
        <p:nvPicPr>
          <p:cNvPr id="6" name="Picture 5"/>
          <p:cNvPicPr>
            <a:picLocks noChangeAspect="1"/>
          </p:cNvPicPr>
          <p:nvPr/>
        </p:nvPicPr>
        <p:blipFill>
          <a:blip r:embed="rId4"/>
          <a:stretch>
            <a:fillRect/>
          </a:stretch>
        </p:blipFill>
        <p:spPr>
          <a:xfrm>
            <a:off x="240192" y="3476884"/>
            <a:ext cx="3223738" cy="2900882"/>
          </a:xfrm>
          <a:prstGeom prst="rect">
            <a:avLst/>
          </a:prstGeom>
        </p:spPr>
      </p:pic>
    </p:spTree>
    <p:extLst>
      <p:ext uri="{BB962C8B-B14F-4D97-AF65-F5344CB8AC3E}">
        <p14:creationId xmlns:p14="http://schemas.microsoft.com/office/powerpoint/2010/main" val="1730607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lstStyle/>
          <a:p>
            <a:r>
              <a:rPr lang="en-US" b="1" dirty="0" smtClean="0"/>
              <a:t>Not IF, but WHEN…</a:t>
            </a:r>
            <a:endParaRPr lang="en-US" b="1" dirty="0"/>
          </a:p>
        </p:txBody>
      </p:sp>
      <p:pic>
        <p:nvPicPr>
          <p:cNvPr id="5" name="Picture 4"/>
          <p:cNvPicPr>
            <a:picLocks noChangeAspect="1"/>
          </p:cNvPicPr>
          <p:nvPr/>
        </p:nvPicPr>
        <p:blipFill>
          <a:blip r:embed="rId2"/>
          <a:stretch>
            <a:fillRect/>
          </a:stretch>
        </p:blipFill>
        <p:spPr>
          <a:xfrm>
            <a:off x="838200" y="816429"/>
            <a:ext cx="7620000" cy="5965371"/>
          </a:xfrm>
          <a:prstGeom prst="rect">
            <a:avLst/>
          </a:prstGeom>
        </p:spPr>
      </p:pic>
    </p:spTree>
    <p:extLst>
      <p:ext uri="{BB962C8B-B14F-4D97-AF65-F5344CB8AC3E}">
        <p14:creationId xmlns:p14="http://schemas.microsoft.com/office/powerpoint/2010/main" val="1348874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44000" cy="762000"/>
          </a:xfrm>
        </p:spPr>
        <p:txBody>
          <a:bodyPr>
            <a:normAutofit/>
          </a:bodyPr>
          <a:lstStyle/>
          <a:p>
            <a:r>
              <a:rPr lang="en-US" b="1" dirty="0" smtClean="0"/>
              <a:t>Irma Arrives!</a:t>
            </a:r>
            <a:endParaRPr lang="en-US" b="1" dirty="0"/>
          </a:p>
        </p:txBody>
      </p:sp>
      <p:sp>
        <p:nvSpPr>
          <p:cNvPr id="3" name="Subtitle 2"/>
          <p:cNvSpPr>
            <a:spLocks noGrp="1"/>
          </p:cNvSpPr>
          <p:nvPr>
            <p:ph type="subTitle" idx="1"/>
          </p:nvPr>
        </p:nvSpPr>
        <p:spPr/>
        <p:txBody>
          <a:bodyPr>
            <a:normAutofit/>
          </a:bodyPr>
          <a:lstStyle/>
          <a:p>
            <a:r>
              <a:rPr lang="en-US" b="1" dirty="0" smtClean="0"/>
              <a:t> </a:t>
            </a:r>
            <a:endParaRPr lang="en-US" b="1"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61" y="914400"/>
            <a:ext cx="8435439" cy="594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Object 5"/>
          <p:cNvGraphicFramePr>
            <a:graphicFrameLocks/>
          </p:cNvGraphicFramePr>
          <p:nvPr>
            <p:extLst>
              <p:ext uri="{D42A27DB-BD31-4B8C-83A1-F6EECF244321}">
                <p14:modId xmlns:p14="http://schemas.microsoft.com/office/powerpoint/2010/main" val="3681174072"/>
              </p:ext>
            </p:extLst>
          </p:nvPr>
        </p:nvGraphicFramePr>
        <p:xfrm>
          <a:off x="6892015" y="5884863"/>
          <a:ext cx="1441450" cy="973137"/>
        </p:xfrm>
        <a:graphic>
          <a:graphicData uri="http://schemas.openxmlformats.org/presentationml/2006/ole">
            <mc:AlternateContent xmlns:mc="http://schemas.openxmlformats.org/markup-compatibility/2006">
              <mc:Choice xmlns:v="urn:schemas-microsoft-com:vml" Requires="v">
                <p:oleObj spid="_x0000_s47145" name="ClipArt" r:id="rId4" imgW="3657600" imgH="2431601" progId="MS_ClipArt_Gallery.2">
                  <p:embed/>
                </p:oleObj>
              </mc:Choice>
              <mc:Fallback>
                <p:oleObj name="ClipArt" r:id="rId4" imgW="3657600" imgH="2431601"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015" y="5884863"/>
                        <a:ext cx="14414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6426102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3773</TotalTime>
  <Words>1479</Words>
  <Application>Microsoft Office PowerPoint</Application>
  <PresentationFormat>On-screen Show (4:3)</PresentationFormat>
  <Paragraphs>238</Paragraphs>
  <Slides>47</Slides>
  <Notes>10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4" baseType="lpstr">
      <vt:lpstr>Arial</vt:lpstr>
      <vt:lpstr>Calibri</vt:lpstr>
      <vt:lpstr>Courier New</vt:lpstr>
      <vt:lpstr>Oswald</vt:lpstr>
      <vt:lpstr>Office Theme</vt:lpstr>
      <vt:lpstr>Simple Light</vt:lpstr>
      <vt:lpstr>ClipArt</vt:lpstr>
      <vt:lpstr> </vt:lpstr>
      <vt:lpstr>The Early Years…</vt:lpstr>
      <vt:lpstr>Public Service – My Calling</vt:lpstr>
      <vt:lpstr>American Radio Relay League</vt:lpstr>
      <vt:lpstr>VI-ARES Overview</vt:lpstr>
      <vt:lpstr>St. Croix EOC Comms Center</vt:lpstr>
      <vt:lpstr>Taking Care of “Business”…</vt:lpstr>
      <vt:lpstr>Not IF, but WHEN…</vt:lpstr>
      <vt:lpstr>Irma Arrives!</vt:lpstr>
      <vt:lpstr>Injects That Never Happen?</vt:lpstr>
      <vt:lpstr>Maria Arrives</vt:lpstr>
      <vt:lpstr>The Aftermath..</vt:lpstr>
      <vt:lpstr>Irma-Maria Emcomm Hierarchy</vt:lpstr>
      <vt:lpstr>US Navy Support</vt:lpstr>
      <vt:lpstr>Landing Zone Management - STJ</vt:lpstr>
      <vt:lpstr>Tick Tock…</vt:lpstr>
      <vt:lpstr>Getting It Right – EVERYTIME!</vt:lpstr>
      <vt:lpstr>The ARES Response Summary</vt:lpstr>
      <vt:lpstr>National Recognition</vt:lpstr>
      <vt:lpstr>Saving Lives</vt:lpstr>
      <vt:lpstr>The Risks</vt:lpstr>
      <vt:lpstr>AuxComm – What &amp; Why?</vt:lpstr>
      <vt:lpstr>AuxComm Summary</vt:lpstr>
      <vt:lpstr>PowerPoint Presentation</vt:lpstr>
      <vt:lpstr>Tenets of First Response</vt:lpstr>
      <vt:lpstr>ICS - The Common “Language”</vt:lpstr>
      <vt:lpstr>Emergency Support Functions (ESFs)</vt:lpstr>
      <vt:lpstr>Practice Makes Perfect</vt:lpstr>
      <vt:lpstr>PowerPoint Presentation</vt:lpstr>
      <vt:lpstr>Celia Kalousek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TSA and Ham Radio</vt:lpstr>
      <vt:lpstr>Training &amp; Community Outreach</vt:lpstr>
      <vt:lpstr>Owned Equipment  Benefits</vt:lpstr>
      <vt:lpstr>Net Operation</vt:lpstr>
      <vt:lpstr>Field Day Exercise</vt:lpstr>
      <vt:lpstr>PowerPoint Presentation</vt:lpstr>
      <vt:lpstr>Thank You AuxComm Bill of 2023 (35-0175)</vt:lpstr>
    </vt:vector>
  </TitlesOfParts>
  <Company>NP2X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dc:creator>
  <cp:lastModifiedBy>Microsoft account</cp:lastModifiedBy>
  <cp:revision>190</cp:revision>
  <dcterms:created xsi:type="dcterms:W3CDTF">2018-04-27T16:36:32Z</dcterms:created>
  <dcterms:modified xsi:type="dcterms:W3CDTF">2023-11-06T04:05:24Z</dcterms:modified>
</cp:coreProperties>
</file>