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350" r:id="rId5"/>
    <p:sldId id="357" r:id="rId6"/>
    <p:sldId id="365" r:id="rId7"/>
    <p:sldId id="366" r:id="rId8"/>
    <p:sldId id="367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226" autoAdjust="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E6D13E5-4CEC-3A4A-8E5D-AFCEE7512EEC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7/21/2023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21,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21,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21,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21,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21,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21,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21,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Shap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Picture Placehold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Text Placehold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8" name="Text Placehold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Shap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66" name="Picture Placehold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9" name="Picture Placehold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21,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21, 2023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FCA8E82-58CD-E045-8B98-B7A85B79B752}" type="datetime4">
              <a:rPr lang="en-US" smtClean="0"/>
              <a:pPr/>
              <a:t>July 21, 2023</a:t>
            </a:fld>
            <a:endParaRPr lang="en-US" dirty="0">
              <a:latin typeface="+mn-lt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605213"/>
          </a:xfrm>
        </p:spPr>
        <p:txBody>
          <a:bodyPr/>
          <a:lstStyle/>
          <a:p>
            <a:r>
              <a:rPr lang="en-US" dirty="0"/>
              <a:t>Timeline of Events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/>
          <a:lstStyle/>
          <a:p>
            <a:r>
              <a:rPr lang="en-US" dirty="0"/>
              <a:t>Caribbean Kidney Center</a:t>
            </a:r>
          </a:p>
          <a:p>
            <a:r>
              <a:rPr lang="en-US" dirty="0"/>
              <a:t>July 24,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8DC5D3-674D-0281-DD96-D460254198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735" y="416478"/>
            <a:ext cx="3435350" cy="2231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19620-6CCC-A34D-9D45-D6B57F800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55189-E7B2-3A4A-99EE-997592791F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01161" y="2262567"/>
            <a:ext cx="2133600" cy="205837"/>
          </a:xfrm>
        </p:spPr>
        <p:txBody>
          <a:bodyPr/>
          <a:lstStyle/>
          <a:p>
            <a:r>
              <a:rPr lang="en-US" dirty="0"/>
              <a:t>March 3,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3C602-BA59-1744-B258-B489E00A3E1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1161" y="2934855"/>
            <a:ext cx="4730238" cy="715227"/>
          </a:xfrm>
        </p:spPr>
        <p:txBody>
          <a:bodyPr/>
          <a:lstStyle/>
          <a:p>
            <a:r>
              <a:rPr lang="en-US" b="0" i="0" dirty="0">
                <a:effectLst/>
              </a:rPr>
              <a:t>Doug Koch (CEO of JFL), in an unsolicited       e-mail, asks Dr. Gardiner about a possible transaction between CKC and JFL for the CKC dialysis facility. 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D4284CF-DF13-E947-ADA5-0FD9AAC03C2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</p:spPr>
        <p:txBody>
          <a:bodyPr/>
          <a:lstStyle/>
          <a:p>
            <a:r>
              <a:rPr lang="en-US" dirty="0"/>
              <a:t>March 14, 2023	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FEC49-A0F0-FB4E-9A87-B2EF1136472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8" y="5087328"/>
            <a:ext cx="4097886" cy="369332"/>
          </a:xfrm>
        </p:spPr>
        <p:txBody>
          <a:bodyPr/>
          <a:lstStyle/>
          <a:p>
            <a:r>
              <a:rPr lang="en-US" b="0" i="0" dirty="0">
                <a:effectLst/>
              </a:rPr>
              <a:t>Scott Downing sends Doug Koch specific terms for a possible transaction. 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C396C20-F6DF-C940-BE16-6E008BFF9CB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2" y="2262566"/>
            <a:ext cx="2133600" cy="205837"/>
          </a:xfrm>
        </p:spPr>
        <p:txBody>
          <a:bodyPr/>
          <a:lstStyle/>
          <a:p>
            <a:r>
              <a:rPr lang="en-US" dirty="0"/>
              <a:t>March 6, 2023	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5F2A68F-70C1-7F46-9A1C-586701744F5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2" y="2565792"/>
            <a:ext cx="4730237" cy="1176868"/>
          </a:xfrm>
        </p:spPr>
        <p:txBody>
          <a:bodyPr/>
          <a:lstStyle/>
          <a:p>
            <a:r>
              <a:rPr lang="en-US" b="0" i="0" dirty="0">
                <a:effectLst/>
              </a:rPr>
              <a:t>Doug Koch sent another e-mail to Dr. Gardiner with some specifics about a possible transaction. </a:t>
            </a:r>
          </a:p>
          <a:p>
            <a:pPr algn="l" fontAlgn="base"/>
            <a:r>
              <a:rPr lang="en-US" sz="1800" b="1" dirty="0"/>
              <a:t>March 9, 2023 - </a:t>
            </a:r>
            <a:r>
              <a:rPr lang="en-US" b="0" i="0" dirty="0">
                <a:effectLst/>
              </a:rPr>
              <a:t>Doug Koch meets with Dr. Gardiner (and Scott Downing via phone) to discuss specifics of a possible transaction.</a:t>
            </a:r>
            <a:r>
              <a:rPr lang="en-US" sz="1800" b="0" i="0" dirty="0">
                <a:effectLst/>
              </a:rPr>
              <a:t> </a:t>
            </a:r>
          </a:p>
          <a:p>
            <a:endParaRPr lang="en-US" sz="1800" b="1" dirty="0"/>
          </a:p>
          <a:p>
            <a:endParaRPr lang="en-US" sz="1800" b="1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554997-3B04-634C-A36E-69B03113315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0" y="4614530"/>
            <a:ext cx="2885489" cy="293215"/>
          </a:xfrm>
        </p:spPr>
        <p:txBody>
          <a:bodyPr/>
          <a:lstStyle/>
          <a:p>
            <a:r>
              <a:rPr lang="en-US" dirty="0"/>
              <a:t>On or about March 31, 2023	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355B93-F7B4-8649-8BBF-819B529D7EC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4953486"/>
            <a:ext cx="2885488" cy="803109"/>
          </a:xfrm>
        </p:spPr>
        <p:txBody>
          <a:bodyPr/>
          <a:lstStyle/>
          <a:p>
            <a:pPr algn="l" fontAlgn="base"/>
            <a:r>
              <a:rPr lang="en-US" b="0" i="0" dirty="0">
                <a:effectLst/>
              </a:rPr>
              <a:t>Scott Downing's firm (Benesch) sends JFL's counsel (Patricia Welcome) a draft confidentiality agreement in order  to share information for a possible transaction.  </a:t>
            </a:r>
          </a:p>
          <a:p>
            <a:pPr algn="l" fontAlgn="base"/>
            <a:r>
              <a:rPr lang="en-US" b="1" i="0" dirty="0">
                <a:effectLst/>
              </a:rPr>
              <a:t>Thereafter, little to no communication from JFL. </a:t>
            </a:r>
          </a:p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2B0E625-26CC-9744-9B92-56905E797B65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F29C953-E914-EE4E-B001-1E1EAD7BFD8A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>
          <a:xfrm>
            <a:off x="1494790" y="6332220"/>
            <a:ext cx="1497330" cy="247651"/>
          </a:xfrm>
        </p:spPr>
        <p:txBody>
          <a:bodyPr/>
          <a:lstStyle/>
          <a:p>
            <a:r>
              <a:rPr lang="en-US" dirty="0"/>
              <a:t>Timeline Review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88C120B-6FFA-9C42-80DF-9F19DE9503F4}"/>
              </a:ext>
            </a:extLst>
          </p:cNvPr>
          <p:cNvSpPr>
            <a:spLocks noGrp="1"/>
          </p:cNvSpPr>
          <p:nvPr>
            <p:ph type="dt" sz="half" idx="36"/>
          </p:nvPr>
        </p:nvSpPr>
        <p:spPr>
          <a:xfrm>
            <a:off x="2992120" y="6332220"/>
            <a:ext cx="1313180" cy="247651"/>
          </a:xfrm>
        </p:spPr>
        <p:txBody>
          <a:bodyPr/>
          <a:lstStyle/>
          <a:p>
            <a:r>
              <a:rPr lang="en-US" dirty="0"/>
              <a:t>July 24, 2023 </a:t>
            </a:r>
          </a:p>
        </p:txBody>
      </p:sp>
    </p:spTree>
    <p:extLst>
      <p:ext uri="{BB962C8B-B14F-4D97-AF65-F5344CB8AC3E}">
        <p14:creationId xmlns:p14="http://schemas.microsoft.com/office/powerpoint/2010/main" val="2509101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19620-6CCC-A34D-9D45-D6B57F800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55189-E7B2-3A4A-99EE-997592791F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01161" y="2262567"/>
            <a:ext cx="2133600" cy="205837"/>
          </a:xfrm>
        </p:spPr>
        <p:txBody>
          <a:bodyPr/>
          <a:lstStyle/>
          <a:p>
            <a:r>
              <a:rPr lang="en-US" dirty="0"/>
              <a:t>April 25,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3C602-BA59-1744-B258-B489E00A3E1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1161" y="2934855"/>
            <a:ext cx="4730238" cy="715227"/>
          </a:xfrm>
        </p:spPr>
        <p:txBody>
          <a:bodyPr/>
          <a:lstStyle/>
          <a:p>
            <a:r>
              <a:rPr lang="en-US" b="0" i="0" dirty="0">
                <a:effectLst/>
              </a:rPr>
              <a:t>Lorin </a:t>
            </a:r>
            <a:r>
              <a:rPr lang="en-US" b="0" i="0" dirty="0" err="1">
                <a:effectLst/>
              </a:rPr>
              <a:t>Kleeger</a:t>
            </a:r>
            <a:r>
              <a:rPr lang="en-US" b="0" i="0" dirty="0">
                <a:effectLst/>
              </a:rPr>
              <a:t> (counsel for VIGHHFC) e-mailed Scott Downing and they spoke about a possible transaction in St. Croix and also St. Thomas. 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C396C20-F6DF-C940-BE16-6E008BFF9CB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2" y="2262566"/>
            <a:ext cx="2133600" cy="205837"/>
          </a:xfrm>
        </p:spPr>
        <p:txBody>
          <a:bodyPr/>
          <a:lstStyle/>
          <a:p>
            <a:r>
              <a:rPr lang="en-US" dirty="0"/>
              <a:t>April 26, 2023	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5F2A68F-70C1-7F46-9A1C-586701744F5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2" y="2565792"/>
            <a:ext cx="4730237" cy="1176868"/>
          </a:xfrm>
        </p:spPr>
        <p:txBody>
          <a:bodyPr/>
          <a:lstStyle/>
          <a:p>
            <a:r>
              <a:rPr lang="en-US" b="0" i="0" dirty="0">
                <a:effectLst/>
                <a:latin typeface="Calibri" panose="020F0502020204030204" pitchFamily="34" charset="0"/>
              </a:rPr>
              <a:t>Scott Downing sent Lorin </a:t>
            </a:r>
            <a:r>
              <a:rPr lang="en-US" b="0" i="0" dirty="0" err="1">
                <a:effectLst/>
                <a:latin typeface="Calibri" panose="020F0502020204030204" pitchFamily="34" charset="0"/>
              </a:rPr>
              <a:t>Kleeger</a:t>
            </a:r>
            <a:r>
              <a:rPr lang="en-US" b="0" i="0" dirty="0">
                <a:effectLst/>
                <a:latin typeface="Calibri" panose="020F0502020204030204" pitchFamily="34" charset="0"/>
              </a:rPr>
              <a:t> the terms of a possible transaction.  </a:t>
            </a:r>
          </a:p>
          <a:p>
            <a:endParaRPr lang="en-US" sz="1800" b="1" dirty="0"/>
          </a:p>
          <a:p>
            <a:endParaRPr lang="en-US" sz="1800" b="1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554997-3B04-634C-A36E-69B03113315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0" y="4614530"/>
            <a:ext cx="2885489" cy="293215"/>
          </a:xfrm>
        </p:spPr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2B0E625-26CC-9744-9B92-56905E797B65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F29C953-E914-EE4E-B001-1E1EAD7BFD8A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>
          <a:xfrm>
            <a:off x="1494790" y="6332220"/>
            <a:ext cx="1497330" cy="247651"/>
          </a:xfrm>
        </p:spPr>
        <p:txBody>
          <a:bodyPr/>
          <a:lstStyle/>
          <a:p>
            <a:r>
              <a:rPr lang="en-US" dirty="0"/>
              <a:t>Timeline Review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88C120B-6FFA-9C42-80DF-9F19DE9503F4}"/>
              </a:ext>
            </a:extLst>
          </p:cNvPr>
          <p:cNvSpPr>
            <a:spLocks noGrp="1"/>
          </p:cNvSpPr>
          <p:nvPr>
            <p:ph type="dt" sz="half" idx="36"/>
          </p:nvPr>
        </p:nvSpPr>
        <p:spPr>
          <a:xfrm>
            <a:off x="2992120" y="6332220"/>
            <a:ext cx="1313180" cy="247651"/>
          </a:xfrm>
        </p:spPr>
        <p:txBody>
          <a:bodyPr/>
          <a:lstStyle/>
          <a:p>
            <a:r>
              <a:rPr lang="en-US" dirty="0"/>
              <a:t>July 24, 2023 </a:t>
            </a:r>
          </a:p>
        </p:txBody>
      </p:sp>
    </p:spTree>
    <p:extLst>
      <p:ext uri="{BB962C8B-B14F-4D97-AF65-F5344CB8AC3E}">
        <p14:creationId xmlns:p14="http://schemas.microsoft.com/office/powerpoint/2010/main" val="409994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19620-6CCC-A34D-9D45-D6B57F800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55189-E7B2-3A4A-99EE-997592791F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01161" y="2235404"/>
            <a:ext cx="2596637" cy="247651"/>
          </a:xfrm>
        </p:spPr>
        <p:txBody>
          <a:bodyPr/>
          <a:lstStyle/>
          <a:p>
            <a:r>
              <a:rPr lang="en-US" dirty="0"/>
              <a:t>On or about May 3, 2023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D4284CF-DF13-E947-ADA5-0FD9AAC03C2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8" y="4380614"/>
            <a:ext cx="4480657" cy="527131"/>
          </a:xfrm>
        </p:spPr>
        <p:txBody>
          <a:bodyPr/>
          <a:lstStyle/>
          <a:p>
            <a:r>
              <a:rPr lang="en-US" dirty="0"/>
              <a:t>From May 5, 2023 </a:t>
            </a:r>
            <a:r>
              <a:rPr lang="en-US" sz="1800" b="1" i="0" dirty="0">
                <a:effectLst/>
              </a:rPr>
              <a:t>through the end of May or do,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FEC49-A0F0-FB4E-9A87-B2EF1136472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8" y="5087327"/>
            <a:ext cx="4597616" cy="669267"/>
          </a:xfrm>
        </p:spPr>
        <p:txBody>
          <a:bodyPr/>
          <a:lstStyle/>
          <a:p>
            <a:r>
              <a:rPr lang="en-US" b="0" i="0" dirty="0">
                <a:effectLst/>
              </a:rPr>
              <a:t>CKC responds to requests for information from Mr. </a:t>
            </a:r>
            <a:r>
              <a:rPr lang="en-US" b="0" i="0" dirty="0" err="1">
                <a:effectLst/>
              </a:rPr>
              <a:t>Kleeger</a:t>
            </a:r>
            <a:r>
              <a:rPr lang="en-US" b="0" i="0" dirty="0">
                <a:effectLst/>
              </a:rPr>
              <a:t> and VIGHFFC. VIGHFFC also promises to have appraisers do work on both facilities. </a:t>
            </a: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C396C20-F6DF-C940-BE16-6E008BFF9CB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1" y="2262566"/>
            <a:ext cx="4864267" cy="293215"/>
          </a:xfrm>
        </p:spPr>
        <p:txBody>
          <a:bodyPr/>
          <a:lstStyle/>
          <a:p>
            <a:r>
              <a:rPr lang="en-US" sz="1800" dirty="0">
                <a:latin typeface="+mj-lt"/>
              </a:rPr>
              <a:t>May 4, 2023</a:t>
            </a:r>
          </a:p>
          <a:p>
            <a:r>
              <a:rPr lang="en-US" dirty="0"/>
              <a:t>	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5F2A68F-70C1-7F46-9A1C-586701744F5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2" y="2565792"/>
            <a:ext cx="4730237" cy="1176868"/>
          </a:xfrm>
        </p:spPr>
        <p:txBody>
          <a:bodyPr/>
          <a:lstStyle/>
          <a:p>
            <a:pPr algn="l" fontAlgn="base"/>
            <a:endParaRPr lang="en-US" b="0" i="0" dirty="0">
              <a:effectLst/>
            </a:endParaRPr>
          </a:p>
          <a:p>
            <a:r>
              <a:rPr lang="en-US" b="0" i="0" dirty="0">
                <a:effectLst/>
              </a:rPr>
              <a:t>Lorin </a:t>
            </a:r>
            <a:r>
              <a:rPr lang="en-US" b="0" i="0" dirty="0" err="1">
                <a:effectLst/>
              </a:rPr>
              <a:t>Kleeger</a:t>
            </a:r>
            <a:r>
              <a:rPr lang="en-US" b="0" i="0" dirty="0">
                <a:effectLst/>
              </a:rPr>
              <a:t> provides a draft non- disclosure agreement (NDA) between CKC and VIGHFFC. Benesch and Mr. </a:t>
            </a:r>
            <a:r>
              <a:rPr lang="en-US" b="0" i="0" dirty="0" err="1">
                <a:effectLst/>
              </a:rPr>
              <a:t>Kleeger</a:t>
            </a:r>
            <a:r>
              <a:rPr lang="en-US" b="0" i="0" dirty="0">
                <a:effectLst/>
              </a:rPr>
              <a:t> review and revise and the parties sign on or about May 5</a:t>
            </a:r>
            <a:r>
              <a:rPr lang="en-US" sz="1600" b="0" i="0" dirty="0">
                <a:effectLst/>
              </a:rPr>
              <a:t>. </a:t>
            </a:r>
            <a:endParaRPr lang="en-US" sz="1600" dirty="0"/>
          </a:p>
          <a:p>
            <a:pPr algn="l" fontAlgn="base"/>
            <a:r>
              <a:rPr lang="en-US" sz="1800" b="0" i="0" dirty="0">
                <a:solidFill>
                  <a:srgbClr val="424242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endParaRPr lang="en-US" sz="1800" b="1" dirty="0"/>
          </a:p>
          <a:p>
            <a:endParaRPr lang="en-US" sz="1800" b="1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554997-3B04-634C-A36E-69B03113315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0" y="4614530"/>
            <a:ext cx="2885489" cy="293215"/>
          </a:xfrm>
        </p:spPr>
        <p:txBody>
          <a:bodyPr/>
          <a:lstStyle/>
          <a:p>
            <a:r>
              <a:rPr lang="en-US" dirty="0"/>
              <a:t>On or about May 9, 2023	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355B93-F7B4-8649-8BBF-819B529D7EC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4953486"/>
            <a:ext cx="2885488" cy="803109"/>
          </a:xfrm>
        </p:spPr>
        <p:txBody>
          <a:bodyPr/>
          <a:lstStyle/>
          <a:p>
            <a:pPr algn="l" fontAlgn="base"/>
            <a:r>
              <a:rPr lang="en-US" b="0" i="0" dirty="0">
                <a:effectLst/>
              </a:rPr>
              <a:t>Chris Finch and the CEOs of GJFLJ and St. Thomas hospital (Doug Koch and Tina </a:t>
            </a:r>
            <a:r>
              <a:rPr lang="en-US" b="0" i="0" dirty="0" err="1">
                <a:effectLst/>
              </a:rPr>
              <a:t>Comissiong</a:t>
            </a:r>
            <a:r>
              <a:rPr lang="en-US" b="0" i="0" dirty="0">
                <a:effectLst/>
              </a:rPr>
              <a:t>) along with Scott Downing and Lorin </a:t>
            </a:r>
            <a:r>
              <a:rPr lang="en-US" b="0" i="0" dirty="0" err="1">
                <a:effectLst/>
              </a:rPr>
              <a:t>Kleeger</a:t>
            </a:r>
            <a:r>
              <a:rPr lang="en-US" b="0" i="0" dirty="0">
                <a:effectLst/>
              </a:rPr>
              <a:t> (via phone) meet in St. Croix to discuss a possible transaction for both St. Croix and St. Thomas. 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2B0E625-26CC-9744-9B92-56905E797B65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F29C953-E914-EE4E-B001-1E1EAD7BFD8A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>
          <a:xfrm>
            <a:off x="1494790" y="6332220"/>
            <a:ext cx="1497330" cy="247651"/>
          </a:xfrm>
        </p:spPr>
        <p:txBody>
          <a:bodyPr/>
          <a:lstStyle/>
          <a:p>
            <a:r>
              <a:rPr lang="en-US" dirty="0"/>
              <a:t>Timeline Review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88C120B-6FFA-9C42-80DF-9F19DE9503F4}"/>
              </a:ext>
            </a:extLst>
          </p:cNvPr>
          <p:cNvSpPr>
            <a:spLocks noGrp="1"/>
          </p:cNvSpPr>
          <p:nvPr>
            <p:ph type="dt" sz="half" idx="36"/>
          </p:nvPr>
        </p:nvSpPr>
        <p:spPr>
          <a:xfrm>
            <a:off x="2992120" y="6332220"/>
            <a:ext cx="1313180" cy="247651"/>
          </a:xfrm>
        </p:spPr>
        <p:txBody>
          <a:bodyPr/>
          <a:lstStyle/>
          <a:p>
            <a:r>
              <a:rPr lang="en-US" dirty="0"/>
              <a:t>July 24, 2023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94DA4D2-B52D-A7C6-B1DE-BA51209085A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3944896" cy="369332"/>
          </a:xfrm>
        </p:spPr>
        <p:txBody>
          <a:bodyPr/>
          <a:lstStyle/>
          <a:p>
            <a:r>
              <a:rPr lang="en-US" sz="1400" b="0" i="0" dirty="0">
                <a:solidFill>
                  <a:schemeClr val="bg1"/>
                </a:solidFill>
                <a:effectLst/>
              </a:rPr>
              <a:t>Lorin </a:t>
            </a:r>
            <a:r>
              <a:rPr lang="en-US" sz="1400" b="0" i="0" dirty="0" err="1">
                <a:solidFill>
                  <a:schemeClr val="bg1"/>
                </a:solidFill>
                <a:effectLst/>
              </a:rPr>
              <a:t>Kleeger</a:t>
            </a:r>
            <a:r>
              <a:rPr lang="en-US" sz="1400" b="0" i="0" dirty="0">
                <a:solidFill>
                  <a:schemeClr val="bg1"/>
                </a:solidFill>
                <a:effectLst/>
              </a:rPr>
              <a:t> reached out to Scott Downing with proposals for St. Croix and possibly St. Thomas. </a:t>
            </a:r>
            <a:endParaRPr lang="en-PR" sz="1400" dirty="0">
              <a:solidFill>
                <a:schemeClr val="bg1"/>
              </a:solidFill>
            </a:endParaRPr>
          </a:p>
          <a:p>
            <a:endParaRPr lang="en-PR" dirty="0"/>
          </a:p>
        </p:txBody>
      </p:sp>
    </p:spTree>
    <p:extLst>
      <p:ext uri="{BB962C8B-B14F-4D97-AF65-F5344CB8AC3E}">
        <p14:creationId xmlns:p14="http://schemas.microsoft.com/office/powerpoint/2010/main" val="176501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19620-6CCC-A34D-9D45-D6B57F800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55189-E7B2-3A4A-99EE-997592791F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01161" y="2235404"/>
            <a:ext cx="2596637" cy="247651"/>
          </a:xfrm>
        </p:spPr>
        <p:txBody>
          <a:bodyPr/>
          <a:lstStyle/>
          <a:p>
            <a:r>
              <a:rPr lang="en-US" dirty="0"/>
              <a:t>June 8, 2023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D4284CF-DF13-E947-ADA5-0FD9AAC03C2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8" y="4380614"/>
            <a:ext cx="4480657" cy="527131"/>
          </a:xfrm>
        </p:spPr>
        <p:txBody>
          <a:bodyPr/>
          <a:lstStyle/>
          <a:p>
            <a:r>
              <a:rPr lang="en-US" dirty="0"/>
              <a:t>June 13, 2023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FEC49-A0F0-FB4E-9A87-B2EF1136472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8" y="5087327"/>
            <a:ext cx="4597616" cy="669267"/>
          </a:xfrm>
        </p:spPr>
        <p:txBody>
          <a:bodyPr/>
          <a:lstStyle/>
          <a:p>
            <a:r>
              <a:rPr lang="en-US" b="0" i="0" dirty="0">
                <a:solidFill>
                  <a:srgbClr val="424242"/>
                </a:solidFill>
                <a:effectLst/>
                <a:latin typeface="Calibri" panose="020F0502020204030204" pitchFamily="34" charset="0"/>
              </a:rPr>
              <a:t>After review and comments by Dr. Gardiner, Scott Downing send back a revised draft of the LOI to Lorin </a:t>
            </a:r>
            <a:r>
              <a:rPr lang="en-US" b="0" i="0" dirty="0" err="1">
                <a:solidFill>
                  <a:srgbClr val="424242"/>
                </a:solidFill>
                <a:effectLst/>
                <a:latin typeface="Calibri" panose="020F0502020204030204" pitchFamily="34" charset="0"/>
              </a:rPr>
              <a:t>Kleeger</a:t>
            </a:r>
            <a:r>
              <a:rPr lang="en-US" b="0" i="0" dirty="0">
                <a:solidFill>
                  <a:srgbClr val="424242"/>
                </a:solidFill>
                <a:effectLst/>
                <a:latin typeface="Calibri" panose="020F0502020204030204" pitchFamily="34" charset="0"/>
              </a:rPr>
              <a:t>. 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C396C20-F6DF-C940-BE16-6E008BFF9CB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1" y="2262566"/>
            <a:ext cx="4864267" cy="293215"/>
          </a:xfrm>
        </p:spPr>
        <p:txBody>
          <a:bodyPr/>
          <a:lstStyle/>
          <a:p>
            <a:r>
              <a:rPr lang="en-US" sz="1800" dirty="0">
                <a:latin typeface="+mj-lt"/>
              </a:rPr>
              <a:t>June  12, 2023</a:t>
            </a:r>
          </a:p>
          <a:p>
            <a:r>
              <a:rPr lang="en-US" dirty="0"/>
              <a:t>	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5F2A68F-70C1-7F46-9A1C-586701744F5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2" y="2565792"/>
            <a:ext cx="5342732" cy="1176868"/>
          </a:xfrm>
        </p:spPr>
        <p:txBody>
          <a:bodyPr/>
          <a:lstStyle/>
          <a:p>
            <a:pPr algn="l" fontAlgn="base"/>
            <a:endParaRPr lang="en-US" b="0" i="0" dirty="0">
              <a:effectLst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b="0" i="0" dirty="0">
                <a:solidFill>
                  <a:srgbClr val="242424"/>
                </a:solidFill>
                <a:effectLst/>
              </a:rPr>
              <a:t>Finch notified CKC of his intent to visit the STT facility, and on or about June 15, he did. RLSH personnel also toured the CKC facility shortly thereafter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b="0" i="0" dirty="0">
                <a:solidFill>
                  <a:srgbClr val="242424"/>
                </a:solidFill>
                <a:effectLst/>
              </a:rPr>
              <a:t>On July 12, I received an email with the names of the three appraisers.</a:t>
            </a:r>
          </a:p>
          <a:p>
            <a:pPr algn="l" fontAlgn="base"/>
            <a:r>
              <a:rPr lang="en-US" sz="1800" b="0" i="0" dirty="0">
                <a:solidFill>
                  <a:srgbClr val="424242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endParaRPr lang="en-US" sz="1800" b="1" dirty="0"/>
          </a:p>
          <a:p>
            <a:endParaRPr lang="en-US" sz="1800" b="1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554997-3B04-634C-A36E-69B03113315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0" y="4614530"/>
            <a:ext cx="2885489" cy="293215"/>
          </a:xfrm>
        </p:spPr>
        <p:txBody>
          <a:bodyPr/>
          <a:lstStyle/>
          <a:p>
            <a:r>
              <a:rPr lang="en-US" dirty="0"/>
              <a:t>On July 12, 2023	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355B93-F7B4-8649-8BBF-819B529D7EC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4953486"/>
            <a:ext cx="2885488" cy="803109"/>
          </a:xfrm>
        </p:spPr>
        <p:txBody>
          <a:bodyPr/>
          <a:lstStyle/>
          <a:p>
            <a:pPr algn="l" fontAlgn="base"/>
            <a:r>
              <a:rPr lang="en-US" b="0" i="0" dirty="0">
                <a:effectLst/>
              </a:rPr>
              <a:t>Dr. Gardiner received an email with the names of the three appraisers. 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2B0E625-26CC-9744-9B92-56905E797B65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F29C953-E914-EE4E-B001-1E1EAD7BFD8A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>
          <a:xfrm>
            <a:off x="1494790" y="6332220"/>
            <a:ext cx="1497330" cy="247651"/>
          </a:xfrm>
        </p:spPr>
        <p:txBody>
          <a:bodyPr/>
          <a:lstStyle/>
          <a:p>
            <a:r>
              <a:rPr lang="en-US" dirty="0"/>
              <a:t>Timeline Review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88C120B-6FFA-9C42-80DF-9F19DE9503F4}"/>
              </a:ext>
            </a:extLst>
          </p:cNvPr>
          <p:cNvSpPr>
            <a:spLocks noGrp="1"/>
          </p:cNvSpPr>
          <p:nvPr>
            <p:ph type="dt" sz="half" idx="36"/>
          </p:nvPr>
        </p:nvSpPr>
        <p:spPr>
          <a:xfrm>
            <a:off x="2992120" y="6332220"/>
            <a:ext cx="1313180" cy="247651"/>
          </a:xfrm>
        </p:spPr>
        <p:txBody>
          <a:bodyPr/>
          <a:lstStyle/>
          <a:p>
            <a:r>
              <a:rPr lang="en-US" dirty="0"/>
              <a:t>July 24, 2023 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94DA4D2-B52D-A7C6-B1DE-BA51209085A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3370738" cy="369332"/>
          </a:xfrm>
        </p:spPr>
        <p:txBody>
          <a:bodyPr/>
          <a:lstStyle/>
          <a:p>
            <a:r>
              <a:rPr lang="en-US" b="0" i="0" dirty="0">
                <a:effectLst/>
              </a:rPr>
              <a:t>Lorin </a:t>
            </a:r>
            <a:r>
              <a:rPr lang="en-US" b="0" i="0" dirty="0" err="1">
                <a:effectLst/>
              </a:rPr>
              <a:t>Kleeger</a:t>
            </a:r>
            <a:r>
              <a:rPr lang="en-US" b="0" i="0" dirty="0">
                <a:effectLst/>
              </a:rPr>
              <a:t> sends a letter of intent (LOI) draft to Scott Downing, for proposed transactions in St. Croix and St. Thomas. </a:t>
            </a:r>
            <a:endParaRPr lang="en-PR" dirty="0"/>
          </a:p>
        </p:txBody>
      </p:sp>
    </p:spTree>
    <p:extLst>
      <p:ext uri="{BB962C8B-B14F-4D97-AF65-F5344CB8AC3E}">
        <p14:creationId xmlns:p14="http://schemas.microsoft.com/office/powerpoint/2010/main" val="385989730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C_Win32_MW_JS_SL_v2.potx" id="{26A8DC41-7521-4E8A-BB40-82DDDF6580CB}" vid="{96196EC2-C392-482E-BF29-9BD12A6266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  <_ip_UnifiedCompliancePolicyUIAction xmlns="http://schemas.microsoft.com/sharepoint/v3" xsi:nil="true"/>
    <Image xmlns="71af3243-3dd4-4a8d-8c0d-dd76da1f02a5">
      <Url xsi:nil="true"/>
      <Description xsi:nil="true"/>
    </Image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</documentManagement>
</p:properties>
</file>

<file path=customXml/itemProps1.xml><?xml version="1.0" encoding="utf-8"?>
<ds:datastoreItem xmlns:ds="http://schemas.openxmlformats.org/officeDocument/2006/customXml" ds:itemID="{922031A1-A3F6-46C8-8D74-AA96D58FD7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EC1AB0-9704-404D-B6D3-819D938AC55B}">
  <ds:schemaRefs>
    <ds:schemaRef ds:uri="http://www.w3.org/XML/1998/namespace"/>
    <ds:schemaRef ds:uri="http://purl.org/dc/terms/"/>
    <ds:schemaRef ds:uri="http://purl.org/dc/elements/1.1/"/>
    <ds:schemaRef ds:uri="16c05727-aa75-4e4a-9b5f-8a80a1165891"/>
    <ds:schemaRef ds:uri="http://schemas.microsoft.com/office/2006/documentManagement/types"/>
    <ds:schemaRef ds:uri="http://schemas.microsoft.com/office/2006/metadata/properties"/>
    <ds:schemaRef ds:uri="71af3243-3dd4-4a8d-8c0d-dd76da1f02a5"/>
    <ds:schemaRef ds:uri="http://purl.org/dc/dcmitype/"/>
    <ds:schemaRef ds:uri="230e9df3-be65-4c73-a93b-d1236ebd677e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Geometric annual presentation</Template>
  <TotalTime>46</TotalTime>
  <Words>528</Words>
  <Application>Microsoft Office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Franklin Gothic Demi</vt:lpstr>
      <vt:lpstr>Wingdings</vt:lpstr>
      <vt:lpstr>Custom</vt:lpstr>
      <vt:lpstr>Timeline of Events</vt:lpstr>
      <vt:lpstr>Timeline</vt:lpstr>
      <vt:lpstr>Timeline</vt:lpstr>
      <vt:lpstr>Timeline</vt:lpstr>
      <vt:lpstr>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 of Events</dc:title>
  <dc:creator>Ivette Rodriguez</dc:creator>
  <cp:lastModifiedBy>Walter Gardiner</cp:lastModifiedBy>
  <cp:revision>1</cp:revision>
  <cp:lastPrinted>2023-07-21T19:49:38Z</cp:lastPrinted>
  <dcterms:created xsi:type="dcterms:W3CDTF">2023-07-21T19:11:15Z</dcterms:created>
  <dcterms:modified xsi:type="dcterms:W3CDTF">2023-07-21T21:46:18Z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