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68" r:id="rId3"/>
    <p:sldId id="256" r:id="rId4"/>
    <p:sldId id="271" r:id="rId5"/>
    <p:sldId id="270" r:id="rId6"/>
    <p:sldId id="260" r:id="rId7"/>
    <p:sldId id="266" r:id="rId8"/>
    <p:sldId id="273" r:id="rId9"/>
    <p:sldId id="261" r:id="rId10"/>
    <p:sldId id="262" r:id="rId11"/>
    <p:sldId id="278" r:id="rId12"/>
    <p:sldId id="274" r:id="rId13"/>
    <p:sldId id="277" r:id="rId14"/>
    <p:sldId id="280" r:id="rId15"/>
    <p:sldId id="281"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65" autoAdjust="0"/>
  </p:normalViewPr>
  <p:slideViewPr>
    <p:cSldViewPr snapToGrid="0">
      <p:cViewPr varScale="1">
        <p:scale>
          <a:sx n="96" d="100"/>
          <a:sy n="96" d="100"/>
        </p:scale>
        <p:origin x="10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VI"/>
        </a:p>
      </c:txPr>
    </c:title>
    <c:autoTitleDeleted val="0"/>
    <c:plotArea>
      <c:layout/>
      <c:barChart>
        <c:barDir val="col"/>
        <c:grouping val="clustered"/>
        <c:varyColors val="0"/>
        <c:ser>
          <c:idx val="0"/>
          <c:order val="0"/>
          <c:tx>
            <c:strRef>
              <c:f>Sheet1!$B$1</c:f>
              <c:strCache>
                <c:ptCount val="1"/>
                <c:pt idx="0">
                  <c:v>Gallons of Water</c:v>
                </c:pt>
              </c:strCache>
            </c:strRef>
          </c:tx>
          <c:spPr>
            <a:solidFill>
              <a:schemeClr val="accent1"/>
            </a:solidFill>
            <a:ln>
              <a:noFill/>
            </a:ln>
            <a:effectLst/>
          </c:spPr>
          <c:invertIfNegative val="0"/>
          <c:cat>
            <c:numRef>
              <c:f>(Sheet1!$A$2:$A$11,Sheet1!$A$13:$A$24,Sheet1!$A$26:$A$37)</c:f>
              <c:numCache>
                <c:formatCode>mmm\-yy</c:formatCode>
                <c:ptCount val="34"/>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pt idx="29">
                  <c:v>44774</c:v>
                </c:pt>
                <c:pt idx="30">
                  <c:v>44805</c:v>
                </c:pt>
                <c:pt idx="31">
                  <c:v>44835</c:v>
                </c:pt>
                <c:pt idx="32">
                  <c:v>44866</c:v>
                </c:pt>
                <c:pt idx="33">
                  <c:v>44896</c:v>
                </c:pt>
              </c:numCache>
            </c:numRef>
          </c:cat>
          <c:val>
            <c:numRef>
              <c:f>(Sheet1!$B$2:$B$11,Sheet1!$B$13:$B$24,Sheet1!$B$26:$B$37)</c:f>
              <c:numCache>
                <c:formatCode>#,##0</c:formatCode>
                <c:ptCount val="34"/>
                <c:pt idx="0">
                  <c:v>273008</c:v>
                </c:pt>
                <c:pt idx="1">
                  <c:v>406143</c:v>
                </c:pt>
                <c:pt idx="2">
                  <c:v>607990</c:v>
                </c:pt>
                <c:pt idx="3">
                  <c:v>360000</c:v>
                </c:pt>
                <c:pt idx="4">
                  <c:v>186643</c:v>
                </c:pt>
                <c:pt idx="5">
                  <c:v>173199</c:v>
                </c:pt>
                <c:pt idx="6">
                  <c:v>478470</c:v>
                </c:pt>
                <c:pt idx="7">
                  <c:v>492580</c:v>
                </c:pt>
                <c:pt idx="8">
                  <c:v>675870</c:v>
                </c:pt>
                <c:pt idx="9">
                  <c:v>704000</c:v>
                </c:pt>
                <c:pt idx="10">
                  <c:v>257000</c:v>
                </c:pt>
                <c:pt idx="11">
                  <c:v>728900</c:v>
                </c:pt>
                <c:pt idx="12">
                  <c:v>1051440</c:v>
                </c:pt>
                <c:pt idx="13">
                  <c:v>952353</c:v>
                </c:pt>
                <c:pt idx="14">
                  <c:v>1312000</c:v>
                </c:pt>
                <c:pt idx="15">
                  <c:v>976170</c:v>
                </c:pt>
                <c:pt idx="16">
                  <c:v>1098110</c:v>
                </c:pt>
                <c:pt idx="17">
                  <c:v>1567990</c:v>
                </c:pt>
                <c:pt idx="18">
                  <c:v>968850</c:v>
                </c:pt>
                <c:pt idx="19">
                  <c:v>1048438</c:v>
                </c:pt>
                <c:pt idx="20">
                  <c:v>334254</c:v>
                </c:pt>
                <c:pt idx="21">
                  <c:v>598692</c:v>
                </c:pt>
                <c:pt idx="22">
                  <c:v>770850</c:v>
                </c:pt>
                <c:pt idx="23">
                  <c:v>1312707</c:v>
                </c:pt>
                <c:pt idx="24">
                  <c:v>1041290</c:v>
                </c:pt>
                <c:pt idx="25">
                  <c:v>1187330</c:v>
                </c:pt>
                <c:pt idx="26">
                  <c:v>1134170</c:v>
                </c:pt>
                <c:pt idx="27">
                  <c:v>1145780</c:v>
                </c:pt>
                <c:pt idx="28">
                  <c:v>737090</c:v>
                </c:pt>
                <c:pt idx="29">
                  <c:v>1102700</c:v>
                </c:pt>
                <c:pt idx="30">
                  <c:v>856150</c:v>
                </c:pt>
                <c:pt idx="31">
                  <c:v>1238710</c:v>
                </c:pt>
                <c:pt idx="32">
                  <c:v>965480</c:v>
                </c:pt>
                <c:pt idx="33">
                  <c:v>343710</c:v>
                </c:pt>
              </c:numCache>
            </c:numRef>
          </c:val>
          <c:extLst>
            <c:ext xmlns:c16="http://schemas.microsoft.com/office/drawing/2014/chart" uri="{C3380CC4-5D6E-409C-BE32-E72D297353CC}">
              <c16:uniqueId val="{00000000-FADD-4BC1-BEE7-F66A7B083C92}"/>
            </c:ext>
          </c:extLst>
        </c:ser>
        <c:dLbls>
          <c:showLegendKey val="0"/>
          <c:showVal val="0"/>
          <c:showCatName val="0"/>
          <c:showSerName val="0"/>
          <c:showPercent val="0"/>
          <c:showBubbleSize val="0"/>
        </c:dLbls>
        <c:gapWidth val="199"/>
        <c:axId val="212423392"/>
        <c:axId val="281564144"/>
      </c:barChart>
      <c:dateAx>
        <c:axId val="21242339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Date</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VI"/>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VI"/>
          </a:p>
        </c:txPr>
        <c:crossAx val="281564144"/>
        <c:crosses val="autoZero"/>
        <c:auto val="1"/>
        <c:lblOffset val="100"/>
        <c:baseTimeUnit val="months"/>
      </c:dateAx>
      <c:valAx>
        <c:axId val="2815641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Gallons of Water</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V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I"/>
          </a:p>
        </c:txPr>
        <c:crossAx val="212423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V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2020 Total:</a:t>
            </a:r>
            <a:r>
              <a:rPr lang="en-US" b="1" baseline="0" dirty="0"/>
              <a:t> 4,357,903 gal</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VI"/>
        </a:p>
      </c:txPr>
    </c:title>
    <c:autoTitleDeleted val="0"/>
    <c:plotArea>
      <c:layout/>
      <c:barChart>
        <c:barDir val="col"/>
        <c:grouping val="clustered"/>
        <c:varyColors val="0"/>
        <c:ser>
          <c:idx val="0"/>
          <c:order val="0"/>
          <c:tx>
            <c:strRef>
              <c:f>Sheet1!$B$1</c:f>
              <c:strCache>
                <c:ptCount val="1"/>
                <c:pt idx="0">
                  <c:v>Gallons of Water</c:v>
                </c:pt>
              </c:strCache>
            </c:strRef>
          </c:tx>
          <c:spPr>
            <a:solidFill>
              <a:schemeClr val="accent1"/>
            </a:solidFill>
            <a:ln>
              <a:noFill/>
            </a:ln>
            <a:effectLst/>
          </c:spPr>
          <c:invertIfNegative val="0"/>
          <c:cat>
            <c:numRef>
              <c:f>Sheet1!$A$2:$A$11</c:f>
              <c:numCache>
                <c:formatCode>mmm\-yy</c:formatCode>
                <c:ptCount val="10"/>
                <c:pt idx="0">
                  <c:v>43891</c:v>
                </c:pt>
                <c:pt idx="1">
                  <c:v>43922</c:v>
                </c:pt>
                <c:pt idx="2">
                  <c:v>43952</c:v>
                </c:pt>
                <c:pt idx="3">
                  <c:v>43983</c:v>
                </c:pt>
                <c:pt idx="4">
                  <c:v>44013</c:v>
                </c:pt>
                <c:pt idx="5">
                  <c:v>44044</c:v>
                </c:pt>
                <c:pt idx="6">
                  <c:v>44075</c:v>
                </c:pt>
                <c:pt idx="7">
                  <c:v>44105</c:v>
                </c:pt>
                <c:pt idx="8">
                  <c:v>44136</c:v>
                </c:pt>
                <c:pt idx="9">
                  <c:v>44166</c:v>
                </c:pt>
              </c:numCache>
            </c:numRef>
          </c:cat>
          <c:val>
            <c:numRef>
              <c:f>Sheet1!$B$2:$B$11</c:f>
              <c:numCache>
                <c:formatCode>#,##0</c:formatCode>
                <c:ptCount val="10"/>
                <c:pt idx="0">
                  <c:v>273008</c:v>
                </c:pt>
                <c:pt idx="1">
                  <c:v>406143</c:v>
                </c:pt>
                <c:pt idx="2">
                  <c:v>607990</c:v>
                </c:pt>
                <c:pt idx="3">
                  <c:v>360000</c:v>
                </c:pt>
                <c:pt idx="4">
                  <c:v>186643</c:v>
                </c:pt>
                <c:pt idx="5">
                  <c:v>173199</c:v>
                </c:pt>
                <c:pt idx="6">
                  <c:v>478470</c:v>
                </c:pt>
                <c:pt idx="7">
                  <c:v>492580</c:v>
                </c:pt>
                <c:pt idx="8">
                  <c:v>675870</c:v>
                </c:pt>
                <c:pt idx="9">
                  <c:v>704000</c:v>
                </c:pt>
              </c:numCache>
            </c:numRef>
          </c:val>
          <c:extLst>
            <c:ext xmlns:c16="http://schemas.microsoft.com/office/drawing/2014/chart" uri="{C3380CC4-5D6E-409C-BE32-E72D297353CC}">
              <c16:uniqueId val="{00000000-B652-46FD-93C6-1AF3D4931C0F}"/>
            </c:ext>
          </c:extLst>
        </c:ser>
        <c:dLbls>
          <c:showLegendKey val="0"/>
          <c:showVal val="0"/>
          <c:showCatName val="0"/>
          <c:showSerName val="0"/>
          <c:showPercent val="0"/>
          <c:showBubbleSize val="0"/>
        </c:dLbls>
        <c:gapWidth val="219"/>
        <c:overlap val="-27"/>
        <c:axId val="282262656"/>
        <c:axId val="282260160"/>
      </c:barChart>
      <c:dateAx>
        <c:axId val="282262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VI"/>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282260160"/>
        <c:crosses val="autoZero"/>
        <c:auto val="1"/>
        <c:lblOffset val="100"/>
        <c:baseTimeUnit val="months"/>
      </c:dateAx>
      <c:valAx>
        <c:axId val="282260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Gallons of Water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V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28226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V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highlight>
                  <a:srgbClr val="FFFF00"/>
                </a:highlight>
              </a:rPr>
              <a:t>2021 Total: 10,894,197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VI"/>
        </a:p>
      </c:txPr>
    </c:title>
    <c:autoTitleDeleted val="0"/>
    <c:plotArea>
      <c:layout/>
      <c:barChart>
        <c:barDir val="col"/>
        <c:grouping val="clustered"/>
        <c:varyColors val="0"/>
        <c:ser>
          <c:idx val="0"/>
          <c:order val="0"/>
          <c:spPr>
            <a:solidFill>
              <a:schemeClr val="accent1"/>
            </a:solidFill>
            <a:ln>
              <a:noFill/>
            </a:ln>
            <a:effectLst/>
          </c:spPr>
          <c:invertIfNegative val="0"/>
          <c:cat>
            <c:numRef>
              <c:f>Sheet1!$A$13:$A$24</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Sheet1!$B$13:$B$24</c:f>
              <c:numCache>
                <c:formatCode>#,##0</c:formatCode>
                <c:ptCount val="12"/>
                <c:pt idx="0">
                  <c:v>257000</c:v>
                </c:pt>
                <c:pt idx="1">
                  <c:v>728900</c:v>
                </c:pt>
                <c:pt idx="2">
                  <c:v>1051440</c:v>
                </c:pt>
                <c:pt idx="3">
                  <c:v>952353</c:v>
                </c:pt>
                <c:pt idx="4">
                  <c:v>1312000</c:v>
                </c:pt>
                <c:pt idx="5">
                  <c:v>976170</c:v>
                </c:pt>
                <c:pt idx="6">
                  <c:v>1098110</c:v>
                </c:pt>
                <c:pt idx="7">
                  <c:v>1567990</c:v>
                </c:pt>
                <c:pt idx="8">
                  <c:v>968850</c:v>
                </c:pt>
                <c:pt idx="9">
                  <c:v>1048438</c:v>
                </c:pt>
                <c:pt idx="10">
                  <c:v>334254</c:v>
                </c:pt>
                <c:pt idx="11">
                  <c:v>598692</c:v>
                </c:pt>
              </c:numCache>
            </c:numRef>
          </c:val>
          <c:extLst>
            <c:ext xmlns:c16="http://schemas.microsoft.com/office/drawing/2014/chart" uri="{C3380CC4-5D6E-409C-BE32-E72D297353CC}">
              <c16:uniqueId val="{00000000-8A77-4D52-9E33-105A20BD9F02}"/>
            </c:ext>
          </c:extLst>
        </c:ser>
        <c:dLbls>
          <c:showLegendKey val="0"/>
          <c:showVal val="0"/>
          <c:showCatName val="0"/>
          <c:showSerName val="0"/>
          <c:showPercent val="0"/>
          <c:showBubbleSize val="0"/>
        </c:dLbls>
        <c:gapWidth val="219"/>
        <c:overlap val="-27"/>
        <c:axId val="332333184"/>
        <c:axId val="332330272"/>
      </c:barChart>
      <c:dateAx>
        <c:axId val="332333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VI"/>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332330272"/>
        <c:crosses val="autoZero"/>
        <c:auto val="1"/>
        <c:lblOffset val="100"/>
        <c:baseTimeUnit val="months"/>
      </c:dateAx>
      <c:valAx>
        <c:axId val="332330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Gallons of Water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V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33233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V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highlight>
                  <a:srgbClr val="FFFF00"/>
                </a:highlight>
              </a:rPr>
              <a:t>2022 Total: 11,835,967 gal</a:t>
            </a:r>
            <a:r>
              <a:rPr lang="en-US" b="1" baseline="0" dirty="0">
                <a:highlight>
                  <a:srgbClr val="FFFF00"/>
                </a:highlight>
              </a:rPr>
              <a:t> </a:t>
            </a:r>
            <a:endParaRPr lang="en-US" b="1" dirty="0">
              <a:highlight>
                <a:srgbClr val="FFFF00"/>
              </a:highligh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VI"/>
        </a:p>
      </c:txPr>
    </c:title>
    <c:autoTitleDeleted val="0"/>
    <c:plotArea>
      <c:layout/>
      <c:barChart>
        <c:barDir val="col"/>
        <c:grouping val="clustered"/>
        <c:varyColors val="0"/>
        <c:ser>
          <c:idx val="0"/>
          <c:order val="0"/>
          <c:spPr>
            <a:solidFill>
              <a:schemeClr val="accent1"/>
            </a:solidFill>
            <a:ln>
              <a:noFill/>
            </a:ln>
            <a:effectLst/>
          </c:spPr>
          <c:invertIfNegative val="0"/>
          <c:cat>
            <c:numRef>
              <c:f>Sheet1!$A$26:$A$37</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Sheet1!$B$26:$B$37</c:f>
              <c:numCache>
                <c:formatCode>#,##0</c:formatCode>
                <c:ptCount val="12"/>
                <c:pt idx="0">
                  <c:v>770850</c:v>
                </c:pt>
                <c:pt idx="1">
                  <c:v>1312707</c:v>
                </c:pt>
                <c:pt idx="2">
                  <c:v>1041290</c:v>
                </c:pt>
                <c:pt idx="3">
                  <c:v>1187330</c:v>
                </c:pt>
                <c:pt idx="4">
                  <c:v>1134170</c:v>
                </c:pt>
                <c:pt idx="5">
                  <c:v>1145780</c:v>
                </c:pt>
                <c:pt idx="6">
                  <c:v>737090</c:v>
                </c:pt>
                <c:pt idx="7">
                  <c:v>1102700</c:v>
                </c:pt>
                <c:pt idx="8">
                  <c:v>856150</c:v>
                </c:pt>
                <c:pt idx="9">
                  <c:v>1238710</c:v>
                </c:pt>
                <c:pt idx="10">
                  <c:v>965480</c:v>
                </c:pt>
                <c:pt idx="11">
                  <c:v>343710</c:v>
                </c:pt>
              </c:numCache>
            </c:numRef>
          </c:val>
          <c:extLst>
            <c:ext xmlns:c16="http://schemas.microsoft.com/office/drawing/2014/chart" uri="{C3380CC4-5D6E-409C-BE32-E72D297353CC}">
              <c16:uniqueId val="{00000000-DF6C-43D3-96F0-F09D2144B1CB}"/>
            </c:ext>
          </c:extLst>
        </c:ser>
        <c:dLbls>
          <c:showLegendKey val="0"/>
          <c:showVal val="0"/>
          <c:showCatName val="0"/>
          <c:showSerName val="0"/>
          <c:showPercent val="0"/>
          <c:showBubbleSize val="0"/>
        </c:dLbls>
        <c:gapWidth val="219"/>
        <c:overlap val="-27"/>
        <c:axId val="332332768"/>
        <c:axId val="332334432"/>
      </c:barChart>
      <c:dateAx>
        <c:axId val="332332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VI"/>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332334432"/>
        <c:crosses val="autoZero"/>
        <c:auto val="1"/>
        <c:lblOffset val="100"/>
        <c:baseTimeUnit val="months"/>
      </c:dateAx>
      <c:valAx>
        <c:axId val="33233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Gallons of water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V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33233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V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EF5D5-46E4-4950-A042-41966C6E164D}" type="datetimeFigureOut">
              <a:rPr lang="en-US" smtClean="0"/>
              <a:t>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70762-EA1F-445B-9575-828D59428F0D}" type="slidenum">
              <a:rPr lang="en-US" smtClean="0"/>
              <a:t>‹#›</a:t>
            </a:fld>
            <a:endParaRPr lang="en-US" dirty="0"/>
          </a:p>
        </p:txBody>
      </p:sp>
    </p:spTree>
    <p:extLst>
      <p:ext uri="{BB962C8B-B14F-4D97-AF65-F5344CB8AC3E}">
        <p14:creationId xmlns:p14="http://schemas.microsoft.com/office/powerpoint/2010/main" val="53971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goal of this PP is to discuss and explain drought to increase water security for farmers by augmenting the capacity of the water distribution network, and to create additional storage to help mitigate the impact of drought on water access. It is also to help you understand the implications of drought and how it impacts farmers in the USVI.  </a:t>
            </a:r>
          </a:p>
          <a:p>
            <a:endParaRPr lang="en-US" dirty="0"/>
          </a:p>
        </p:txBody>
      </p:sp>
      <p:sp>
        <p:nvSpPr>
          <p:cNvPr id="4" name="Slide Number Placeholder 3"/>
          <p:cNvSpPr>
            <a:spLocks noGrp="1"/>
          </p:cNvSpPr>
          <p:nvPr>
            <p:ph type="sldNum" sz="quarter" idx="5"/>
          </p:nvPr>
        </p:nvSpPr>
        <p:spPr/>
        <p:txBody>
          <a:bodyPr/>
          <a:lstStyle/>
          <a:p>
            <a:fld id="{29B69784-7CB7-4F80-B960-38CFBA687001}" type="slidenum">
              <a:rPr lang="en-US" smtClean="0"/>
              <a:t>1</a:t>
            </a:fld>
            <a:endParaRPr lang="en-US" dirty="0"/>
          </a:p>
        </p:txBody>
      </p:sp>
    </p:spTree>
    <p:extLst>
      <p:ext uri="{BB962C8B-B14F-4D97-AF65-F5344CB8AC3E}">
        <p14:creationId xmlns:p14="http://schemas.microsoft.com/office/powerpoint/2010/main" val="228055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Gallons of water bought from ag professionals territory</a:t>
            </a:r>
            <a:r>
              <a:rPr lang="en-US" baseline="0" dirty="0"/>
              <a:t> wide </a:t>
            </a:r>
            <a:endParaRPr lang="en-US" dirty="0"/>
          </a:p>
          <a:p>
            <a:endParaRPr lang="en-US" dirty="0"/>
          </a:p>
          <a:p>
            <a:r>
              <a:rPr lang="en-US" dirty="0"/>
              <a:t>April</a:t>
            </a:r>
            <a:r>
              <a:rPr lang="en-US" baseline="0" dirty="0"/>
              <a:t> to October shows a spike in water purchasing annually, tends to slow down from November to march </a:t>
            </a:r>
          </a:p>
          <a:p>
            <a:endParaRPr lang="en-US" baseline="0" dirty="0"/>
          </a:p>
          <a:p>
            <a:r>
              <a:rPr lang="en-US" baseline="0" dirty="0"/>
              <a:t>As you can see from the trends, we can expect an increase in total gallons purchased in 2023</a:t>
            </a:r>
            <a:endParaRPr lang="en-US" dirty="0"/>
          </a:p>
        </p:txBody>
      </p:sp>
      <p:sp>
        <p:nvSpPr>
          <p:cNvPr id="4" name="Slide Number Placeholder 3"/>
          <p:cNvSpPr>
            <a:spLocks noGrp="1"/>
          </p:cNvSpPr>
          <p:nvPr>
            <p:ph type="sldNum" sz="quarter" idx="10"/>
          </p:nvPr>
        </p:nvSpPr>
        <p:spPr/>
        <p:txBody>
          <a:bodyPr/>
          <a:lstStyle/>
          <a:p>
            <a:fld id="{2BB70762-EA1F-445B-9575-828D59428F0D}" type="slidenum">
              <a:rPr lang="en-US" smtClean="0"/>
              <a:t>10</a:t>
            </a:fld>
            <a:endParaRPr lang="en-US" dirty="0"/>
          </a:p>
        </p:txBody>
      </p:sp>
    </p:spTree>
    <p:extLst>
      <p:ext uri="{BB962C8B-B14F-4D97-AF65-F5344CB8AC3E}">
        <p14:creationId xmlns:p14="http://schemas.microsoft.com/office/powerpoint/2010/main" val="247984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 mil gallons and 10 mil gallons = 21 mil over a two-year Drought period</a:t>
            </a:r>
          </a:p>
          <a:p>
            <a:endParaRPr lang="en-US" dirty="0"/>
          </a:p>
        </p:txBody>
      </p:sp>
      <p:sp>
        <p:nvSpPr>
          <p:cNvPr id="4" name="Slide Number Placeholder 3"/>
          <p:cNvSpPr>
            <a:spLocks noGrp="1"/>
          </p:cNvSpPr>
          <p:nvPr>
            <p:ph type="sldNum" sz="quarter" idx="5"/>
          </p:nvPr>
        </p:nvSpPr>
        <p:spPr/>
        <p:txBody>
          <a:bodyPr/>
          <a:lstStyle/>
          <a:p>
            <a:fld id="{2BB70762-EA1F-445B-9575-828D59428F0D}" type="slidenum">
              <a:rPr lang="en-US" smtClean="0"/>
              <a:t>11</a:t>
            </a:fld>
            <a:endParaRPr lang="en-US" dirty="0"/>
          </a:p>
        </p:txBody>
      </p:sp>
    </p:spTree>
    <p:extLst>
      <p:ext uri="{BB962C8B-B14F-4D97-AF65-F5344CB8AC3E}">
        <p14:creationId xmlns:p14="http://schemas.microsoft.com/office/powerpoint/2010/main" val="206640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graphs above</a:t>
            </a:r>
            <a:r>
              <a:rPr lang="en-US" baseline="0" dirty="0"/>
              <a:t> show the difference in the depth to water level in feet below the surface, and how on both stt and stj, this level has dropped from the 2021 levels </a:t>
            </a:r>
            <a:endParaRPr lang="en-US" dirty="0"/>
          </a:p>
        </p:txBody>
      </p:sp>
      <p:sp>
        <p:nvSpPr>
          <p:cNvPr id="4" name="Slide Number Placeholder 3"/>
          <p:cNvSpPr>
            <a:spLocks noGrp="1"/>
          </p:cNvSpPr>
          <p:nvPr>
            <p:ph type="sldNum" sz="quarter" idx="10"/>
          </p:nvPr>
        </p:nvSpPr>
        <p:spPr/>
        <p:txBody>
          <a:bodyPr/>
          <a:lstStyle/>
          <a:p>
            <a:fld id="{2BB70762-EA1F-445B-9575-828D59428F0D}" type="slidenum">
              <a:rPr lang="en-US" smtClean="0"/>
              <a:t>12</a:t>
            </a:fld>
            <a:endParaRPr lang="en-US" dirty="0"/>
          </a:p>
        </p:txBody>
      </p:sp>
    </p:spTree>
    <p:extLst>
      <p:ext uri="{BB962C8B-B14F-4D97-AF65-F5344CB8AC3E}">
        <p14:creationId xmlns:p14="http://schemas.microsoft.com/office/powerpoint/2010/main" val="388666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local and federal partners this is what is happening for irrigation and conservation across the USVI with the aid of our collaborators – it take a village and VIDA is leading with the support of the ag plan, researchers and the broader farming and community at large. </a:t>
            </a:r>
          </a:p>
        </p:txBody>
      </p:sp>
      <p:sp>
        <p:nvSpPr>
          <p:cNvPr id="4" name="Slide Number Placeholder 3"/>
          <p:cNvSpPr>
            <a:spLocks noGrp="1"/>
          </p:cNvSpPr>
          <p:nvPr>
            <p:ph type="sldNum" sz="quarter" idx="5"/>
          </p:nvPr>
        </p:nvSpPr>
        <p:spPr/>
        <p:txBody>
          <a:bodyPr/>
          <a:lstStyle/>
          <a:p>
            <a:fld id="{2BB70762-EA1F-445B-9575-828D59428F0D}" type="slidenum">
              <a:rPr lang="en-US" smtClean="0"/>
              <a:t>15</a:t>
            </a:fld>
            <a:endParaRPr lang="en-US" dirty="0"/>
          </a:p>
        </p:txBody>
      </p:sp>
    </p:spTree>
    <p:extLst>
      <p:ext uri="{BB962C8B-B14F-4D97-AF65-F5344CB8AC3E}">
        <p14:creationId xmlns:p14="http://schemas.microsoft.com/office/powerpoint/2010/main" val="36908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1B1B1B"/>
                </a:solidFill>
                <a:effectLst/>
                <a:latin typeface="Times New Roman" panose="02020603050405020304" pitchFamily="18" charset="0"/>
                <a:cs typeface="Times New Roman" panose="02020603050405020304" pitchFamily="18" charset="0"/>
              </a:rPr>
              <a:t>This is to go over the DROUGHT levels of INTENSITY:</a:t>
            </a:r>
          </a:p>
          <a:p>
            <a:r>
              <a:rPr lang="en-US" sz="1200" b="1" i="0" dirty="0">
                <a:solidFill>
                  <a:srgbClr val="1B1B1B"/>
                </a:solidFill>
                <a:effectLst/>
                <a:latin typeface="Times New Roman" panose="02020603050405020304" pitchFamily="18" charset="0"/>
                <a:cs typeface="Times New Roman" panose="02020603050405020304" pitchFamily="18" charset="0"/>
              </a:rPr>
              <a:t>Abnormally Dry or D0</a:t>
            </a:r>
            <a:r>
              <a:rPr lang="en-US" sz="1200" b="1" i="0" baseline="0" dirty="0">
                <a:solidFill>
                  <a:srgbClr val="1B1B1B"/>
                </a:solidFill>
                <a:effectLst/>
                <a:latin typeface="Times New Roman" panose="02020603050405020304" pitchFamily="18" charset="0"/>
                <a:cs typeface="Times New Roman" panose="02020603050405020304" pitchFamily="18" charset="0"/>
              </a:rPr>
              <a:t> - </a:t>
            </a:r>
            <a:r>
              <a:rPr lang="en-US" sz="1200" b="1" i="0" dirty="0">
                <a:solidFill>
                  <a:srgbClr val="1B1B1B"/>
                </a:solidFill>
                <a:effectLst/>
                <a:latin typeface="Times New Roman" panose="02020603050405020304" pitchFamily="18" charset="0"/>
                <a:cs typeface="Times New Roman" panose="02020603050405020304" pitchFamily="18" charset="0"/>
              </a:rPr>
              <a:t>Moderate (D1) - Severe (D2) - Extreme (D3) - Exceptional (D4) </a:t>
            </a:r>
          </a:p>
          <a:p>
            <a:r>
              <a:rPr lang="en-US" sz="1200" b="0" i="0" dirty="0">
                <a:solidFill>
                  <a:srgbClr val="1B1B1B"/>
                </a:solidFill>
                <a:effectLst/>
                <a:latin typeface="Times New Roman" panose="02020603050405020304" pitchFamily="18" charset="0"/>
                <a:cs typeface="Times New Roman" panose="02020603050405020304" pitchFamily="18" charset="0"/>
              </a:rPr>
              <a:t>The U.S. Drought Monitor began in 2000 and is a collaboration between the NDMC (NEBRASKA) , NOAA and the USDA</a:t>
            </a:r>
            <a:endParaRPr lang="en-US" dirty="0"/>
          </a:p>
        </p:txBody>
      </p:sp>
      <p:sp>
        <p:nvSpPr>
          <p:cNvPr id="4" name="Slide Number Placeholder 3"/>
          <p:cNvSpPr>
            <a:spLocks noGrp="1"/>
          </p:cNvSpPr>
          <p:nvPr>
            <p:ph type="sldNum" sz="quarter" idx="10"/>
          </p:nvPr>
        </p:nvSpPr>
        <p:spPr/>
        <p:txBody>
          <a:bodyPr/>
          <a:lstStyle/>
          <a:p>
            <a:fld id="{2BB70762-EA1F-445B-9575-828D59428F0D}" type="slidenum">
              <a:rPr lang="en-US" smtClean="0"/>
              <a:t>2</a:t>
            </a:fld>
            <a:endParaRPr lang="en-US" dirty="0"/>
          </a:p>
        </p:txBody>
      </p:sp>
    </p:spTree>
    <p:extLst>
      <p:ext uri="{BB962C8B-B14F-4D97-AF65-F5344CB8AC3E}">
        <p14:creationId xmlns:p14="http://schemas.microsoft.com/office/powerpoint/2010/main" val="59660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rPr>
              <a:t>SINCE 2015/2016--Total in the history of the LFP program is $247,596.</a:t>
            </a:r>
          </a:p>
          <a:p>
            <a:r>
              <a:rPr lang="en-US" b="1" dirty="0"/>
              <a:t>Payouts in 2015-16—which totaled more than $29,000</a:t>
            </a:r>
          </a:p>
          <a:p>
            <a:r>
              <a:rPr lang="en-US" b="1" dirty="0"/>
              <a:t>Big number is that from 2020-2022 we had three years of payout $218,568.</a:t>
            </a:r>
          </a:p>
        </p:txBody>
      </p:sp>
      <p:sp>
        <p:nvSpPr>
          <p:cNvPr id="4" name="Slide Number Placeholder 3"/>
          <p:cNvSpPr>
            <a:spLocks noGrp="1"/>
          </p:cNvSpPr>
          <p:nvPr>
            <p:ph type="sldNum" sz="quarter" idx="10"/>
          </p:nvPr>
        </p:nvSpPr>
        <p:spPr/>
        <p:txBody>
          <a:bodyPr/>
          <a:lstStyle/>
          <a:p>
            <a:fld id="{2BB70762-EA1F-445B-9575-828D59428F0D}" type="slidenum">
              <a:rPr lang="en-US" smtClean="0"/>
              <a:t>3</a:t>
            </a:fld>
            <a:endParaRPr lang="en-US" dirty="0"/>
          </a:p>
        </p:txBody>
      </p:sp>
    </p:spTree>
    <p:extLst>
      <p:ext uri="{BB962C8B-B14F-4D97-AF65-F5344CB8AC3E}">
        <p14:creationId xmlns:p14="http://schemas.microsoft.com/office/powerpoint/2010/main" val="29536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drafted by Christina who is the volunteer drought coordinator as assigned by NWS and must be requested by Commish of Ag and written and sent by GOV. to SEC of AG (USDA); this info comes from a variety of agencies and is verified before being drafted by USDM’s. </a:t>
            </a:r>
          </a:p>
          <a:p>
            <a:r>
              <a:rPr lang="en-US" dirty="0"/>
              <a:t>Last year did not need one as this never went out of drought so it was a continuous drought declaration.  </a:t>
            </a:r>
          </a:p>
        </p:txBody>
      </p:sp>
      <p:sp>
        <p:nvSpPr>
          <p:cNvPr id="4" name="Slide Number Placeholder 3"/>
          <p:cNvSpPr>
            <a:spLocks noGrp="1"/>
          </p:cNvSpPr>
          <p:nvPr>
            <p:ph type="sldNum" sz="quarter" idx="5"/>
          </p:nvPr>
        </p:nvSpPr>
        <p:spPr/>
        <p:txBody>
          <a:bodyPr/>
          <a:lstStyle/>
          <a:p>
            <a:fld id="{2BB70762-EA1F-445B-9575-828D59428F0D}" type="slidenum">
              <a:rPr lang="en-US" smtClean="0"/>
              <a:t>4</a:t>
            </a:fld>
            <a:endParaRPr lang="en-US" dirty="0"/>
          </a:p>
        </p:txBody>
      </p:sp>
    </p:spTree>
    <p:extLst>
      <p:ext uri="{BB962C8B-B14F-4D97-AF65-F5344CB8AC3E}">
        <p14:creationId xmlns:p14="http://schemas.microsoft.com/office/powerpoint/2010/main" val="22104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looked like as far as reporting in 2015</a:t>
            </a:r>
          </a:p>
        </p:txBody>
      </p:sp>
      <p:sp>
        <p:nvSpPr>
          <p:cNvPr id="4" name="Slide Number Placeholder 3"/>
          <p:cNvSpPr>
            <a:spLocks noGrp="1"/>
          </p:cNvSpPr>
          <p:nvPr>
            <p:ph type="sldNum" sz="quarter" idx="10"/>
          </p:nvPr>
        </p:nvSpPr>
        <p:spPr/>
        <p:txBody>
          <a:bodyPr/>
          <a:lstStyle/>
          <a:p>
            <a:fld id="{2BB70762-EA1F-445B-9575-828D59428F0D}" type="slidenum">
              <a:rPr lang="en-US" smtClean="0"/>
              <a:t>5</a:t>
            </a:fld>
            <a:endParaRPr lang="en-US" dirty="0"/>
          </a:p>
        </p:txBody>
      </p:sp>
    </p:spTree>
    <p:extLst>
      <p:ext uri="{BB962C8B-B14F-4D97-AF65-F5344CB8AC3E}">
        <p14:creationId xmlns:p14="http://schemas.microsoft.com/office/powerpoint/2010/main" val="15912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data was collected and tabulated for the USVI, our drought declaration was determined using Florida and Puerto Rico as a guide due to our geographic location. BY REGION that the figures were given to provide disaster funds for LFP.</a:t>
            </a:r>
          </a:p>
          <a:p>
            <a:endParaRPr lang="en-US" dirty="0"/>
          </a:p>
          <a:p>
            <a:r>
              <a:rPr lang="en-US" dirty="0"/>
              <a:t>We now currently monitor each island and its own micro climates to give a more distinct and accurate report to the drought monitors </a:t>
            </a:r>
          </a:p>
        </p:txBody>
      </p:sp>
      <p:sp>
        <p:nvSpPr>
          <p:cNvPr id="4" name="Slide Number Placeholder 3"/>
          <p:cNvSpPr>
            <a:spLocks noGrp="1"/>
          </p:cNvSpPr>
          <p:nvPr>
            <p:ph type="sldNum" sz="quarter" idx="5"/>
          </p:nvPr>
        </p:nvSpPr>
        <p:spPr/>
        <p:txBody>
          <a:bodyPr/>
          <a:lstStyle/>
          <a:p>
            <a:fld id="{2BB70762-EA1F-445B-9575-828D59428F0D}" type="slidenum">
              <a:rPr lang="en-US" smtClean="0"/>
              <a:t>6</a:t>
            </a:fld>
            <a:endParaRPr lang="en-US" dirty="0"/>
          </a:p>
        </p:txBody>
      </p:sp>
    </p:spTree>
    <p:extLst>
      <p:ext uri="{BB962C8B-B14F-4D97-AF65-F5344CB8AC3E}">
        <p14:creationId xmlns:p14="http://schemas.microsoft.com/office/powerpoint/2010/main" val="365733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depicts the current status of drought in the USVI which in STT and STX is DO (s) short term and STJ is D nada meaning no drought at this time. These are early indicators. </a:t>
            </a:r>
          </a:p>
        </p:txBody>
      </p:sp>
      <p:sp>
        <p:nvSpPr>
          <p:cNvPr id="4" name="Slide Number Placeholder 3"/>
          <p:cNvSpPr>
            <a:spLocks noGrp="1"/>
          </p:cNvSpPr>
          <p:nvPr>
            <p:ph type="sldNum" sz="quarter" idx="5"/>
          </p:nvPr>
        </p:nvSpPr>
        <p:spPr/>
        <p:txBody>
          <a:bodyPr/>
          <a:lstStyle/>
          <a:p>
            <a:fld id="{2BB70762-EA1F-445B-9575-828D59428F0D}" type="slidenum">
              <a:rPr lang="en-US" smtClean="0"/>
              <a:t>7</a:t>
            </a:fld>
            <a:endParaRPr lang="en-US" dirty="0"/>
          </a:p>
        </p:txBody>
      </p:sp>
    </p:spTree>
    <p:extLst>
      <p:ext uri="{BB962C8B-B14F-4D97-AF65-F5344CB8AC3E}">
        <p14:creationId xmlns:p14="http://schemas.microsoft.com/office/powerpoint/2010/main" val="92230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record</a:t>
            </a:r>
            <a:r>
              <a:rPr lang="en-US" baseline="0" dirty="0"/>
              <a:t> of CocoRaHs rain gauges was as early in 2016, since then the number of community volunteers has risen to almost 40 in 2023—</a:t>
            </a:r>
            <a:endParaRPr lang="en-US" dirty="0"/>
          </a:p>
        </p:txBody>
      </p:sp>
      <p:sp>
        <p:nvSpPr>
          <p:cNvPr id="4" name="Slide Number Placeholder 3"/>
          <p:cNvSpPr>
            <a:spLocks noGrp="1"/>
          </p:cNvSpPr>
          <p:nvPr>
            <p:ph type="sldNum" sz="quarter" idx="10"/>
          </p:nvPr>
        </p:nvSpPr>
        <p:spPr/>
        <p:txBody>
          <a:bodyPr/>
          <a:lstStyle/>
          <a:p>
            <a:fld id="{2BB70762-EA1F-445B-9575-828D59428F0D}" type="slidenum">
              <a:rPr lang="en-US" smtClean="0"/>
              <a:t>8</a:t>
            </a:fld>
            <a:endParaRPr lang="en-US" dirty="0"/>
          </a:p>
        </p:txBody>
      </p:sp>
    </p:spTree>
    <p:extLst>
      <p:ext uri="{BB962C8B-B14F-4D97-AF65-F5344CB8AC3E}">
        <p14:creationId xmlns:p14="http://schemas.microsoft.com/office/powerpoint/2010/main" val="155095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t</a:t>
            </a:r>
            <a:r>
              <a:rPr lang="en-US" baseline="0" dirty="0"/>
              <a:t>here are 40 territory wide and more than 15 report fairly regulary. THIS IS VOLUNTEER driven</a:t>
            </a:r>
            <a:endParaRPr lang="en-US" dirty="0"/>
          </a:p>
          <a:p>
            <a:endParaRPr lang="en-US" dirty="0"/>
          </a:p>
        </p:txBody>
      </p:sp>
      <p:sp>
        <p:nvSpPr>
          <p:cNvPr id="4" name="Slide Number Placeholder 3"/>
          <p:cNvSpPr>
            <a:spLocks noGrp="1"/>
          </p:cNvSpPr>
          <p:nvPr>
            <p:ph type="sldNum" sz="quarter" idx="5"/>
          </p:nvPr>
        </p:nvSpPr>
        <p:spPr/>
        <p:txBody>
          <a:bodyPr/>
          <a:lstStyle/>
          <a:p>
            <a:fld id="{2BB70762-EA1F-445B-9575-828D59428F0D}" type="slidenum">
              <a:rPr lang="en-US" smtClean="0"/>
              <a:t>9</a:t>
            </a:fld>
            <a:endParaRPr lang="en-US" dirty="0"/>
          </a:p>
        </p:txBody>
      </p:sp>
    </p:spTree>
    <p:extLst>
      <p:ext uri="{BB962C8B-B14F-4D97-AF65-F5344CB8AC3E}">
        <p14:creationId xmlns:p14="http://schemas.microsoft.com/office/powerpoint/2010/main" val="366548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76E1-3D5B-46F3-B7CF-1DE895287D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F6C05-93E0-4D39-89E1-839D7887B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69D43-914E-4A4B-87A9-C0138B6B6B1D}"/>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5" name="Footer Placeholder 4">
            <a:extLst>
              <a:ext uri="{FF2B5EF4-FFF2-40B4-BE49-F238E27FC236}">
                <a16:creationId xmlns:a16="http://schemas.microsoft.com/office/drawing/2014/main" id="{28CB2BAF-60CD-4FD2-A861-D459DA0C1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E0C4B1-0152-4DD2-B1F1-1F3E0E9F03D4}"/>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126489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6684-68AA-446A-8273-54D88B9A4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C1450-F9F6-4656-A1E6-6A78F5C6C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EEB9D-99F4-4DA6-98DA-1A795150D35E}"/>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5" name="Footer Placeholder 4">
            <a:extLst>
              <a:ext uri="{FF2B5EF4-FFF2-40B4-BE49-F238E27FC236}">
                <a16:creationId xmlns:a16="http://schemas.microsoft.com/office/drawing/2014/main" id="{C6380711-8609-46C5-A832-699D089735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246102-307C-4C15-B431-450EB66F5EC0}"/>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63557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847A40-257C-4627-B090-62D1B5CD5E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67B70F-5F1D-4697-8349-C714C006F2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6485E-B777-4772-9F66-24DDEB7439EA}"/>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5" name="Footer Placeholder 4">
            <a:extLst>
              <a:ext uri="{FF2B5EF4-FFF2-40B4-BE49-F238E27FC236}">
                <a16:creationId xmlns:a16="http://schemas.microsoft.com/office/drawing/2014/main" id="{2D296DF9-3F53-4254-9D99-4727ADBE81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F387C4-E6B3-407E-B39E-589B8B33A935}"/>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39042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206B-13FF-4284-9E5C-D8B11E4B9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8E5753-BBE1-44AD-A947-5EE7E9CCE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BBBFD-FEEA-45C0-B7AD-CEA980B4BA0B}"/>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5" name="Footer Placeholder 4">
            <a:extLst>
              <a:ext uri="{FF2B5EF4-FFF2-40B4-BE49-F238E27FC236}">
                <a16:creationId xmlns:a16="http://schemas.microsoft.com/office/drawing/2014/main" id="{E5FB270B-2FDA-462D-9CDE-2D3CDE87B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7EADC7-4629-425B-8BE7-16192D609BDC}"/>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207028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4081-DDAE-499D-A7D5-BFE8C2738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18812C-C150-46DF-8069-C1180E914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8E68E0-431E-4EC8-9BE8-07664B464385}"/>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5" name="Footer Placeholder 4">
            <a:extLst>
              <a:ext uri="{FF2B5EF4-FFF2-40B4-BE49-F238E27FC236}">
                <a16:creationId xmlns:a16="http://schemas.microsoft.com/office/drawing/2014/main" id="{2FEFB45F-8DBA-4B65-8DF9-5028005F0A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9CB7DC-A845-48C9-973E-5AACFFE7CA24}"/>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274981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C423-623B-47D6-AC8C-636F6BD3D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16E4D-79C4-4A5A-9C08-9D8A9D458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9E3A2-91F9-477D-BF49-B8E46502EE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157608-5717-431C-B3B3-2FDC21BA1E54}"/>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6" name="Footer Placeholder 5">
            <a:extLst>
              <a:ext uri="{FF2B5EF4-FFF2-40B4-BE49-F238E27FC236}">
                <a16:creationId xmlns:a16="http://schemas.microsoft.com/office/drawing/2014/main" id="{BEA19F3B-27BC-4408-8F13-78C0AAD173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2C3E43-0CE0-4161-A385-97C9AB89A3FE}"/>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36094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C73B-D667-4244-AB46-F72BF17362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E8910C-7028-4D06-B0CD-B52FE590F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AB54E-87FB-49FB-8753-17A5E59A95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2A7EC-4047-44F8-B58F-3721FA4CB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DDB97-9C4D-47D3-B107-C2C4E5EE7E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D4C76A-7743-400B-B24D-5BECA2607FA4}"/>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8" name="Footer Placeholder 7">
            <a:extLst>
              <a:ext uri="{FF2B5EF4-FFF2-40B4-BE49-F238E27FC236}">
                <a16:creationId xmlns:a16="http://schemas.microsoft.com/office/drawing/2014/main" id="{41204152-09E2-40A5-BAF3-32E46B109A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D0CB98B-439A-4C32-BA34-54125DB3EB39}"/>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168872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C9D6-D88F-4903-AA6D-6AED806834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22FA60-B311-4DED-9F15-918BBF56BB29}"/>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4" name="Footer Placeholder 3">
            <a:extLst>
              <a:ext uri="{FF2B5EF4-FFF2-40B4-BE49-F238E27FC236}">
                <a16:creationId xmlns:a16="http://schemas.microsoft.com/office/drawing/2014/main" id="{366940BC-5AC9-4086-90F9-5E99C6FCAD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695648-8170-4F5A-B631-98178C3661C2}"/>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398373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06498-BE53-43C7-9919-8E802C46FC02}"/>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3" name="Footer Placeholder 2">
            <a:extLst>
              <a:ext uri="{FF2B5EF4-FFF2-40B4-BE49-F238E27FC236}">
                <a16:creationId xmlns:a16="http://schemas.microsoft.com/office/drawing/2014/main" id="{AE63AA0B-CE7C-4C2C-8408-638F6A0247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F73526-CAB2-4902-B5F8-14B90EB6F4AF}"/>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8083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5D1C-BB78-4329-B1EB-8DEBC8CDB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1B7EBB-45F4-4121-838C-7B1D584C9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CF6E6-02DC-4DC0-AB84-0389E7BED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42DF0-8BDB-4CA8-A77D-A0952D6EF09C}"/>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6" name="Footer Placeholder 5">
            <a:extLst>
              <a:ext uri="{FF2B5EF4-FFF2-40B4-BE49-F238E27FC236}">
                <a16:creationId xmlns:a16="http://schemas.microsoft.com/office/drawing/2014/main" id="{85C2CF0F-29B9-41B2-BE76-A8D8FE3F29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F7A44E-8F80-42FB-A832-F4603B29E53B}"/>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233350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FEC5-2227-4347-85D2-072CE4595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DF8439-F9B0-4DDF-91D5-A19A8C899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A72CBB-D146-4134-9FC0-B47E2CFC8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42687-F205-424B-8C85-EDFE233E8E8B}"/>
              </a:ext>
            </a:extLst>
          </p:cNvPr>
          <p:cNvSpPr>
            <a:spLocks noGrp="1"/>
          </p:cNvSpPr>
          <p:nvPr>
            <p:ph type="dt" sz="half" idx="10"/>
          </p:nvPr>
        </p:nvSpPr>
        <p:spPr/>
        <p:txBody>
          <a:bodyPr/>
          <a:lstStyle/>
          <a:p>
            <a:fld id="{162740EB-DEFE-4568-8424-6EC2841C8A39}" type="datetimeFigureOut">
              <a:rPr lang="en-US" smtClean="0"/>
              <a:t>2/7/2023</a:t>
            </a:fld>
            <a:endParaRPr lang="en-US" dirty="0"/>
          </a:p>
        </p:txBody>
      </p:sp>
      <p:sp>
        <p:nvSpPr>
          <p:cNvPr id="6" name="Footer Placeholder 5">
            <a:extLst>
              <a:ext uri="{FF2B5EF4-FFF2-40B4-BE49-F238E27FC236}">
                <a16:creationId xmlns:a16="http://schemas.microsoft.com/office/drawing/2014/main" id="{E6C6AE2C-9B8C-4F17-9A4A-430A1B5C72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164B8C-4BB9-46B3-8CDD-FFD4AB0D0383}"/>
              </a:ext>
            </a:extLst>
          </p:cNvPr>
          <p:cNvSpPr>
            <a:spLocks noGrp="1"/>
          </p:cNvSpPr>
          <p:nvPr>
            <p:ph type="sldNum" sz="quarter" idx="12"/>
          </p:nvPr>
        </p:nvSpPr>
        <p:spPr/>
        <p:txBody>
          <a:bodyPr/>
          <a:lstStyle/>
          <a:p>
            <a:fld id="{5533DD57-DB44-4BE2-BF2C-B2CEC5F3183A}" type="slidenum">
              <a:rPr lang="en-US" smtClean="0"/>
              <a:t>‹#›</a:t>
            </a:fld>
            <a:endParaRPr lang="en-US" dirty="0"/>
          </a:p>
        </p:txBody>
      </p:sp>
    </p:spTree>
    <p:extLst>
      <p:ext uri="{BB962C8B-B14F-4D97-AF65-F5344CB8AC3E}">
        <p14:creationId xmlns:p14="http://schemas.microsoft.com/office/powerpoint/2010/main" val="194908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9720A-5AD6-4FD9-839E-097918EDC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41A95-F388-43D9-AB60-C0D91972F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4B7FA-157F-498A-BAB8-EAF783200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740EB-DEFE-4568-8424-6EC2841C8A39}" type="datetimeFigureOut">
              <a:rPr lang="en-US" smtClean="0"/>
              <a:t>2/7/2023</a:t>
            </a:fld>
            <a:endParaRPr lang="en-US" dirty="0"/>
          </a:p>
        </p:txBody>
      </p:sp>
      <p:sp>
        <p:nvSpPr>
          <p:cNvPr id="5" name="Footer Placeholder 4">
            <a:extLst>
              <a:ext uri="{FF2B5EF4-FFF2-40B4-BE49-F238E27FC236}">
                <a16:creationId xmlns:a16="http://schemas.microsoft.com/office/drawing/2014/main" id="{9D246560-C266-4195-B896-905F865AF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8C4E3B-C2D8-421B-A72A-ADF1DF1E9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3DD57-DB44-4BE2-BF2C-B2CEC5F3183A}" type="slidenum">
              <a:rPr lang="en-US" smtClean="0"/>
              <a:t>‹#›</a:t>
            </a:fld>
            <a:endParaRPr lang="en-US" dirty="0"/>
          </a:p>
        </p:txBody>
      </p:sp>
    </p:spTree>
    <p:extLst>
      <p:ext uri="{BB962C8B-B14F-4D97-AF65-F5344CB8AC3E}">
        <p14:creationId xmlns:p14="http://schemas.microsoft.com/office/powerpoint/2010/main" val="302048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positive.nelson@doa.vi.gov"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mailto:Christina.chanes@uvi.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dy of water with buildings and mountains in the background&#10;&#10;Description automatically generated with medium confidence">
            <a:extLst>
              <a:ext uri="{FF2B5EF4-FFF2-40B4-BE49-F238E27FC236}">
                <a16:creationId xmlns:a16="http://schemas.microsoft.com/office/drawing/2014/main" id="{6726E415-5B40-D109-A738-05E7709E119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2098" r="-1" b="4446"/>
          <a:stretch/>
        </p:blipFill>
        <p:spPr>
          <a:xfrm>
            <a:off x="-3" y="-8371"/>
            <a:ext cx="8115287" cy="4470815"/>
          </a:xfrm>
          <a:prstGeom prst="rect">
            <a:avLst/>
          </a:prstGeom>
        </p:spPr>
      </p:pic>
      <p:pic>
        <p:nvPicPr>
          <p:cNvPr id="8" name="Picture 7" descr="Diagram, logo&#10;&#10;Description automatically generated">
            <a:extLst>
              <a:ext uri="{FF2B5EF4-FFF2-40B4-BE49-F238E27FC236}">
                <a16:creationId xmlns:a16="http://schemas.microsoft.com/office/drawing/2014/main" id="{7661DE6E-D689-4BAF-92E9-80E740B7D62D}"/>
              </a:ext>
            </a:extLst>
          </p:cNvPr>
          <p:cNvPicPr>
            <a:picLocks noChangeAspect="1"/>
          </p:cNvPicPr>
          <p:nvPr/>
        </p:nvPicPr>
        <p:blipFill rotWithShape="1">
          <a:blip r:embed="rId4">
            <a:extLst>
              <a:ext uri="{28A0092B-C50C-407E-A947-70E740481C1C}">
                <a14:useLocalDpi xmlns:a14="http://schemas.microsoft.com/office/drawing/2010/main" val="0"/>
              </a:ext>
            </a:extLst>
          </a:blip>
          <a:srcRect l="3842" r="4052"/>
          <a:stretch/>
        </p:blipFill>
        <p:spPr>
          <a:xfrm>
            <a:off x="8115284" y="-8372"/>
            <a:ext cx="4076700" cy="4470815"/>
          </a:xfrm>
          <a:prstGeom prst="rect">
            <a:avLst/>
          </a:prstGeom>
        </p:spPr>
      </p:pic>
      <p:sp>
        <p:nvSpPr>
          <p:cNvPr id="2" name="Title 1">
            <a:extLst>
              <a:ext uri="{FF2B5EF4-FFF2-40B4-BE49-F238E27FC236}">
                <a16:creationId xmlns:a16="http://schemas.microsoft.com/office/drawing/2014/main" id="{92252276-24DD-4F43-9573-2E71A11FB96A}"/>
              </a:ext>
            </a:extLst>
          </p:cNvPr>
          <p:cNvSpPr>
            <a:spLocks noGrp="1"/>
          </p:cNvSpPr>
          <p:nvPr>
            <p:ph type="ctrTitle"/>
          </p:nvPr>
        </p:nvSpPr>
        <p:spPr>
          <a:xfrm>
            <a:off x="329902" y="5039788"/>
            <a:ext cx="7233126" cy="1115412"/>
          </a:xfrm>
        </p:spPr>
        <p:txBody>
          <a:bodyPr>
            <a:normAutofit/>
          </a:bodyPr>
          <a:lstStyle/>
          <a:p>
            <a:pPr algn="l"/>
            <a:r>
              <a:rPr lang="en-US" sz="3700" dirty="0">
                <a:solidFill>
                  <a:srgbClr val="FFFFFF"/>
                </a:solidFill>
              </a:rPr>
              <a:t>USVI Drought Impacts and Water Resources</a:t>
            </a:r>
          </a:p>
        </p:txBody>
      </p:sp>
      <p:sp>
        <p:nvSpPr>
          <p:cNvPr id="3" name="Subtitle 2">
            <a:extLst>
              <a:ext uri="{FF2B5EF4-FFF2-40B4-BE49-F238E27FC236}">
                <a16:creationId xmlns:a16="http://schemas.microsoft.com/office/drawing/2014/main" id="{8D2659D6-9DCC-473F-B93A-E9B3EA588CB3}"/>
              </a:ext>
            </a:extLst>
          </p:cNvPr>
          <p:cNvSpPr>
            <a:spLocks noGrp="1"/>
          </p:cNvSpPr>
          <p:nvPr>
            <p:ph type="subTitle" idx="1"/>
          </p:nvPr>
        </p:nvSpPr>
        <p:spPr>
          <a:xfrm>
            <a:off x="695739" y="5883965"/>
            <a:ext cx="6867289" cy="542471"/>
          </a:xfrm>
        </p:spPr>
        <p:txBody>
          <a:bodyPr>
            <a:normAutofit/>
          </a:bodyPr>
          <a:lstStyle/>
          <a:p>
            <a:pPr algn="l"/>
            <a:r>
              <a:rPr lang="en-US" sz="1100" dirty="0">
                <a:solidFill>
                  <a:srgbClr val="FFFFFF"/>
                </a:solidFill>
              </a:rPr>
              <a:t>Prepared by:</a:t>
            </a:r>
          </a:p>
          <a:p>
            <a:pPr algn="l"/>
            <a:r>
              <a:rPr lang="en-US" sz="1100" dirty="0">
                <a:solidFill>
                  <a:srgbClr val="FFFFFF"/>
                </a:solidFill>
              </a:rPr>
              <a:t> Christina Chanes Bryan University of the Virgin Islands &amp;  Commissioner Positive Nelson, VIDA </a:t>
            </a:r>
          </a:p>
        </p:txBody>
      </p:sp>
      <p:pic>
        <p:nvPicPr>
          <p:cNvPr id="6" name="Picture 5" descr="Logo&#10;&#10;Description automatically generated">
            <a:extLst>
              <a:ext uri="{FF2B5EF4-FFF2-40B4-BE49-F238E27FC236}">
                <a16:creationId xmlns:a16="http://schemas.microsoft.com/office/drawing/2014/main" id="{8E9BE65F-2751-41F6-98D6-275D2979681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5835" r="2" b="5000"/>
          <a:stretch/>
        </p:blipFill>
        <p:spPr>
          <a:xfrm>
            <a:off x="8115284" y="4677938"/>
            <a:ext cx="4076700" cy="2412053"/>
          </a:xfrm>
          <a:prstGeom prst="rect">
            <a:avLst/>
          </a:prstGeom>
        </p:spPr>
      </p:pic>
      <p:sp>
        <p:nvSpPr>
          <p:cNvPr id="4" name="Subtitle 2">
            <a:extLst>
              <a:ext uri="{FF2B5EF4-FFF2-40B4-BE49-F238E27FC236}">
                <a16:creationId xmlns:a16="http://schemas.microsoft.com/office/drawing/2014/main" id="{9C5E490C-53F0-C20A-0221-8D5C9E67ED9B}"/>
              </a:ext>
            </a:extLst>
          </p:cNvPr>
          <p:cNvSpPr txBox="1">
            <a:spLocks/>
          </p:cNvSpPr>
          <p:nvPr/>
        </p:nvSpPr>
        <p:spPr>
          <a:xfrm>
            <a:off x="637910" y="5141850"/>
            <a:ext cx="7045779" cy="130759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i="1" dirty="0"/>
              <a:t>Presented by</a:t>
            </a:r>
            <a:r>
              <a:rPr lang="en-US" sz="1700" b="1" i="1" dirty="0"/>
              <a:t>: </a:t>
            </a:r>
            <a:r>
              <a:rPr lang="en-US" sz="2000" b="1" dirty="0"/>
              <a:t>Commissioner Positive Nelson</a:t>
            </a:r>
          </a:p>
          <a:p>
            <a:pPr algn="l"/>
            <a:r>
              <a:rPr lang="en-US" sz="1700" i="1" dirty="0"/>
              <a:t>Prepared by</a:t>
            </a:r>
            <a:r>
              <a:rPr lang="en-US" sz="1700" b="1" dirty="0"/>
              <a:t>: </a:t>
            </a:r>
            <a:r>
              <a:rPr lang="en-US" sz="2000" b="1" dirty="0"/>
              <a:t>Christina Chanes-Bryan, Research Specialist</a:t>
            </a:r>
          </a:p>
          <a:p>
            <a:pPr algn="l"/>
            <a:r>
              <a:rPr lang="en-US" sz="1700" b="1" dirty="0"/>
              <a:t>Fernando Silva, Lead Field Technician, Environmental Monitoring</a:t>
            </a:r>
          </a:p>
          <a:p>
            <a:pPr algn="l"/>
            <a:r>
              <a:rPr lang="en-US" sz="1800" b="1" dirty="0"/>
              <a:t>University of the Virgin Islands</a:t>
            </a:r>
          </a:p>
        </p:txBody>
      </p:sp>
      <p:sp>
        <p:nvSpPr>
          <p:cNvPr id="5" name="TextBox 4">
            <a:extLst>
              <a:ext uri="{FF2B5EF4-FFF2-40B4-BE49-F238E27FC236}">
                <a16:creationId xmlns:a16="http://schemas.microsoft.com/office/drawing/2014/main" id="{0AF9B32C-23CA-8750-D6DD-D895422EA5A6}"/>
              </a:ext>
            </a:extLst>
          </p:cNvPr>
          <p:cNvSpPr txBox="1"/>
          <p:nvPr/>
        </p:nvSpPr>
        <p:spPr>
          <a:xfrm>
            <a:off x="1860511" y="4561045"/>
            <a:ext cx="3081603" cy="461665"/>
          </a:xfrm>
          <a:prstGeom prst="rect">
            <a:avLst/>
          </a:prstGeom>
          <a:noFill/>
        </p:spPr>
        <p:txBody>
          <a:bodyPr wrap="square" rtlCol="0">
            <a:spAutoFit/>
          </a:bodyPr>
          <a:lstStyle/>
          <a:p>
            <a:pPr algn="ctr"/>
            <a:r>
              <a:rPr lang="en-US" sz="2400" b="1" dirty="0"/>
              <a:t>USVI Drought Impacts </a:t>
            </a:r>
          </a:p>
        </p:txBody>
      </p:sp>
    </p:spTree>
    <p:extLst>
      <p:ext uri="{BB962C8B-B14F-4D97-AF65-F5344CB8AC3E}">
        <p14:creationId xmlns:p14="http://schemas.microsoft.com/office/powerpoint/2010/main" val="357434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097E-A89F-449F-715C-BF075B6CAD14}"/>
              </a:ext>
            </a:extLst>
          </p:cNvPr>
          <p:cNvSpPr>
            <a:spLocks noGrp="1"/>
          </p:cNvSpPr>
          <p:nvPr>
            <p:ph type="title"/>
          </p:nvPr>
        </p:nvSpPr>
        <p:spPr>
          <a:xfrm>
            <a:off x="200167" y="242295"/>
            <a:ext cx="11791664" cy="426445"/>
          </a:xfrm>
        </p:spPr>
        <p:txBody>
          <a:bodyPr>
            <a:normAutofit fontScale="90000"/>
          </a:bodyPr>
          <a:lstStyle/>
          <a:p>
            <a:pPr algn="ctr"/>
            <a:r>
              <a:rPr lang="en-US" sz="4000" dirty="0"/>
              <a:t>What does that mean in daily lives of Ag professionals?</a:t>
            </a:r>
          </a:p>
        </p:txBody>
      </p:sp>
      <p:graphicFrame>
        <p:nvGraphicFramePr>
          <p:cNvPr id="5" name="Chart 4"/>
          <p:cNvGraphicFramePr>
            <a:graphicFrameLocks/>
          </p:cNvGraphicFramePr>
          <p:nvPr>
            <p:extLst>
              <p:ext uri="{D42A27DB-BD31-4B8C-83A1-F6EECF244321}">
                <p14:modId xmlns:p14="http://schemas.microsoft.com/office/powerpoint/2010/main" val="3308613394"/>
              </p:ext>
            </p:extLst>
          </p:nvPr>
        </p:nvGraphicFramePr>
        <p:xfrm>
          <a:off x="419826" y="1091003"/>
          <a:ext cx="11352345" cy="46145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206" y="6127845"/>
            <a:ext cx="10849971" cy="369332"/>
          </a:xfrm>
          <a:prstGeom prst="rect">
            <a:avLst/>
          </a:prstGeom>
          <a:noFill/>
        </p:spPr>
        <p:txBody>
          <a:bodyPr wrap="square" rtlCol="0">
            <a:spAutoFit/>
          </a:bodyPr>
          <a:lstStyle/>
          <a:p>
            <a:pPr algn="ctr"/>
            <a:r>
              <a:rPr lang="en-US" i="1" dirty="0"/>
              <a:t>2020 Total: </a:t>
            </a:r>
            <a:r>
              <a:rPr lang="en-US" b="1" dirty="0"/>
              <a:t>4,357,903 gal                                    </a:t>
            </a:r>
            <a:r>
              <a:rPr lang="en-US" i="1" dirty="0"/>
              <a:t>2021 Total: </a:t>
            </a:r>
            <a:r>
              <a:rPr lang="en-US" b="1" dirty="0"/>
              <a:t>10,894,197 gal     </a:t>
            </a:r>
            <a:r>
              <a:rPr lang="en-US" dirty="0"/>
              <a:t>	              </a:t>
            </a:r>
            <a:r>
              <a:rPr lang="en-US" i="1" dirty="0"/>
              <a:t>2022 Total: </a:t>
            </a:r>
            <a:r>
              <a:rPr lang="en-US" b="1" dirty="0"/>
              <a:t>11,835,967 gal</a:t>
            </a:r>
          </a:p>
        </p:txBody>
      </p:sp>
    </p:spTree>
    <p:extLst>
      <p:ext uri="{BB962C8B-B14F-4D97-AF65-F5344CB8AC3E}">
        <p14:creationId xmlns:p14="http://schemas.microsoft.com/office/powerpoint/2010/main" val="213104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210629732"/>
              </p:ext>
            </p:extLst>
          </p:nvPr>
        </p:nvGraphicFramePr>
        <p:xfrm>
          <a:off x="0" y="187798"/>
          <a:ext cx="5720473" cy="3606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131791874"/>
              </p:ext>
            </p:extLst>
          </p:nvPr>
        </p:nvGraphicFramePr>
        <p:xfrm>
          <a:off x="5720473" y="187799"/>
          <a:ext cx="6262261" cy="3415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812112457"/>
              </p:ext>
            </p:extLst>
          </p:nvPr>
        </p:nvGraphicFramePr>
        <p:xfrm>
          <a:off x="2688610" y="3603009"/>
          <a:ext cx="6482686" cy="32549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404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0">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2" name="Isosceles Triangle 11">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p:nvPicPr>
        <p:blipFill>
          <a:blip r:embed="rId3"/>
          <a:stretch>
            <a:fillRect/>
          </a:stretch>
        </p:blipFill>
        <p:spPr>
          <a:xfrm>
            <a:off x="6089363" y="1094127"/>
            <a:ext cx="5272216" cy="4515039"/>
          </a:xfrm>
          <a:prstGeom prst="rect">
            <a:avLst/>
          </a:prstGeom>
        </p:spPr>
      </p:pic>
      <p:pic>
        <p:nvPicPr>
          <p:cNvPr id="3" name="Picture 2"/>
          <p:cNvPicPr>
            <a:picLocks noChangeAspect="1"/>
          </p:cNvPicPr>
          <p:nvPr/>
        </p:nvPicPr>
        <p:blipFill>
          <a:blip r:embed="rId4"/>
          <a:stretch>
            <a:fillRect/>
          </a:stretch>
        </p:blipFill>
        <p:spPr>
          <a:xfrm>
            <a:off x="550097" y="1096433"/>
            <a:ext cx="5540981" cy="4565839"/>
          </a:xfrm>
          <a:prstGeom prst="rect">
            <a:avLst/>
          </a:prstGeom>
        </p:spPr>
      </p:pic>
      <p:sp>
        <p:nvSpPr>
          <p:cNvPr id="4" name="TextBox 3"/>
          <p:cNvSpPr txBox="1"/>
          <p:nvPr/>
        </p:nvSpPr>
        <p:spPr>
          <a:xfrm>
            <a:off x="4424840" y="309781"/>
            <a:ext cx="3339092" cy="4696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USGS Groundwater </a:t>
            </a:r>
          </a:p>
        </p:txBody>
      </p:sp>
      <p:grpSp>
        <p:nvGrpSpPr>
          <p:cNvPr id="21" name="Group 14">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5342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2729797" y="643467"/>
            <a:ext cx="6732405"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342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5B09C1-7B82-93C0-2F35-BE9FF49A055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000" kern="1200" dirty="0">
                <a:solidFill>
                  <a:schemeClr val="bg1"/>
                </a:solidFill>
                <a:latin typeface="+mj-lt"/>
                <a:ea typeface="+mj-ea"/>
                <a:cs typeface="+mj-cs"/>
              </a:rPr>
              <a:t>Natural Resources and Conservation District (NRCS) Environmental Quality Incentive program (EQiP) in the USVI for 2020, 21 and 22</a:t>
            </a:r>
          </a:p>
        </p:txBody>
      </p:sp>
      <p:cxnSp>
        <p:nvCxnSpPr>
          <p:cNvPr id="23" name="Straight Connector 2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E564582-6AA1-6E4F-9FE9-03B13FE5F62F}"/>
              </a:ext>
            </a:extLst>
          </p:cNvPr>
          <p:cNvPicPr>
            <a:picLocks noChangeAspect="1"/>
          </p:cNvPicPr>
          <p:nvPr/>
        </p:nvPicPr>
        <p:blipFill>
          <a:blip r:embed="rId2"/>
          <a:stretch>
            <a:fillRect/>
          </a:stretch>
        </p:blipFill>
        <p:spPr>
          <a:xfrm>
            <a:off x="320040" y="2687465"/>
            <a:ext cx="11496821" cy="3477788"/>
          </a:xfrm>
          <a:prstGeom prst="rect">
            <a:avLst/>
          </a:prstGeom>
        </p:spPr>
      </p:pic>
    </p:spTree>
    <p:extLst>
      <p:ext uri="{BB962C8B-B14F-4D97-AF65-F5344CB8AC3E}">
        <p14:creationId xmlns:p14="http://schemas.microsoft.com/office/powerpoint/2010/main" val="198865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C97BE56-334C-115E-5909-AA751568BE24}"/>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dirty="0"/>
              <a:t>Total Obligation Amount : $946,633.34 for a total of 36 Contracts</a:t>
            </a:r>
          </a:p>
        </p:txBody>
      </p:sp>
      <p:pic>
        <p:nvPicPr>
          <p:cNvPr id="3" name="Picture 2">
            <a:extLst>
              <a:ext uri="{FF2B5EF4-FFF2-40B4-BE49-F238E27FC236}">
                <a16:creationId xmlns:a16="http://schemas.microsoft.com/office/drawing/2014/main" id="{7694B550-C907-4455-3EED-4751499E801B}"/>
              </a:ext>
            </a:extLst>
          </p:cNvPr>
          <p:cNvPicPr>
            <a:picLocks noChangeAspect="1"/>
          </p:cNvPicPr>
          <p:nvPr/>
        </p:nvPicPr>
        <p:blipFill>
          <a:blip r:embed="rId3"/>
          <a:stretch>
            <a:fillRect/>
          </a:stretch>
        </p:blipFill>
        <p:spPr>
          <a:xfrm>
            <a:off x="4003740" y="331944"/>
            <a:ext cx="8085003" cy="6117509"/>
          </a:xfrm>
          <a:prstGeom prst="rect">
            <a:avLst/>
          </a:prstGeom>
        </p:spPr>
      </p:pic>
    </p:spTree>
    <p:extLst>
      <p:ext uri="{BB962C8B-B14F-4D97-AF65-F5344CB8AC3E}">
        <p14:creationId xmlns:p14="http://schemas.microsoft.com/office/powerpoint/2010/main" val="146938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plane, flying, nature&#10;&#10;Description automatically generated">
            <a:extLst>
              <a:ext uri="{FF2B5EF4-FFF2-40B4-BE49-F238E27FC236}">
                <a16:creationId xmlns:a16="http://schemas.microsoft.com/office/drawing/2014/main" id="{0772C778-F3E1-7B85-E74A-7297050CC3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868" r="9899"/>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extBox 1">
            <a:extLst>
              <a:ext uri="{FF2B5EF4-FFF2-40B4-BE49-F238E27FC236}">
                <a16:creationId xmlns:a16="http://schemas.microsoft.com/office/drawing/2014/main" id="{5F0F39FC-0C84-4D30-B45C-A49CCEF5F15C}"/>
              </a:ext>
            </a:extLst>
          </p:cNvPr>
          <p:cNvSpPr txBox="1"/>
          <p:nvPr/>
        </p:nvSpPr>
        <p:spPr>
          <a:xfrm>
            <a:off x="146957" y="947062"/>
            <a:ext cx="4376057" cy="4963886"/>
          </a:xfrm>
          <a:prstGeom prst="rect">
            <a:avLst/>
          </a:prstGeom>
        </p:spPr>
        <p:txBody>
          <a:bodyPr vert="horz" lIns="91440" tIns="45720" rIns="91440" bIns="45720" rtlCol="0" anchor="t">
            <a:normAutofit/>
          </a:bodyPr>
          <a:lstStyle/>
          <a:p>
            <a:pPr>
              <a:lnSpc>
                <a:spcPct val="90000"/>
              </a:lnSpc>
              <a:spcAft>
                <a:spcPts val="600"/>
              </a:spcAft>
            </a:pPr>
            <a:r>
              <a:rPr lang="en-US" sz="1700" dirty="0"/>
              <a:t> </a:t>
            </a:r>
          </a:p>
          <a:p>
            <a:pPr>
              <a:lnSpc>
                <a:spcPct val="90000"/>
              </a:lnSpc>
              <a:spcAft>
                <a:spcPts val="600"/>
              </a:spcAft>
            </a:pPr>
            <a:r>
              <a:rPr lang="en-US" sz="3200" i="1" dirty="0"/>
              <a:t>Thank you!!	     Questions?</a:t>
            </a:r>
          </a:p>
          <a:p>
            <a:pPr indent="-228600">
              <a:lnSpc>
                <a:spcPct val="90000"/>
              </a:lnSpc>
              <a:spcAft>
                <a:spcPts val="600"/>
              </a:spcAft>
              <a:buFont typeface="Arial" panose="020B0604020202020204" pitchFamily="34" charset="0"/>
              <a:buChar char="•"/>
            </a:pPr>
            <a:endParaRPr lang="en-US" sz="1700" dirty="0"/>
          </a:p>
          <a:p>
            <a:pPr marL="342900" indent="-342900">
              <a:lnSpc>
                <a:spcPct val="90000"/>
              </a:lnSpc>
              <a:spcAft>
                <a:spcPts val="600"/>
              </a:spcAft>
              <a:buFont typeface="Arial" panose="020B0604020202020204" pitchFamily="34" charset="0"/>
              <a:buChar char="•"/>
            </a:pPr>
            <a:r>
              <a:rPr lang="en-US" sz="2400" dirty="0"/>
              <a:t>Commissioner of Agriculture: </a:t>
            </a:r>
            <a:r>
              <a:rPr lang="en-US" sz="2400" b="1" dirty="0"/>
              <a:t>Positive T.A. Nelson</a:t>
            </a:r>
          </a:p>
          <a:p>
            <a:r>
              <a:rPr lang="en-US" dirty="0"/>
              <a:t>        </a:t>
            </a:r>
            <a:r>
              <a:rPr lang="en-US" dirty="0">
                <a:hlinkClick r:id="rId3"/>
              </a:rPr>
              <a:t>positive.nelson@doa.vi.gov</a:t>
            </a:r>
            <a:endParaRPr lang="en-US" dirty="0"/>
          </a:p>
          <a:p>
            <a:r>
              <a:rPr lang="en-US" dirty="0"/>
              <a:t>        (340) 774-5182</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dirty="0"/>
              <a:t>Research Specialist:</a:t>
            </a:r>
          </a:p>
          <a:p>
            <a:pPr>
              <a:lnSpc>
                <a:spcPct val="90000"/>
              </a:lnSpc>
              <a:spcAft>
                <a:spcPts val="600"/>
              </a:spcAft>
            </a:pPr>
            <a:r>
              <a:rPr lang="en-US" sz="2400" b="1" dirty="0"/>
              <a:t>     Christina Chanes-Bryan</a:t>
            </a:r>
          </a:p>
          <a:p>
            <a:pPr marL="342900" indent="-342900">
              <a:lnSpc>
                <a:spcPct val="90000"/>
              </a:lnSpc>
              <a:spcAft>
                <a:spcPts val="600"/>
              </a:spcAft>
              <a:buFont typeface="Arial" panose="020B0604020202020204" pitchFamily="34" charset="0"/>
              <a:buChar char="•"/>
            </a:pPr>
            <a:r>
              <a:rPr lang="en-US" sz="2000" dirty="0">
                <a:hlinkClick r:id="rId4"/>
              </a:rPr>
              <a:t>Christina.chanes@uvi.edu</a:t>
            </a:r>
            <a:endParaRPr lang="en-US" sz="2000" dirty="0"/>
          </a:p>
          <a:p>
            <a:pPr>
              <a:lnSpc>
                <a:spcPct val="90000"/>
              </a:lnSpc>
              <a:spcAft>
                <a:spcPts val="600"/>
              </a:spcAft>
            </a:pPr>
            <a:r>
              <a:rPr lang="en-US" sz="2000" dirty="0"/>
              <a:t>      (340) 344-6210</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16790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9B73-A2A4-3077-A253-462504A5DCA8}"/>
              </a:ext>
            </a:extLst>
          </p:cNvPr>
          <p:cNvSpPr>
            <a:spLocks noGrp="1"/>
          </p:cNvSpPr>
          <p:nvPr>
            <p:ph type="title"/>
          </p:nvPr>
        </p:nvSpPr>
        <p:spPr>
          <a:xfrm>
            <a:off x="839788" y="225084"/>
            <a:ext cx="10515600" cy="1325563"/>
          </a:xfrm>
        </p:spPr>
        <p:txBody>
          <a:bodyPr>
            <a:normAutofit/>
          </a:bodyPr>
          <a:lstStyle/>
          <a:p>
            <a:pPr algn="ctr"/>
            <a:r>
              <a:rPr lang="en-US" sz="2800" b="0" i="0" dirty="0">
                <a:solidFill>
                  <a:srgbClr val="1B1B1B"/>
                </a:solidFill>
                <a:effectLst/>
                <a:latin typeface="Source Sans Pro Web"/>
              </a:rPr>
              <a:t>The U.S. Drought Monitor (USDM) is a map that is updated each Thursday to show the location and intensity of drought across the country.</a:t>
            </a:r>
            <a:endParaRPr lang="en-US" sz="2800" dirty="0"/>
          </a:p>
        </p:txBody>
      </p:sp>
      <p:sp>
        <p:nvSpPr>
          <p:cNvPr id="4" name="Content Placeholder 3">
            <a:extLst>
              <a:ext uri="{FF2B5EF4-FFF2-40B4-BE49-F238E27FC236}">
                <a16:creationId xmlns:a16="http://schemas.microsoft.com/office/drawing/2014/main" id="{65D7555F-D4B0-8218-9A63-845556262D90}"/>
              </a:ext>
            </a:extLst>
          </p:cNvPr>
          <p:cNvSpPr>
            <a:spLocks noGrp="1"/>
          </p:cNvSpPr>
          <p:nvPr>
            <p:ph sz="half" idx="2"/>
          </p:nvPr>
        </p:nvSpPr>
        <p:spPr>
          <a:xfrm>
            <a:off x="839788" y="1668380"/>
            <a:ext cx="5157787" cy="4514056"/>
          </a:xfrm>
        </p:spPr>
        <p:txBody>
          <a:bodyPr>
            <a:noAutofit/>
          </a:bodyPr>
          <a:lstStyle/>
          <a:p>
            <a:pPr>
              <a:lnSpc>
                <a:spcPct val="120000"/>
              </a:lnSpc>
            </a:pPr>
            <a:r>
              <a:rPr lang="en-US" sz="1600" b="0" i="0" dirty="0">
                <a:solidFill>
                  <a:srgbClr val="1B1B1B"/>
                </a:solidFill>
                <a:effectLst/>
                <a:latin typeface="Times New Roman" panose="02020603050405020304" pitchFamily="18" charset="0"/>
                <a:cs typeface="Times New Roman" panose="02020603050405020304" pitchFamily="18" charset="0"/>
              </a:rPr>
              <a:t>The USDM uses a five-category system</a:t>
            </a:r>
            <a:r>
              <a:rPr lang="en-US" sz="1600" dirty="0">
                <a:solidFill>
                  <a:srgbClr val="1B1B1B"/>
                </a:solidFill>
                <a:latin typeface="Times New Roman" panose="02020603050405020304" pitchFamily="18" charset="0"/>
                <a:cs typeface="Times New Roman" panose="02020603050405020304" pitchFamily="18" charset="0"/>
              </a:rPr>
              <a:t>:</a:t>
            </a:r>
            <a:endParaRPr lang="en-US" sz="1600" b="0" i="0" dirty="0">
              <a:solidFill>
                <a:srgbClr val="1B1B1B"/>
              </a:solidFill>
              <a:effectLst/>
              <a:latin typeface="Times New Roman" panose="02020603050405020304" pitchFamily="18" charset="0"/>
              <a:cs typeface="Times New Roman" panose="02020603050405020304" pitchFamily="18" charset="0"/>
            </a:endParaRPr>
          </a:p>
          <a:p>
            <a:pPr>
              <a:lnSpc>
                <a:spcPct val="120000"/>
              </a:lnSpc>
            </a:pPr>
            <a:r>
              <a:rPr lang="en-US" sz="1600" b="0" i="0" dirty="0">
                <a:solidFill>
                  <a:srgbClr val="1B1B1B"/>
                </a:solidFill>
                <a:effectLst/>
                <a:latin typeface="Times New Roman" panose="02020603050405020304" pitchFamily="18" charset="0"/>
                <a:cs typeface="Times New Roman" panose="02020603050405020304" pitchFamily="18" charset="0"/>
              </a:rPr>
              <a:t>Labeled </a:t>
            </a:r>
            <a:r>
              <a:rPr lang="en-US" sz="1600" b="1" i="0" dirty="0">
                <a:solidFill>
                  <a:srgbClr val="1B1B1B"/>
                </a:solidFill>
                <a:effectLst/>
                <a:latin typeface="Times New Roman" panose="02020603050405020304" pitchFamily="18" charset="0"/>
                <a:cs typeface="Times New Roman" panose="02020603050405020304" pitchFamily="18" charset="0"/>
              </a:rPr>
              <a:t>Abnormally Dry or D0</a:t>
            </a:r>
            <a:r>
              <a:rPr lang="en-US" sz="1600" b="0" i="0" dirty="0">
                <a:solidFill>
                  <a:srgbClr val="1B1B1B"/>
                </a:solidFill>
                <a:effectLst/>
                <a:latin typeface="Times New Roman" panose="02020603050405020304" pitchFamily="18" charset="0"/>
                <a:cs typeface="Times New Roman" panose="02020603050405020304" pitchFamily="18" charset="0"/>
              </a:rPr>
              <a:t>, (a precursor to drought, not actually drought), </a:t>
            </a:r>
            <a:r>
              <a:rPr lang="en-US" sz="1600" b="1" i="0" dirty="0">
                <a:solidFill>
                  <a:srgbClr val="1B1B1B"/>
                </a:solidFill>
                <a:effectLst/>
                <a:latin typeface="Times New Roman" panose="02020603050405020304" pitchFamily="18" charset="0"/>
                <a:cs typeface="Times New Roman" panose="02020603050405020304" pitchFamily="18" charset="0"/>
              </a:rPr>
              <a:t>Moderate (D1), Severe (D2), Extreme (D3)</a:t>
            </a:r>
            <a:r>
              <a:rPr lang="en-US" sz="1600" b="0" i="0" dirty="0">
                <a:solidFill>
                  <a:srgbClr val="1B1B1B"/>
                </a:solidFill>
                <a:effectLst/>
                <a:latin typeface="Times New Roman" panose="02020603050405020304" pitchFamily="18" charset="0"/>
                <a:cs typeface="Times New Roman" panose="02020603050405020304" pitchFamily="18" charset="0"/>
              </a:rPr>
              <a:t> and </a:t>
            </a:r>
            <a:r>
              <a:rPr lang="en-US" sz="1600" b="1" i="0" dirty="0">
                <a:solidFill>
                  <a:srgbClr val="1B1B1B"/>
                </a:solidFill>
                <a:effectLst/>
                <a:latin typeface="Times New Roman" panose="02020603050405020304" pitchFamily="18" charset="0"/>
                <a:cs typeface="Times New Roman" panose="02020603050405020304" pitchFamily="18" charset="0"/>
              </a:rPr>
              <a:t>Exceptional (D4) Drought</a:t>
            </a:r>
            <a:r>
              <a:rPr lang="en-US" sz="1600" b="0" i="0" dirty="0">
                <a:solidFill>
                  <a:srgbClr val="1B1B1B"/>
                </a:solidFill>
                <a:effectLst/>
                <a:latin typeface="Times New Roman" panose="02020603050405020304" pitchFamily="18" charset="0"/>
                <a:cs typeface="Times New Roman" panose="02020603050405020304" pitchFamily="18" charset="0"/>
              </a:rPr>
              <a:t>. </a:t>
            </a:r>
          </a:p>
          <a:p>
            <a:pPr>
              <a:lnSpc>
                <a:spcPct val="120000"/>
              </a:lnSpc>
            </a:pPr>
            <a:r>
              <a:rPr lang="en-US" sz="1600" b="0" i="0" dirty="0">
                <a:solidFill>
                  <a:srgbClr val="1B1B1B"/>
                </a:solidFill>
                <a:effectLst/>
                <a:latin typeface="Times New Roman" panose="02020603050405020304" pitchFamily="18" charset="0"/>
                <a:cs typeface="Times New Roman" panose="02020603050405020304" pitchFamily="18" charset="0"/>
              </a:rPr>
              <a:t>Drought categories show experts’ assessments of conditions related to dryness and drought including observations of how much water is available in streams, lakes, and soils compared to usual for the same time of year. </a:t>
            </a:r>
          </a:p>
          <a:p>
            <a:pPr>
              <a:lnSpc>
                <a:spcPct val="120000"/>
              </a:lnSpc>
            </a:pPr>
            <a:r>
              <a:rPr lang="en-US" sz="1600" b="0" i="0" dirty="0">
                <a:solidFill>
                  <a:srgbClr val="1B1B1B"/>
                </a:solidFill>
                <a:effectLst/>
                <a:latin typeface="Times New Roman" panose="02020603050405020304" pitchFamily="18" charset="0"/>
                <a:cs typeface="Times New Roman" panose="02020603050405020304" pitchFamily="18" charset="0"/>
              </a:rPr>
              <a:t>The U.S. Drought Monitor began in 2000 and is a collaboration between the NDMC, NOAA and the USDA, who share the weekly author role for the product.  The NDMC, based at University of Nebraska, Lincoln, leads the coordination of weekly drought monitor process and provides the maps, data and statistics to the public.  </a:t>
            </a:r>
            <a:endParaRPr lang="en-US" sz="1600" dirty="0">
              <a:latin typeface="Times New Roman" panose="02020603050405020304" pitchFamily="18" charset="0"/>
              <a:cs typeface="Times New Roman" panose="02020603050405020304" pitchFamily="18" charset="0"/>
            </a:endParaRPr>
          </a:p>
        </p:txBody>
      </p:sp>
      <p:pic>
        <p:nvPicPr>
          <p:cNvPr id="8" name="Picture 7" descr="A close-up of some grass&#10;&#10;Description automatically generated with low confidence">
            <a:extLst>
              <a:ext uri="{FF2B5EF4-FFF2-40B4-BE49-F238E27FC236}">
                <a16:creationId xmlns:a16="http://schemas.microsoft.com/office/drawing/2014/main" id="{B4892004-2C92-78D9-820F-159B95394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727" y="2099015"/>
            <a:ext cx="5404784" cy="4083421"/>
          </a:xfrm>
          <a:prstGeom prst="rect">
            <a:avLst/>
          </a:prstGeom>
        </p:spPr>
      </p:pic>
    </p:spTree>
    <p:extLst>
      <p:ext uri="{BB962C8B-B14F-4D97-AF65-F5344CB8AC3E}">
        <p14:creationId xmlns:p14="http://schemas.microsoft.com/office/powerpoint/2010/main" val="221731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9A19A4-AA50-4B36-B101-51A99A2DD8F1}"/>
              </a:ext>
            </a:extLst>
          </p:cNvPr>
          <p:cNvPicPr>
            <a:picLocks noChangeAspect="1"/>
          </p:cNvPicPr>
          <p:nvPr/>
        </p:nvPicPr>
        <p:blipFill>
          <a:blip r:embed="rId3"/>
          <a:stretch>
            <a:fillRect/>
          </a:stretch>
        </p:blipFill>
        <p:spPr>
          <a:xfrm>
            <a:off x="801776" y="242596"/>
            <a:ext cx="10434520" cy="6271813"/>
          </a:xfrm>
          <a:prstGeom prst="rect">
            <a:avLst/>
          </a:prstGeom>
        </p:spPr>
      </p:pic>
      <p:sp>
        <p:nvSpPr>
          <p:cNvPr id="5" name="TextBox 4">
            <a:extLst>
              <a:ext uri="{FF2B5EF4-FFF2-40B4-BE49-F238E27FC236}">
                <a16:creationId xmlns:a16="http://schemas.microsoft.com/office/drawing/2014/main" id="{36E44014-EBD6-4D08-951E-A5628F810AB9}"/>
              </a:ext>
            </a:extLst>
          </p:cNvPr>
          <p:cNvSpPr txBox="1"/>
          <p:nvPr/>
        </p:nvSpPr>
        <p:spPr>
          <a:xfrm flipH="1">
            <a:off x="6882748" y="3666074"/>
            <a:ext cx="840689" cy="707886"/>
          </a:xfrm>
          <a:prstGeom prst="rect">
            <a:avLst/>
          </a:prstGeom>
          <a:noFill/>
        </p:spPr>
        <p:txBody>
          <a:bodyPr wrap="square" rtlCol="0">
            <a:spAutoFit/>
          </a:bodyPr>
          <a:lstStyle/>
          <a:p>
            <a:pPr algn="ctr"/>
            <a:r>
              <a:rPr lang="en-US" sz="2000" b="1" dirty="0"/>
              <a:t>2020</a:t>
            </a:r>
          </a:p>
          <a:p>
            <a:pPr algn="ctr"/>
            <a:r>
              <a:rPr lang="en-US" sz="2000" b="1" dirty="0"/>
              <a:t>$65K</a:t>
            </a:r>
          </a:p>
        </p:txBody>
      </p:sp>
      <p:sp>
        <p:nvSpPr>
          <p:cNvPr id="6" name="TextBox 5">
            <a:extLst>
              <a:ext uri="{FF2B5EF4-FFF2-40B4-BE49-F238E27FC236}">
                <a16:creationId xmlns:a16="http://schemas.microsoft.com/office/drawing/2014/main" id="{A14774F6-BBCE-4449-A11E-2E091EEEDA96}"/>
              </a:ext>
            </a:extLst>
          </p:cNvPr>
          <p:cNvSpPr txBox="1"/>
          <p:nvPr/>
        </p:nvSpPr>
        <p:spPr>
          <a:xfrm flipH="1">
            <a:off x="5407682" y="4749653"/>
            <a:ext cx="840689" cy="707886"/>
          </a:xfrm>
          <a:prstGeom prst="rect">
            <a:avLst/>
          </a:prstGeom>
          <a:noFill/>
        </p:spPr>
        <p:txBody>
          <a:bodyPr wrap="square" rtlCol="0">
            <a:spAutoFit/>
          </a:bodyPr>
          <a:lstStyle/>
          <a:p>
            <a:pPr algn="ctr"/>
            <a:r>
              <a:rPr lang="en-US" sz="2000" b="1" dirty="0"/>
              <a:t>2021</a:t>
            </a:r>
          </a:p>
          <a:p>
            <a:pPr algn="ctr"/>
            <a:r>
              <a:rPr lang="en-US" sz="2000" b="1" dirty="0"/>
              <a:t>$66K</a:t>
            </a:r>
          </a:p>
        </p:txBody>
      </p:sp>
      <p:sp>
        <p:nvSpPr>
          <p:cNvPr id="7" name="TextBox 6">
            <a:extLst>
              <a:ext uri="{FF2B5EF4-FFF2-40B4-BE49-F238E27FC236}">
                <a16:creationId xmlns:a16="http://schemas.microsoft.com/office/drawing/2014/main" id="{67E6E872-1FCA-404C-B9DC-039B9FE806EE}"/>
              </a:ext>
            </a:extLst>
          </p:cNvPr>
          <p:cNvSpPr txBox="1"/>
          <p:nvPr/>
        </p:nvSpPr>
        <p:spPr>
          <a:xfrm flipH="1">
            <a:off x="5917894" y="1949125"/>
            <a:ext cx="840689" cy="707886"/>
          </a:xfrm>
          <a:prstGeom prst="rect">
            <a:avLst/>
          </a:prstGeom>
          <a:noFill/>
        </p:spPr>
        <p:txBody>
          <a:bodyPr wrap="square" rtlCol="0">
            <a:spAutoFit/>
          </a:bodyPr>
          <a:lstStyle/>
          <a:p>
            <a:pPr algn="ctr"/>
            <a:r>
              <a:rPr lang="en-US" sz="2000" b="1" dirty="0"/>
              <a:t>2015</a:t>
            </a:r>
          </a:p>
          <a:p>
            <a:pPr algn="ctr"/>
            <a:r>
              <a:rPr lang="en-US" sz="2000" b="1" dirty="0"/>
              <a:t>$16K</a:t>
            </a:r>
          </a:p>
        </p:txBody>
      </p:sp>
      <p:sp>
        <p:nvSpPr>
          <p:cNvPr id="8" name="TextBox 7">
            <a:extLst>
              <a:ext uri="{FF2B5EF4-FFF2-40B4-BE49-F238E27FC236}">
                <a16:creationId xmlns:a16="http://schemas.microsoft.com/office/drawing/2014/main" id="{23342C1E-12A6-4C20-92D2-B3A1C883E342}"/>
              </a:ext>
            </a:extLst>
          </p:cNvPr>
          <p:cNvSpPr txBox="1"/>
          <p:nvPr/>
        </p:nvSpPr>
        <p:spPr>
          <a:xfrm flipH="1">
            <a:off x="6598801" y="2177026"/>
            <a:ext cx="840689" cy="707886"/>
          </a:xfrm>
          <a:prstGeom prst="rect">
            <a:avLst/>
          </a:prstGeom>
          <a:noFill/>
        </p:spPr>
        <p:txBody>
          <a:bodyPr wrap="square" rtlCol="0">
            <a:spAutoFit/>
          </a:bodyPr>
          <a:lstStyle/>
          <a:p>
            <a:pPr algn="ctr"/>
            <a:r>
              <a:rPr lang="en-US" sz="2000" b="1" dirty="0"/>
              <a:t>2016</a:t>
            </a:r>
          </a:p>
          <a:p>
            <a:pPr algn="ctr"/>
            <a:r>
              <a:rPr lang="en-US" sz="2000" b="1" dirty="0"/>
              <a:t>$13K</a:t>
            </a:r>
          </a:p>
        </p:txBody>
      </p:sp>
      <p:sp>
        <p:nvSpPr>
          <p:cNvPr id="9" name="TextBox 8">
            <a:extLst>
              <a:ext uri="{FF2B5EF4-FFF2-40B4-BE49-F238E27FC236}">
                <a16:creationId xmlns:a16="http://schemas.microsoft.com/office/drawing/2014/main" id="{232F808E-A719-4DB5-B272-6D9B154A1B0C}"/>
              </a:ext>
            </a:extLst>
          </p:cNvPr>
          <p:cNvSpPr txBox="1"/>
          <p:nvPr/>
        </p:nvSpPr>
        <p:spPr>
          <a:xfrm flipH="1">
            <a:off x="1203679" y="1683156"/>
            <a:ext cx="2735928" cy="2308324"/>
          </a:xfrm>
          <a:prstGeom prst="rect">
            <a:avLst/>
          </a:prstGeom>
          <a:noFill/>
        </p:spPr>
        <p:txBody>
          <a:bodyPr wrap="square" rtlCol="0">
            <a:spAutoFit/>
          </a:bodyPr>
          <a:lstStyle/>
          <a:p>
            <a:pPr algn="ctr"/>
            <a:r>
              <a:rPr lang="en-US" b="1" u="sng" dirty="0"/>
              <a:t>Note</a:t>
            </a:r>
            <a:r>
              <a:rPr lang="en-US" b="1" dirty="0"/>
              <a:t>:  Livestock Forage Disaster Program (LFP) payouts in 2015-16—which totaled more than $29,000—were based on a special drought declaration by USDA Secretary Vilsack.</a:t>
            </a:r>
          </a:p>
        </p:txBody>
      </p:sp>
      <p:sp>
        <p:nvSpPr>
          <p:cNvPr id="10" name="TextBox 9">
            <a:extLst>
              <a:ext uri="{FF2B5EF4-FFF2-40B4-BE49-F238E27FC236}">
                <a16:creationId xmlns:a16="http://schemas.microsoft.com/office/drawing/2014/main" id="{DBDED0F2-31B2-4B99-A2F8-D46FF1D18A78}"/>
              </a:ext>
            </a:extLst>
          </p:cNvPr>
          <p:cNvSpPr txBox="1"/>
          <p:nvPr/>
        </p:nvSpPr>
        <p:spPr>
          <a:xfrm flipH="1">
            <a:off x="1162225" y="4373960"/>
            <a:ext cx="2777382" cy="1754326"/>
          </a:xfrm>
          <a:prstGeom prst="rect">
            <a:avLst/>
          </a:prstGeom>
          <a:noFill/>
        </p:spPr>
        <p:txBody>
          <a:bodyPr wrap="square" rtlCol="0">
            <a:spAutoFit/>
          </a:bodyPr>
          <a:lstStyle/>
          <a:p>
            <a:pPr algn="ctr"/>
            <a:r>
              <a:rPr lang="en-US" b="1" u="sng" dirty="0"/>
              <a:t>Note</a:t>
            </a:r>
            <a:r>
              <a:rPr lang="en-US" b="1" dirty="0"/>
              <a:t>:  The U.S. Virgin Islands were added to the </a:t>
            </a:r>
            <a:r>
              <a:rPr lang="en-US" b="1" i="1" dirty="0"/>
              <a:t>U.S. Drought Monitor </a:t>
            </a:r>
            <a:r>
              <a:rPr lang="en-US" b="1" dirty="0"/>
              <a:t>in 2019.  LFP payouts in 2020-22 were based on the </a:t>
            </a:r>
            <a:r>
              <a:rPr lang="en-US" b="1" i="1" dirty="0"/>
              <a:t>USDM</a:t>
            </a:r>
            <a:r>
              <a:rPr lang="en-US" b="1" dirty="0"/>
              <a:t> depiction.</a:t>
            </a:r>
          </a:p>
        </p:txBody>
      </p:sp>
      <p:sp>
        <p:nvSpPr>
          <p:cNvPr id="11" name="TextBox 10">
            <a:extLst>
              <a:ext uri="{FF2B5EF4-FFF2-40B4-BE49-F238E27FC236}">
                <a16:creationId xmlns:a16="http://schemas.microsoft.com/office/drawing/2014/main" id="{3A7BFD1B-F1AB-4ED1-891F-4043FF9F5B4B}"/>
              </a:ext>
            </a:extLst>
          </p:cNvPr>
          <p:cNvSpPr txBox="1"/>
          <p:nvPr/>
        </p:nvSpPr>
        <p:spPr>
          <a:xfrm flipH="1">
            <a:off x="8210853" y="1544657"/>
            <a:ext cx="2777383" cy="2585323"/>
          </a:xfrm>
          <a:prstGeom prst="rect">
            <a:avLst/>
          </a:prstGeom>
          <a:noFill/>
        </p:spPr>
        <p:txBody>
          <a:bodyPr wrap="square" rtlCol="0">
            <a:spAutoFit/>
          </a:bodyPr>
          <a:lstStyle/>
          <a:p>
            <a:pPr algn="ctr"/>
            <a:r>
              <a:rPr lang="en-US" b="1" u="sng" dirty="0"/>
              <a:t>Note</a:t>
            </a:r>
            <a:r>
              <a:rPr lang="en-US" b="1" dirty="0"/>
              <a:t>:  LFP payouts during the drought of 2020-22 exceeded $218,000, based on preliminary data.  This is the first time in </a:t>
            </a:r>
            <a:r>
              <a:rPr lang="en-US" b="1" i="1" dirty="0"/>
              <a:t>USDM</a:t>
            </a:r>
            <a:r>
              <a:rPr lang="en-US" b="1" dirty="0"/>
              <a:t> history that LFP payouts have occurred for islands where drought is depicted using “dot plots”.</a:t>
            </a:r>
          </a:p>
        </p:txBody>
      </p:sp>
      <p:sp>
        <p:nvSpPr>
          <p:cNvPr id="12" name="TextBox 11">
            <a:extLst>
              <a:ext uri="{FF2B5EF4-FFF2-40B4-BE49-F238E27FC236}">
                <a16:creationId xmlns:a16="http://schemas.microsoft.com/office/drawing/2014/main" id="{59D46B17-1778-418D-B834-528F4CCE02DD}"/>
              </a:ext>
            </a:extLst>
          </p:cNvPr>
          <p:cNvSpPr txBox="1"/>
          <p:nvPr/>
        </p:nvSpPr>
        <p:spPr>
          <a:xfrm flipH="1">
            <a:off x="4620514" y="3022917"/>
            <a:ext cx="840689" cy="707886"/>
          </a:xfrm>
          <a:prstGeom prst="rect">
            <a:avLst/>
          </a:prstGeom>
          <a:noFill/>
        </p:spPr>
        <p:txBody>
          <a:bodyPr wrap="square" rtlCol="0">
            <a:spAutoFit/>
          </a:bodyPr>
          <a:lstStyle/>
          <a:p>
            <a:pPr algn="ctr"/>
            <a:r>
              <a:rPr lang="en-US" sz="2000" b="1" dirty="0"/>
              <a:t>2022</a:t>
            </a:r>
          </a:p>
          <a:p>
            <a:pPr algn="ctr"/>
            <a:r>
              <a:rPr lang="en-US" sz="2000" b="1" dirty="0"/>
              <a:t>$88K</a:t>
            </a:r>
          </a:p>
        </p:txBody>
      </p:sp>
      <p:sp>
        <p:nvSpPr>
          <p:cNvPr id="2" name="TextBox 1">
            <a:extLst>
              <a:ext uri="{FF2B5EF4-FFF2-40B4-BE49-F238E27FC236}">
                <a16:creationId xmlns:a16="http://schemas.microsoft.com/office/drawing/2014/main" id="{CF2BF7D6-1B71-03B0-518C-5AE441621BF8}"/>
              </a:ext>
            </a:extLst>
          </p:cNvPr>
          <p:cNvSpPr txBox="1"/>
          <p:nvPr/>
        </p:nvSpPr>
        <p:spPr>
          <a:xfrm>
            <a:off x="8210852" y="4749653"/>
            <a:ext cx="2777383" cy="1754326"/>
          </a:xfrm>
          <a:prstGeom prst="rect">
            <a:avLst/>
          </a:prstGeom>
          <a:noFill/>
        </p:spPr>
        <p:txBody>
          <a:bodyPr wrap="square" rtlCol="0">
            <a:spAutoFit/>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LFP total since we began the Drought Monitor for the USVI is $218,568.  Total in the history of the LFP program is $247,596.</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71908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4A3CD-E87A-16C2-B4B0-EA963320096E}"/>
              </a:ext>
            </a:extLst>
          </p:cNvPr>
          <p:cNvPicPr>
            <a:picLocks noChangeAspect="1"/>
          </p:cNvPicPr>
          <p:nvPr/>
        </p:nvPicPr>
        <p:blipFill rotWithShape="1">
          <a:blip r:embed="rId3"/>
          <a:srcRect b="23603"/>
          <a:stretch/>
        </p:blipFill>
        <p:spPr>
          <a:xfrm>
            <a:off x="2792185" y="1"/>
            <a:ext cx="6877989" cy="6858000"/>
          </a:xfrm>
          <a:prstGeom prst="rect">
            <a:avLst/>
          </a:prstGeom>
        </p:spPr>
      </p:pic>
    </p:spTree>
    <p:extLst>
      <p:ext uri="{BB962C8B-B14F-4D97-AF65-F5344CB8AC3E}">
        <p14:creationId xmlns:p14="http://schemas.microsoft.com/office/powerpoint/2010/main" val="307842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9000">
              <a:schemeClr val="accent6">
                <a:lumMod val="75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098" name="Picture 2" descr="Drought Monitor for usvi">
            <a:extLst>
              <a:ext uri="{FF2B5EF4-FFF2-40B4-BE49-F238E27FC236}">
                <a16:creationId xmlns:a16="http://schemas.microsoft.com/office/drawing/2014/main" id="{DD66BB3D-BE08-148D-2C2C-6AD37E3A0B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1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4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73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CB8DB1-3C90-478F-84BD-1079EFD359A9}"/>
              </a:ext>
            </a:extLst>
          </p:cNvPr>
          <p:cNvSpPr>
            <a:spLocks noGrp="1"/>
          </p:cNvSpPr>
          <p:nvPr>
            <p:ph type="title"/>
          </p:nvPr>
        </p:nvSpPr>
        <p:spPr>
          <a:xfrm>
            <a:off x="838200" y="171162"/>
            <a:ext cx="2840182" cy="2371148"/>
          </a:xfrm>
        </p:spPr>
        <p:txBody>
          <a:bodyPr>
            <a:normAutofit/>
          </a:bodyPr>
          <a:lstStyle/>
          <a:p>
            <a:r>
              <a:rPr lang="en-US" sz="3200" b="1" dirty="0">
                <a:solidFill>
                  <a:srgbClr val="FFFFFF"/>
                </a:solidFill>
              </a:rPr>
              <a:t>Drought of 2015 was glimpse of what was to come </a:t>
            </a:r>
          </a:p>
        </p:txBody>
      </p:sp>
      <p:pic>
        <p:nvPicPr>
          <p:cNvPr id="3" name="Picture 2" descr="Drought Monitor for usdm">
            <a:extLst>
              <a:ext uri="{FF2B5EF4-FFF2-40B4-BE49-F238E27FC236}">
                <a16:creationId xmlns:a16="http://schemas.microsoft.com/office/drawing/2014/main" id="{69D02FBB-43AC-D60C-F05C-D23821BA010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3947442" y="171162"/>
            <a:ext cx="7606383" cy="668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6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Freeform: Shape 206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064" name="Freeform: Shape 206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066" name="Freeform: Shape 206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41EE8B2-8CC8-E84A-046A-B30E1908BCBE}"/>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dirty="0">
                <a:solidFill>
                  <a:schemeClr val="tx1"/>
                </a:solidFill>
                <a:latin typeface="+mj-lt"/>
                <a:ea typeface="+mj-ea"/>
                <a:cs typeface="+mj-cs"/>
              </a:rPr>
              <a:t>What drought looks like today</a:t>
            </a:r>
          </a:p>
        </p:txBody>
      </p:sp>
      <p:pic>
        <p:nvPicPr>
          <p:cNvPr id="4" name="Picture 3"/>
          <p:cNvPicPr>
            <a:picLocks noChangeAspect="1"/>
          </p:cNvPicPr>
          <p:nvPr/>
        </p:nvPicPr>
        <p:blipFill>
          <a:blip r:embed="rId3"/>
          <a:stretch>
            <a:fillRect/>
          </a:stretch>
        </p:blipFill>
        <p:spPr>
          <a:xfrm>
            <a:off x="4916251" y="726729"/>
            <a:ext cx="6631341" cy="5404541"/>
          </a:xfrm>
          <a:prstGeom prst="rect">
            <a:avLst/>
          </a:prstGeom>
        </p:spPr>
      </p:pic>
    </p:spTree>
    <p:extLst>
      <p:ext uri="{BB962C8B-B14F-4D97-AF65-F5344CB8AC3E}">
        <p14:creationId xmlns:p14="http://schemas.microsoft.com/office/powerpoint/2010/main" val="25598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CoCoRaHS</a:t>
            </a:r>
            <a:r>
              <a:rPr lang="en-US" dirty="0"/>
              <a:t> – Then 2016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968" y="4185177"/>
            <a:ext cx="6002687" cy="21225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968" y="1468021"/>
            <a:ext cx="7863432" cy="2717156"/>
          </a:xfrm>
          <a:prstGeom prst="rect">
            <a:avLst/>
          </a:prstGeom>
        </p:spPr>
      </p:pic>
      <p:sp>
        <p:nvSpPr>
          <p:cNvPr id="5" name="Left Arrow 4"/>
          <p:cNvSpPr/>
          <p:nvPr/>
        </p:nvSpPr>
        <p:spPr>
          <a:xfrm>
            <a:off x="9259607" y="1468021"/>
            <a:ext cx="929422" cy="2226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248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4B48-3C7F-DEF6-3CCA-A94BEC17E095}"/>
              </a:ext>
            </a:extLst>
          </p:cNvPr>
          <p:cNvSpPr>
            <a:spLocks noGrp="1"/>
          </p:cNvSpPr>
          <p:nvPr>
            <p:ph type="title"/>
          </p:nvPr>
        </p:nvSpPr>
        <p:spPr/>
        <p:txBody>
          <a:bodyPr/>
          <a:lstStyle/>
          <a:p>
            <a:pPr algn="ctr"/>
            <a:r>
              <a:rPr lang="en-US" b="1" dirty="0"/>
              <a:t>CoCoRaHs</a:t>
            </a:r>
            <a:r>
              <a:rPr lang="en-US" dirty="0"/>
              <a:t> – Now 2023</a:t>
            </a:r>
            <a:br>
              <a:rPr lang="en-US" dirty="0"/>
            </a:b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88029" y="3817621"/>
            <a:ext cx="6400800" cy="2701439"/>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188029" y="1217159"/>
            <a:ext cx="8193514" cy="2639521"/>
          </a:xfrm>
        </p:spPr>
      </p:pic>
      <p:sp>
        <p:nvSpPr>
          <p:cNvPr id="7" name="Left Arrow 6"/>
          <p:cNvSpPr/>
          <p:nvPr/>
        </p:nvSpPr>
        <p:spPr>
          <a:xfrm>
            <a:off x="9669482" y="1217159"/>
            <a:ext cx="798793" cy="2226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708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1112</Words>
  <Application>Microsoft Office PowerPoint</Application>
  <PresentationFormat>Widescreen</PresentationFormat>
  <Paragraphs>97</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Source Sans Pro Web</vt:lpstr>
      <vt:lpstr>Times New Roman</vt:lpstr>
      <vt:lpstr>Office Theme</vt:lpstr>
      <vt:lpstr>USVI Drought Impacts and Water Resources</vt:lpstr>
      <vt:lpstr>The U.S. Drought Monitor (USDM) is a map that is updated each Thursday to show the location and intensity of drought across the country.</vt:lpstr>
      <vt:lpstr>PowerPoint Presentation</vt:lpstr>
      <vt:lpstr>PowerPoint Presentation</vt:lpstr>
      <vt:lpstr>PowerPoint Presentation</vt:lpstr>
      <vt:lpstr>Drought of 2015 was glimpse of what was to come </vt:lpstr>
      <vt:lpstr>What drought looks like today</vt:lpstr>
      <vt:lpstr>CoCoRaHS – Then 2016 </vt:lpstr>
      <vt:lpstr>CoCoRaHs – Now 2023 </vt:lpstr>
      <vt:lpstr>What does that mean in daily lives of Ag professionals?</vt:lpstr>
      <vt:lpstr>PowerPoint Presentation</vt:lpstr>
      <vt:lpstr>PowerPoint Presentation</vt:lpstr>
      <vt:lpstr>PowerPoint Presentation</vt:lpstr>
      <vt:lpstr>Natural Resources and Conservation District (NRCS) Environmental Quality Incentive program (EQiP) in the USVI for 2020, 21 and 22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Rippey, Brad - OCE, Washington, DC</dc:creator>
  <cp:lastModifiedBy>Michelle Tuitt-Elliott</cp:lastModifiedBy>
  <cp:revision>32</cp:revision>
  <cp:lastPrinted>2023-02-06T16:22:33Z</cp:lastPrinted>
  <dcterms:created xsi:type="dcterms:W3CDTF">2022-02-16T20:14:01Z</dcterms:created>
  <dcterms:modified xsi:type="dcterms:W3CDTF">2023-02-07T21:48:21Z</dcterms:modified>
</cp:coreProperties>
</file>