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3"/>
  </p:notesMasterIdLst>
  <p:sldIdLst>
    <p:sldId id="256" r:id="rId5"/>
    <p:sldId id="354" r:id="rId6"/>
    <p:sldId id="263" r:id="rId7"/>
    <p:sldId id="338" r:id="rId8"/>
    <p:sldId id="269" r:id="rId9"/>
    <p:sldId id="342" r:id="rId10"/>
    <p:sldId id="264" r:id="rId11"/>
    <p:sldId id="276" r:id="rId12"/>
    <p:sldId id="278" r:id="rId13"/>
    <p:sldId id="277" r:id="rId14"/>
    <p:sldId id="279" r:id="rId15"/>
    <p:sldId id="280" r:id="rId16"/>
    <p:sldId id="258" r:id="rId17"/>
    <p:sldId id="355" r:id="rId18"/>
    <p:sldId id="353" r:id="rId19"/>
    <p:sldId id="274" r:id="rId20"/>
    <p:sldId id="266" r:id="rId21"/>
    <p:sldId id="347" r:id="rId2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C511"/>
    <a:srgbClr val="FFFFFF"/>
    <a:srgbClr val="2576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C9A73F-C72F-4FDE-AD84-9C2B34C8413E}" v="27" dt="2024-03-21T23:09:01.82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44" autoAdjust="0"/>
    <p:restoredTop sz="94660"/>
  </p:normalViewPr>
  <p:slideViewPr>
    <p:cSldViewPr>
      <p:cViewPr varScale="1">
        <p:scale>
          <a:sx n="59" d="100"/>
          <a:sy n="59" d="100"/>
        </p:scale>
        <p:origin x="852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AEC511"/>
                </a:solidFill>
              </a:rPr>
              <a:t>Increased Obligations (Billions)</a:t>
            </a:r>
          </a:p>
        </c:rich>
      </c:tx>
      <c:layout>
        <c:manualLayout>
          <c:xMode val="edge"/>
          <c:yMode val="edge"/>
          <c:x val="0.12645103793611098"/>
          <c:y val="4.04916063610081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V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Anticipated Obligations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lumMod val="110000"/>
                  </a:schemeClr>
                </a:gs>
                <a:gs pos="88000">
                  <a:schemeClr val="accent1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Sheet1!$A$2:$A$6</c:f>
              <c:strCache>
                <c:ptCount val="4"/>
                <c:pt idx="0">
                  <c:v>Sept. 2020</c:v>
                </c:pt>
                <c:pt idx="1">
                  <c:v>Sept. 2021</c:v>
                </c:pt>
                <c:pt idx="2">
                  <c:v>Sept. 2022</c:v>
                </c:pt>
                <c:pt idx="3">
                  <c:v>Sept. 2023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4"/>
                <c:pt idx="0">
                  <c:v>8</c:v>
                </c:pt>
                <c:pt idx="1">
                  <c:v>10</c:v>
                </c:pt>
                <c:pt idx="2">
                  <c:v>12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A1-4204-9CEF-32E48F509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866847"/>
        <c:axId val="415268591"/>
      </c:barChart>
      <c:catAx>
        <c:axId val="260866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AEC511"/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415268591"/>
        <c:crosses val="autoZero"/>
        <c:auto val="1"/>
        <c:lblAlgn val="ctr"/>
        <c:lblOffset val="100"/>
        <c:noMultiLvlLbl val="0"/>
      </c:catAx>
      <c:valAx>
        <c:axId val="41526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VI"/>
          </a:p>
        </c:txPr>
        <c:crossAx val="260866847"/>
        <c:crosses val="autoZero"/>
        <c:crossBetween val="between"/>
      </c:valAx>
      <c:spPr>
        <a:noFill/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c:spPr>
    </c:plotArea>
    <c:legend>
      <c:legendPos val="b"/>
      <c:layout>
        <c:manualLayout>
          <c:xMode val="edge"/>
          <c:yMode val="edge"/>
          <c:x val="1.8482281439450098E-2"/>
          <c:y val="0.8434231895778741"/>
          <c:w val="0.93981639848573306"/>
          <c:h val="0.137913737907271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V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V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4710D-0B2D-4993-AB30-21DCD35CFD18}" type="datetimeFigureOut">
              <a:rPr lang="en-VI" smtClean="0"/>
              <a:t>3/21/2024</a:t>
            </a:fld>
            <a:endParaRPr lang="en-V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74454-FB5B-4FAF-B1EA-DBBC05631C80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755626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74454-FB5B-4FAF-B1EA-DBBC05631C80}" type="slidenum">
              <a:rPr lang="en-VI" smtClean="0"/>
              <a:t>7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629897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74454-FB5B-4FAF-B1EA-DBBC05631C80}" type="slidenum">
              <a:rPr lang="en-VI" smtClean="0"/>
              <a:t>14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422648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4F7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11111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4F7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1111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4F7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51966" y="1427226"/>
            <a:ext cx="4417695" cy="4294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11111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638415" y="2018487"/>
            <a:ext cx="3609340" cy="4153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334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19505" y="3671696"/>
            <a:ext cx="11572875" cy="19050"/>
          </a:xfrm>
          <a:custGeom>
            <a:avLst/>
            <a:gdLst/>
            <a:ahLst/>
            <a:cxnLst/>
            <a:rect l="l" t="t" r="r" b="b"/>
            <a:pathLst>
              <a:path w="11572875" h="19050">
                <a:moveTo>
                  <a:pt x="0" y="19050"/>
                </a:moveTo>
                <a:lnTo>
                  <a:pt x="11572494" y="19050"/>
                </a:lnTo>
                <a:lnTo>
                  <a:pt x="11572494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957559" y="5905500"/>
            <a:ext cx="1234440" cy="952500"/>
          </a:xfrm>
          <a:custGeom>
            <a:avLst/>
            <a:gdLst/>
            <a:ahLst/>
            <a:cxnLst/>
            <a:rect l="l" t="t" r="r" b="b"/>
            <a:pathLst>
              <a:path w="1234440" h="952500">
                <a:moveTo>
                  <a:pt x="1234440" y="0"/>
                </a:moveTo>
                <a:lnTo>
                  <a:pt x="0" y="952499"/>
                </a:lnTo>
                <a:lnTo>
                  <a:pt x="1234440" y="952499"/>
                </a:lnTo>
                <a:lnTo>
                  <a:pt x="12344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4F7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73665" y="0"/>
            <a:ext cx="413702" cy="685799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081271" y="-1524"/>
            <a:ext cx="8110855" cy="6859905"/>
          </a:xfrm>
          <a:custGeom>
            <a:avLst/>
            <a:gdLst/>
            <a:ahLst/>
            <a:cxnLst/>
            <a:rect l="l" t="t" r="r" b="b"/>
            <a:pathLst>
              <a:path w="8110855" h="6859905">
                <a:moveTo>
                  <a:pt x="8110728" y="0"/>
                </a:moveTo>
                <a:lnTo>
                  <a:pt x="0" y="0"/>
                </a:lnTo>
                <a:lnTo>
                  <a:pt x="0" y="6859524"/>
                </a:lnTo>
                <a:lnTo>
                  <a:pt x="8110728" y="6859524"/>
                </a:lnTo>
                <a:lnTo>
                  <a:pt x="81107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957559" y="5905499"/>
            <a:ext cx="1234440" cy="952500"/>
          </a:xfrm>
          <a:custGeom>
            <a:avLst/>
            <a:gdLst/>
            <a:ahLst/>
            <a:cxnLst/>
            <a:rect l="l" t="t" r="r" b="b"/>
            <a:pathLst>
              <a:path w="1234440" h="952500">
                <a:moveTo>
                  <a:pt x="1234440" y="0"/>
                </a:moveTo>
                <a:lnTo>
                  <a:pt x="0" y="952499"/>
                </a:lnTo>
                <a:lnTo>
                  <a:pt x="1234440" y="952499"/>
                </a:lnTo>
                <a:lnTo>
                  <a:pt x="1234440" y="0"/>
                </a:lnTo>
                <a:close/>
              </a:path>
            </a:pathLst>
          </a:custGeom>
          <a:solidFill>
            <a:srgbClr val="8AB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957559" y="5905500"/>
            <a:ext cx="1234440" cy="952500"/>
          </a:xfrm>
          <a:custGeom>
            <a:avLst/>
            <a:gdLst/>
            <a:ahLst/>
            <a:cxnLst/>
            <a:rect l="l" t="t" r="r" b="b"/>
            <a:pathLst>
              <a:path w="1234440" h="952500">
                <a:moveTo>
                  <a:pt x="1234440" y="0"/>
                </a:moveTo>
                <a:lnTo>
                  <a:pt x="0" y="952499"/>
                </a:lnTo>
                <a:lnTo>
                  <a:pt x="1234440" y="952499"/>
                </a:lnTo>
                <a:lnTo>
                  <a:pt x="1234440" y="0"/>
                </a:lnTo>
                <a:close/>
              </a:path>
            </a:pathLst>
          </a:custGeom>
          <a:solidFill>
            <a:srgbClr val="8AB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6823" y="6234935"/>
            <a:ext cx="2801731" cy="5405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6102" y="314705"/>
            <a:ext cx="1085977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4F7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6102" y="1335125"/>
            <a:ext cx="10862310" cy="434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11111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37593" y="6465214"/>
            <a:ext cx="2444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11.png"/><Relationship Id="rId3" Type="http://schemas.openxmlformats.org/officeDocument/2006/relationships/image" Target="../media/image65.jp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jpg"/><Relationship Id="rId5" Type="http://schemas.openxmlformats.org/officeDocument/2006/relationships/image" Target="../media/image67.jp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13" Type="http://schemas.openxmlformats.org/officeDocument/2006/relationships/image" Target="../media/image95.jpeg"/><Relationship Id="rId3" Type="http://schemas.openxmlformats.org/officeDocument/2006/relationships/image" Target="../media/image85.png"/><Relationship Id="rId7" Type="http://schemas.openxmlformats.org/officeDocument/2006/relationships/image" Target="../media/image89.jpeg"/><Relationship Id="rId12" Type="http://schemas.openxmlformats.org/officeDocument/2006/relationships/image" Target="../media/image9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.svg"/><Relationship Id="rId11" Type="http://schemas.openxmlformats.org/officeDocument/2006/relationships/image" Target="../media/image93.jpeg"/><Relationship Id="rId5" Type="http://schemas.openxmlformats.org/officeDocument/2006/relationships/image" Target="../media/image87.png"/><Relationship Id="rId10" Type="http://schemas.openxmlformats.org/officeDocument/2006/relationships/image" Target="../media/image92.jpeg"/><Relationship Id="rId4" Type="http://schemas.openxmlformats.org/officeDocument/2006/relationships/image" Target="../media/image86.svg"/><Relationship Id="rId9" Type="http://schemas.openxmlformats.org/officeDocument/2006/relationships/image" Target="../media/image91.jpeg"/><Relationship Id="rId1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1.png"/><Relationship Id="rId4" Type="http://schemas.openxmlformats.org/officeDocument/2006/relationships/image" Target="../media/image9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1.pn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1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2.jpeg"/><Relationship Id="rId3" Type="http://schemas.openxmlformats.org/officeDocument/2006/relationships/image" Target="../media/image2.png"/><Relationship Id="rId21" Type="http://schemas.openxmlformats.org/officeDocument/2006/relationships/image" Target="../media/image45.jpe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3.jpe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jp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11.png"/><Relationship Id="rId2" Type="http://schemas.openxmlformats.org/officeDocument/2006/relationships/image" Target="../media/image50.jp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jp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jp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51235"/>
          <a:stretch/>
        </p:blipFill>
        <p:spPr>
          <a:xfrm>
            <a:off x="5943601" y="0"/>
            <a:ext cx="6248400" cy="6858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E6FBBFB-3040-DC67-8884-34C8F1B017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1" r="3136" b="6034"/>
          <a:stretch/>
        </p:blipFill>
        <p:spPr>
          <a:xfrm>
            <a:off x="383531" y="41399"/>
            <a:ext cx="5176539" cy="2133600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28823A26-23DF-B62F-2BA5-042810E32F15}"/>
              </a:ext>
            </a:extLst>
          </p:cNvPr>
          <p:cNvSpPr txBox="1">
            <a:spLocks/>
          </p:cNvSpPr>
          <p:nvPr/>
        </p:nvSpPr>
        <p:spPr>
          <a:xfrm>
            <a:off x="-95250" y="2529246"/>
            <a:ext cx="6019801" cy="1410001"/>
          </a:xfrm>
          <a:prstGeom prst="rect">
            <a:avLst/>
          </a:prstGeom>
        </p:spPr>
        <p:txBody>
          <a:bodyPr vert="horz" wrap="square" lIns="0" tIns="116205" rIns="0" bIns="0" rtlCol="0" anchor="ctr">
            <a:spAutoFit/>
          </a:bodyPr>
          <a:lstStyle>
            <a:lvl1pPr>
              <a:defRPr sz="3600" b="0" i="0">
                <a:solidFill>
                  <a:srgbClr val="004F7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R="5080" algn="ctr"/>
            <a:r>
              <a:rPr lang="en-US" sz="2800" b="1" dirty="0">
                <a:solidFill>
                  <a:srgbClr val="257687"/>
                </a:solidFill>
              </a:rPr>
              <a:t>Presented By:</a:t>
            </a:r>
          </a:p>
          <a:p>
            <a:pPr marR="5080" algn="ctr"/>
            <a:r>
              <a:rPr lang="en-US" sz="2800" b="1" dirty="0">
                <a:solidFill>
                  <a:srgbClr val="257687"/>
                </a:solidFill>
              </a:rPr>
              <a:t>Adrienne L. Williams-Octalien, Director</a:t>
            </a:r>
            <a:br>
              <a:rPr lang="en-US" sz="3000" b="1" dirty="0">
                <a:solidFill>
                  <a:srgbClr val="257687"/>
                </a:solidFill>
              </a:rPr>
            </a:br>
            <a:r>
              <a:rPr lang="en-US" sz="2800" b="1" dirty="0">
                <a:solidFill>
                  <a:srgbClr val="257687"/>
                </a:solidFill>
              </a:rPr>
              <a:t>Office of Disaster Recovery</a:t>
            </a:r>
            <a:endParaRPr lang="en-US" sz="3000" dirty="0">
              <a:solidFill>
                <a:srgbClr val="257687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C91C886-13CF-6008-C9BF-6FB91A7D82D3}"/>
              </a:ext>
            </a:extLst>
          </p:cNvPr>
          <p:cNvGrpSpPr/>
          <p:nvPr/>
        </p:nvGrpSpPr>
        <p:grpSpPr>
          <a:xfrm>
            <a:off x="762000" y="4087744"/>
            <a:ext cx="4025938" cy="2719332"/>
            <a:chOff x="469862" y="2421535"/>
            <a:chExt cx="4728537" cy="3345797"/>
          </a:xfrm>
        </p:grpSpPr>
        <p:pic>
          <p:nvPicPr>
            <p:cNvPr id="7" name="Picture 6" descr="A logo of a disaster recovery company&#10;&#10;Description automatically generated">
              <a:extLst>
                <a:ext uri="{FF2B5EF4-FFF2-40B4-BE49-F238E27FC236}">
                  <a16:creationId xmlns:a16="http://schemas.microsoft.com/office/drawing/2014/main" id="{0DB94CB0-0247-0602-17B1-6C19E302C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901" y="2421535"/>
              <a:ext cx="1742467" cy="1742467"/>
            </a:xfrm>
            <a:prstGeom prst="rect">
              <a:avLst/>
            </a:prstGeom>
          </p:spPr>
        </p:pic>
        <p:pic>
          <p:nvPicPr>
            <p:cNvPr id="12" name="Picture 11" descr="A logo of a company&#10;&#10;Description automatically generated">
              <a:extLst>
                <a:ext uri="{FF2B5EF4-FFF2-40B4-BE49-F238E27FC236}">
                  <a16:creationId xmlns:a16="http://schemas.microsoft.com/office/drawing/2014/main" id="{FB848F9B-63E6-7E38-1C97-1175398B8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862" y="4004448"/>
              <a:ext cx="1739791" cy="1762884"/>
            </a:xfrm>
            <a:prstGeom prst="rect">
              <a:avLst/>
            </a:prstGeom>
          </p:spPr>
        </p:pic>
        <p:pic>
          <p:nvPicPr>
            <p:cNvPr id="14" name="Picture 13" descr="A logo of a company&#10;&#10;Description automatically generated">
              <a:extLst>
                <a:ext uri="{FF2B5EF4-FFF2-40B4-BE49-F238E27FC236}">
                  <a16:creationId xmlns:a16="http://schemas.microsoft.com/office/drawing/2014/main" id="{C91703DE-2A4F-674F-20F3-13D5A811C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653" y="4123409"/>
              <a:ext cx="1446719" cy="1496954"/>
            </a:xfrm>
            <a:prstGeom prst="rect">
              <a:avLst/>
            </a:prstGeom>
          </p:spPr>
        </p:pic>
        <p:pic>
          <p:nvPicPr>
            <p:cNvPr id="16" name="Picture 15" descr="A close-up of a logo&#10;&#10;Description automatically generated">
              <a:extLst>
                <a:ext uri="{FF2B5EF4-FFF2-40B4-BE49-F238E27FC236}">
                  <a16:creationId xmlns:a16="http://schemas.microsoft.com/office/drawing/2014/main" id="{C7C32D52-D6EB-26F8-6CE1-B4B8CFC8C8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827"/>
            <a:stretch/>
          </p:blipFill>
          <p:spPr>
            <a:xfrm>
              <a:off x="3770919" y="4123409"/>
              <a:ext cx="1427480" cy="1520908"/>
            </a:xfrm>
            <a:prstGeom prst="rect">
              <a:avLst/>
            </a:prstGeom>
          </p:spPr>
        </p:pic>
      </p:grpSp>
      <p:sp>
        <p:nvSpPr>
          <p:cNvPr id="19" name="object 3">
            <a:extLst>
              <a:ext uri="{FF2B5EF4-FFF2-40B4-BE49-F238E27FC236}">
                <a16:creationId xmlns:a16="http://schemas.microsoft.com/office/drawing/2014/main" id="{47624570-C988-9DBE-274F-F50CEDBD83D5}"/>
              </a:ext>
            </a:extLst>
          </p:cNvPr>
          <p:cNvSpPr txBox="1">
            <a:spLocks/>
          </p:cNvSpPr>
          <p:nvPr/>
        </p:nvSpPr>
        <p:spPr>
          <a:xfrm>
            <a:off x="0" y="2091246"/>
            <a:ext cx="5943601" cy="579005"/>
          </a:xfrm>
          <a:prstGeom prst="rect">
            <a:avLst/>
          </a:prstGeom>
        </p:spPr>
        <p:txBody>
          <a:bodyPr vert="horz" wrap="square" lIns="0" tIns="116205" rIns="0" bIns="0" rtlCol="0" anchor="ctr">
            <a:spAutoFit/>
          </a:bodyPr>
          <a:lstStyle>
            <a:lvl1pPr>
              <a:defRPr sz="3600" b="0" i="0">
                <a:solidFill>
                  <a:srgbClr val="004F7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algn="ctr">
              <a:spcBef>
                <a:spcPts val="915"/>
              </a:spcBef>
            </a:pPr>
            <a:r>
              <a:rPr lang="en-US" sz="3000" b="1" dirty="0">
                <a:solidFill>
                  <a:srgbClr val="AEC511"/>
                </a:solidFill>
              </a:rPr>
              <a:t>March 22, 2024</a:t>
            </a:r>
            <a:endParaRPr lang="en-US" sz="3000" dirty="0">
              <a:solidFill>
                <a:srgbClr val="AEC51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57559" y="5905500"/>
            <a:ext cx="1234440" cy="952500"/>
          </a:xfrm>
          <a:custGeom>
            <a:avLst/>
            <a:gdLst/>
            <a:ahLst/>
            <a:cxnLst/>
            <a:rect l="l" t="t" r="r" b="b"/>
            <a:pathLst>
              <a:path w="1234440" h="952500">
                <a:moveTo>
                  <a:pt x="1234440" y="0"/>
                </a:moveTo>
                <a:lnTo>
                  <a:pt x="0" y="952499"/>
                </a:lnTo>
                <a:lnTo>
                  <a:pt x="1234440" y="952499"/>
                </a:lnTo>
                <a:lnTo>
                  <a:pt x="1234440" y="0"/>
                </a:lnTo>
                <a:close/>
              </a:path>
            </a:pathLst>
          </a:custGeom>
          <a:solidFill>
            <a:srgbClr val="8AB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62993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101" y="6312994"/>
            <a:ext cx="2801731" cy="54059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1513332"/>
            <a:ext cx="1421384" cy="13761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6102" y="314705"/>
            <a:ext cx="1085977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00334E"/>
                </a:solidFill>
              </a:rPr>
              <a:t>Bundles</a:t>
            </a:r>
            <a:r>
              <a:rPr sz="4400" b="1" spc="-40" dirty="0">
                <a:solidFill>
                  <a:srgbClr val="00334E"/>
                </a:solidFill>
              </a:rPr>
              <a:t> </a:t>
            </a:r>
            <a:r>
              <a:rPr sz="4400" b="1" dirty="0">
                <a:solidFill>
                  <a:srgbClr val="00334E"/>
                </a:solidFill>
              </a:rPr>
              <a:t>|</a:t>
            </a:r>
            <a:r>
              <a:rPr sz="4400" b="1" spc="-5" dirty="0">
                <a:solidFill>
                  <a:srgbClr val="00334E"/>
                </a:solidFill>
              </a:rPr>
              <a:t> </a:t>
            </a:r>
            <a:r>
              <a:rPr sz="4400" b="1" dirty="0"/>
              <a:t>St.</a:t>
            </a:r>
            <a:r>
              <a:rPr sz="4400" b="1" spc="-20" dirty="0"/>
              <a:t> </a:t>
            </a:r>
            <a:r>
              <a:rPr sz="4400" b="1" spc="-10" dirty="0"/>
              <a:t>Thomas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17209" y="938021"/>
            <a:ext cx="1154430" cy="48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34E"/>
                </a:solidFill>
                <a:latin typeface="Calibri"/>
                <a:cs typeface="Calibri"/>
              </a:rPr>
              <a:t>St.</a:t>
            </a:r>
            <a:r>
              <a:rPr sz="1200" spc="-3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34E"/>
                </a:solidFill>
                <a:latin typeface="Calibri"/>
                <a:cs typeface="Calibri"/>
              </a:rPr>
              <a:t>Thomas</a:t>
            </a:r>
            <a:r>
              <a:rPr sz="1200" spc="-1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00334E"/>
                </a:solidFill>
                <a:latin typeface="Calibri"/>
                <a:cs typeface="Calibri"/>
              </a:rPr>
              <a:t>(STT)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00" dirty="0">
                <a:solidFill>
                  <a:srgbClr val="111111"/>
                </a:solidFill>
                <a:latin typeface="Calibri"/>
                <a:cs typeface="Calibri"/>
              </a:rPr>
              <a:t>Approx.</a:t>
            </a:r>
            <a:r>
              <a:rPr sz="900" spc="-4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11111"/>
                </a:solidFill>
                <a:latin typeface="Calibri"/>
                <a:cs typeface="Calibri"/>
              </a:rPr>
              <a:t>population:</a:t>
            </a:r>
            <a:r>
              <a:rPr sz="900" spc="-4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111111"/>
                </a:solidFill>
                <a:latin typeface="Calibri"/>
                <a:cs typeface="Calibri"/>
              </a:rPr>
              <a:t>42K</a:t>
            </a:r>
            <a:r>
              <a:rPr sz="900" spc="50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11111"/>
                </a:solidFill>
                <a:latin typeface="Calibri"/>
                <a:cs typeface="Calibri"/>
              </a:rPr>
              <a:t>Distance</a:t>
            </a:r>
            <a:r>
              <a:rPr sz="900" spc="-2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11111"/>
                </a:solidFill>
                <a:latin typeface="Calibri"/>
                <a:cs typeface="Calibri"/>
              </a:rPr>
              <a:t>to</a:t>
            </a:r>
            <a:r>
              <a:rPr sz="900" spc="-2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11111"/>
                </a:solidFill>
                <a:latin typeface="Calibri"/>
                <a:cs typeface="Calibri"/>
              </a:rPr>
              <a:t>STJ:</a:t>
            </a:r>
            <a:r>
              <a:rPr sz="900" spc="-1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11111"/>
                </a:solidFill>
                <a:latin typeface="Calibri"/>
                <a:cs typeface="Calibri"/>
              </a:rPr>
              <a:t>6</a:t>
            </a:r>
            <a:r>
              <a:rPr sz="900" spc="-2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111111"/>
                </a:solidFill>
                <a:latin typeface="Calibri"/>
                <a:cs typeface="Calibri"/>
              </a:rPr>
              <a:t>miles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02172" y="1354836"/>
            <a:ext cx="5113782" cy="201320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323838" y="1906905"/>
            <a:ext cx="58229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565656"/>
                </a:solidFill>
                <a:latin typeface="Calibri"/>
                <a:cs typeface="Calibri"/>
              </a:rPr>
              <a:t>Bordeaux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37801" y="2119630"/>
            <a:ext cx="33083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0640">
              <a:lnSpc>
                <a:spcPct val="100000"/>
              </a:lnSpc>
              <a:spcBef>
                <a:spcPts val="105"/>
              </a:spcBef>
            </a:pPr>
            <a:r>
              <a:rPr sz="1100" b="1" spc="-25" dirty="0">
                <a:solidFill>
                  <a:srgbClr val="565656"/>
                </a:solidFill>
                <a:latin typeface="Calibri"/>
                <a:cs typeface="Calibri"/>
              </a:rPr>
              <a:t>Red </a:t>
            </a:r>
            <a:r>
              <a:rPr sz="1100" b="1" spc="-20" dirty="0">
                <a:solidFill>
                  <a:srgbClr val="565656"/>
                </a:solidFill>
                <a:latin typeface="Calibri"/>
                <a:cs typeface="Calibri"/>
              </a:rPr>
              <a:t>Hook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38571" y="2440305"/>
            <a:ext cx="11220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565656"/>
                </a:solidFill>
                <a:latin typeface="Calibri"/>
                <a:cs typeface="Calibri"/>
              </a:rPr>
              <a:t>Cyril</a:t>
            </a:r>
            <a:r>
              <a:rPr sz="11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65656"/>
                </a:solidFill>
                <a:latin typeface="Calibri"/>
                <a:cs typeface="Calibri"/>
              </a:rPr>
              <a:t>E.</a:t>
            </a:r>
            <a:r>
              <a:rPr sz="11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65656"/>
                </a:solidFill>
                <a:latin typeface="Calibri"/>
                <a:cs typeface="Calibri"/>
              </a:rPr>
              <a:t>King</a:t>
            </a:r>
            <a:r>
              <a:rPr sz="11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565656"/>
                </a:solidFill>
                <a:latin typeface="Calibri"/>
                <a:cs typeface="Calibri"/>
              </a:rPr>
              <a:t>Airport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15402" y="1979422"/>
            <a:ext cx="10096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565656"/>
                </a:solidFill>
                <a:latin typeface="Calibri"/>
                <a:cs typeface="Calibri"/>
              </a:rPr>
              <a:t>Charlotte</a:t>
            </a:r>
            <a:r>
              <a:rPr sz="1100" b="1" spc="-6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565656"/>
                </a:solidFill>
                <a:latin typeface="Calibri"/>
                <a:cs typeface="Calibri"/>
              </a:rPr>
              <a:t>Amalie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82788" y="3205733"/>
            <a:ext cx="126873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5450" marR="5080" indent="-413384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565656"/>
                </a:solidFill>
                <a:latin typeface="Calibri"/>
                <a:cs typeface="Calibri"/>
              </a:rPr>
              <a:t>Crown</a:t>
            </a:r>
            <a:r>
              <a:rPr sz="11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65656"/>
                </a:solidFill>
                <a:latin typeface="Calibri"/>
                <a:cs typeface="Calibri"/>
              </a:rPr>
              <a:t>Bay</a:t>
            </a:r>
            <a:r>
              <a:rPr sz="11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65656"/>
                </a:solidFill>
                <a:latin typeface="Calibri"/>
                <a:cs typeface="Calibri"/>
              </a:rPr>
              <a:t>Cargo</a:t>
            </a:r>
            <a:r>
              <a:rPr sz="1100" spc="-20" dirty="0">
                <a:solidFill>
                  <a:srgbClr val="565656"/>
                </a:solidFill>
                <a:latin typeface="Calibri"/>
                <a:cs typeface="Calibri"/>
              </a:rPr>
              <a:t> Port </a:t>
            </a:r>
            <a:r>
              <a:rPr sz="1100" spc="-10" dirty="0">
                <a:solidFill>
                  <a:srgbClr val="565656"/>
                </a:solidFill>
                <a:latin typeface="Calibri"/>
                <a:cs typeface="Calibri"/>
              </a:rPr>
              <a:t>(Cargo)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87406" y="2351658"/>
            <a:ext cx="11087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565656"/>
                </a:solidFill>
                <a:latin typeface="Calibri"/>
                <a:cs typeface="Calibri"/>
              </a:rPr>
              <a:t>Red</a:t>
            </a:r>
            <a:r>
              <a:rPr sz="11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65656"/>
                </a:solidFill>
                <a:latin typeface="Calibri"/>
                <a:cs typeface="Calibri"/>
              </a:rPr>
              <a:t>Hook</a:t>
            </a:r>
            <a:r>
              <a:rPr sz="1100" spc="-3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565656"/>
                </a:solidFill>
                <a:latin typeface="Calibri"/>
                <a:cs typeface="Calibri"/>
              </a:rPr>
              <a:t>Terminal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61861" y="3154172"/>
            <a:ext cx="136334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8159" marR="5080" indent="-506095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565656"/>
                </a:solidFill>
                <a:latin typeface="Calibri"/>
                <a:cs typeface="Calibri"/>
              </a:rPr>
              <a:t>Randolph</a:t>
            </a:r>
            <a:r>
              <a:rPr sz="1100" spc="-4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65656"/>
                </a:solidFill>
                <a:latin typeface="Calibri"/>
                <a:cs typeface="Calibri"/>
              </a:rPr>
              <a:t>Harley</a:t>
            </a:r>
            <a:r>
              <a:rPr sz="11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565656"/>
                </a:solidFill>
                <a:latin typeface="Calibri"/>
                <a:cs typeface="Calibri"/>
              </a:rPr>
              <a:t>Power </a:t>
            </a:r>
            <a:r>
              <a:rPr sz="1100" spc="-10" dirty="0">
                <a:solidFill>
                  <a:srgbClr val="565656"/>
                </a:solidFill>
                <a:latin typeface="Calibri"/>
                <a:cs typeface="Calibri"/>
              </a:rPr>
              <a:t>(Fuel)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37588" y="4913376"/>
            <a:ext cx="3263265" cy="1376680"/>
          </a:xfrm>
          <a:prstGeom prst="rect">
            <a:avLst/>
          </a:prstGeom>
          <a:ln w="9525">
            <a:solidFill>
              <a:srgbClr val="00334E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805" marR="359410">
              <a:lnSpc>
                <a:spcPct val="100000"/>
              </a:lnSpc>
              <a:spcBef>
                <a:spcPts val="295"/>
              </a:spcBef>
            </a:pPr>
            <a:r>
              <a:rPr sz="1200" b="1" dirty="0">
                <a:solidFill>
                  <a:srgbClr val="00334E"/>
                </a:solidFill>
                <a:latin typeface="Calibri"/>
                <a:cs typeface="Calibri"/>
              </a:rPr>
              <a:t>St</a:t>
            </a:r>
            <a:r>
              <a:rPr sz="1200" b="1" spc="-2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4E"/>
                </a:solidFill>
                <a:latin typeface="Calibri"/>
                <a:cs typeface="Calibri"/>
              </a:rPr>
              <a:t>Thomas</a:t>
            </a:r>
            <a:r>
              <a:rPr sz="1200" b="1" spc="-1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4E"/>
                </a:solidFill>
                <a:latin typeface="Calibri"/>
                <a:cs typeface="Calibri"/>
              </a:rPr>
              <a:t>3:</a:t>
            </a:r>
            <a:r>
              <a:rPr sz="1200" b="1" spc="-1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4E"/>
                </a:solidFill>
                <a:latin typeface="Calibri"/>
                <a:cs typeface="Calibri"/>
              </a:rPr>
              <a:t>East</a:t>
            </a:r>
            <a:r>
              <a:rPr sz="1200" b="1" spc="-2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4E"/>
                </a:solidFill>
                <a:latin typeface="Calibri"/>
                <a:cs typeface="Calibri"/>
              </a:rPr>
              <a:t>End</a:t>
            </a:r>
            <a:r>
              <a:rPr sz="1200" b="1" spc="-1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4E"/>
                </a:solidFill>
                <a:latin typeface="Calibri"/>
                <a:cs typeface="Calibri"/>
              </a:rPr>
              <a:t>St.</a:t>
            </a:r>
            <a:r>
              <a:rPr sz="1200" b="1" spc="-2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4E"/>
                </a:solidFill>
                <a:latin typeface="Calibri"/>
                <a:cs typeface="Calibri"/>
              </a:rPr>
              <a:t>Thomas</a:t>
            </a:r>
            <a:r>
              <a:rPr sz="1200" b="1" spc="-1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334E"/>
                </a:solidFill>
                <a:latin typeface="Calibri"/>
                <a:cs typeface="Calibri"/>
              </a:rPr>
              <a:t>Horizontal Infrastructure</a:t>
            </a:r>
            <a:endParaRPr sz="12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1200" dirty="0">
                <a:solidFill>
                  <a:srgbClr val="00334E"/>
                </a:solidFill>
                <a:latin typeface="Calibri"/>
                <a:cs typeface="Calibri"/>
              </a:rPr>
              <a:t>Expected</a:t>
            </a:r>
            <a:r>
              <a:rPr sz="1200" spc="-4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34E"/>
                </a:solidFill>
                <a:latin typeface="Calibri"/>
                <a:cs typeface="Calibri"/>
              </a:rPr>
              <a:t>RFP</a:t>
            </a:r>
            <a:r>
              <a:rPr sz="1200" spc="-3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34E"/>
                </a:solidFill>
                <a:latin typeface="Calibri"/>
                <a:cs typeface="Calibri"/>
              </a:rPr>
              <a:t>Timeline:</a:t>
            </a:r>
            <a:r>
              <a:rPr sz="1200" spc="-4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00334E"/>
                </a:solidFill>
                <a:latin typeface="Calibri"/>
                <a:cs typeface="Calibri"/>
              </a:rPr>
              <a:t>TBD</a:t>
            </a:r>
            <a:endParaRPr sz="1200">
              <a:latin typeface="Calibri"/>
              <a:cs typeface="Calibri"/>
            </a:endParaRPr>
          </a:p>
          <a:p>
            <a:pPr marL="90805" marR="469900">
              <a:lnSpc>
                <a:spcPct val="100000"/>
              </a:lnSpc>
            </a:pPr>
            <a:r>
              <a:rPr sz="1200" dirty="0">
                <a:solidFill>
                  <a:srgbClr val="00334E"/>
                </a:solidFill>
                <a:latin typeface="Calibri"/>
                <a:cs typeface="Calibri"/>
              </a:rPr>
              <a:t>Includes</a:t>
            </a:r>
            <a:r>
              <a:rPr sz="1200" spc="-4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00334E"/>
                </a:solidFill>
                <a:latin typeface="Calibri"/>
                <a:cs typeface="Calibri"/>
              </a:rPr>
              <a:t>wastewater,</a:t>
            </a:r>
            <a:r>
              <a:rPr sz="1200" spc="-2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34E"/>
                </a:solidFill>
                <a:latin typeface="Calibri"/>
                <a:cs typeface="Calibri"/>
              </a:rPr>
              <a:t>potable</a:t>
            </a:r>
            <a:r>
              <a:rPr sz="1200" spc="-5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34E"/>
                </a:solidFill>
                <a:latin typeface="Calibri"/>
                <a:cs typeface="Calibri"/>
              </a:rPr>
              <a:t>water</a:t>
            </a:r>
            <a:r>
              <a:rPr sz="1200" spc="-2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334E"/>
                </a:solidFill>
                <a:latin typeface="Calibri"/>
                <a:cs typeface="Calibri"/>
              </a:rPr>
              <a:t>system, undergrounding</a:t>
            </a:r>
            <a:r>
              <a:rPr sz="1200" spc="-4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34E"/>
                </a:solidFill>
                <a:latin typeface="Calibri"/>
                <a:cs typeface="Calibri"/>
              </a:rPr>
              <a:t>power</a:t>
            </a:r>
            <a:r>
              <a:rPr sz="1200" spc="-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34E"/>
                </a:solidFill>
                <a:latin typeface="Calibri"/>
                <a:cs typeface="Calibri"/>
              </a:rPr>
              <a:t>lines,</a:t>
            </a:r>
            <a:r>
              <a:rPr sz="1200" spc="1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and</a:t>
            </a:r>
            <a:r>
              <a:rPr sz="1200" spc="-1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11111"/>
                </a:solidFill>
                <a:latin typeface="Calibri"/>
                <a:cs typeface="Calibri"/>
              </a:rPr>
              <a:t>roadway reconstruction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8744" y="4913376"/>
            <a:ext cx="1415795" cy="137617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02808" y="3563111"/>
            <a:ext cx="5536692" cy="1975103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179058" y="3694557"/>
            <a:ext cx="5327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565656"/>
                </a:solidFill>
                <a:latin typeface="Calibri"/>
                <a:cs typeface="Calibri"/>
              </a:rPr>
              <a:t>Bordeaux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327005" y="4198111"/>
            <a:ext cx="3028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solidFill>
                  <a:srgbClr val="565656"/>
                </a:solidFill>
                <a:latin typeface="Calibri"/>
                <a:cs typeface="Calibri"/>
              </a:rPr>
              <a:t>Red</a:t>
            </a:r>
            <a:r>
              <a:rPr sz="1000" b="1" spc="-20" dirty="0">
                <a:solidFill>
                  <a:srgbClr val="565656"/>
                </a:solidFill>
                <a:latin typeface="Calibri"/>
                <a:cs typeface="Calibri"/>
              </a:rPr>
              <a:t> Hook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69045" y="3689730"/>
            <a:ext cx="5200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565656"/>
                </a:solidFill>
                <a:latin typeface="Calibri"/>
                <a:cs typeface="Calibri"/>
              </a:rPr>
              <a:t>Charlotte Amalie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291709" y="3898138"/>
            <a:ext cx="5524500" cy="1713864"/>
            <a:chOff x="5291709" y="3898138"/>
            <a:chExt cx="5524500" cy="1713864"/>
          </a:xfrm>
        </p:grpSpPr>
        <p:sp>
          <p:nvSpPr>
            <p:cNvPr id="23" name="object 23"/>
            <p:cNvSpPr/>
            <p:nvPr/>
          </p:nvSpPr>
          <p:spPr>
            <a:xfrm>
              <a:off x="6472428" y="3898137"/>
              <a:ext cx="4035425" cy="946150"/>
            </a:xfrm>
            <a:custGeom>
              <a:avLst/>
              <a:gdLst/>
              <a:ahLst/>
              <a:cxnLst/>
              <a:rect l="l" t="t" r="r" b="b"/>
              <a:pathLst>
                <a:path w="4035425" h="946150">
                  <a:moveTo>
                    <a:pt x="76200" y="281432"/>
                  </a:moveTo>
                  <a:lnTo>
                    <a:pt x="73202" y="266585"/>
                  </a:lnTo>
                  <a:lnTo>
                    <a:pt x="65049" y="254482"/>
                  </a:lnTo>
                  <a:lnTo>
                    <a:pt x="52946" y="246329"/>
                  </a:lnTo>
                  <a:lnTo>
                    <a:pt x="44450" y="244614"/>
                  </a:lnTo>
                  <a:lnTo>
                    <a:pt x="44450" y="243332"/>
                  </a:lnTo>
                  <a:lnTo>
                    <a:pt x="44450" y="2794"/>
                  </a:lnTo>
                  <a:lnTo>
                    <a:pt x="41643" y="0"/>
                  </a:lnTo>
                  <a:lnTo>
                    <a:pt x="34544" y="0"/>
                  </a:lnTo>
                  <a:lnTo>
                    <a:pt x="31750" y="2794"/>
                  </a:lnTo>
                  <a:lnTo>
                    <a:pt x="31750" y="244614"/>
                  </a:lnTo>
                  <a:lnTo>
                    <a:pt x="23241" y="246329"/>
                  </a:lnTo>
                  <a:lnTo>
                    <a:pt x="11137" y="254482"/>
                  </a:lnTo>
                  <a:lnTo>
                    <a:pt x="2984" y="266585"/>
                  </a:lnTo>
                  <a:lnTo>
                    <a:pt x="0" y="281432"/>
                  </a:lnTo>
                  <a:lnTo>
                    <a:pt x="2984" y="296291"/>
                  </a:lnTo>
                  <a:lnTo>
                    <a:pt x="11137" y="308394"/>
                  </a:lnTo>
                  <a:lnTo>
                    <a:pt x="23241" y="316547"/>
                  </a:lnTo>
                  <a:lnTo>
                    <a:pt x="38100" y="319532"/>
                  </a:lnTo>
                  <a:lnTo>
                    <a:pt x="52946" y="316547"/>
                  </a:lnTo>
                  <a:lnTo>
                    <a:pt x="65049" y="308394"/>
                  </a:lnTo>
                  <a:lnTo>
                    <a:pt x="73202" y="296291"/>
                  </a:lnTo>
                  <a:lnTo>
                    <a:pt x="74917" y="287782"/>
                  </a:lnTo>
                  <a:lnTo>
                    <a:pt x="76200" y="281432"/>
                  </a:lnTo>
                  <a:close/>
                </a:path>
                <a:path w="4035425" h="946150">
                  <a:moveTo>
                    <a:pt x="2223516" y="505587"/>
                  </a:moveTo>
                  <a:lnTo>
                    <a:pt x="2221065" y="490702"/>
                  </a:lnTo>
                  <a:lnTo>
                    <a:pt x="2213356" y="478332"/>
                  </a:lnTo>
                  <a:lnTo>
                    <a:pt x="2201545" y="469747"/>
                  </a:lnTo>
                  <a:lnTo>
                    <a:pt x="2193112" y="467728"/>
                  </a:lnTo>
                  <a:lnTo>
                    <a:pt x="2193175" y="466217"/>
                  </a:lnTo>
                  <a:lnTo>
                    <a:pt x="2206498" y="105156"/>
                  </a:lnTo>
                  <a:lnTo>
                    <a:pt x="2203831" y="102235"/>
                  </a:lnTo>
                  <a:lnTo>
                    <a:pt x="2196846" y="101981"/>
                  </a:lnTo>
                  <a:lnTo>
                    <a:pt x="2193925" y="104775"/>
                  </a:lnTo>
                  <a:lnTo>
                    <a:pt x="2180425" y="467245"/>
                  </a:lnTo>
                  <a:lnTo>
                    <a:pt x="2171903" y="468617"/>
                  </a:lnTo>
                  <a:lnTo>
                    <a:pt x="2159482" y="476313"/>
                  </a:lnTo>
                  <a:lnTo>
                    <a:pt x="2150859" y="488124"/>
                  </a:lnTo>
                  <a:lnTo>
                    <a:pt x="2147316" y="502793"/>
                  </a:lnTo>
                  <a:lnTo>
                    <a:pt x="2149754" y="517753"/>
                  </a:lnTo>
                  <a:lnTo>
                    <a:pt x="2157476" y="530161"/>
                  </a:lnTo>
                  <a:lnTo>
                    <a:pt x="2169274" y="538772"/>
                  </a:lnTo>
                  <a:lnTo>
                    <a:pt x="2184019" y="542290"/>
                  </a:lnTo>
                  <a:lnTo>
                    <a:pt x="2198916" y="539851"/>
                  </a:lnTo>
                  <a:lnTo>
                    <a:pt x="2211336" y="532130"/>
                  </a:lnTo>
                  <a:lnTo>
                    <a:pt x="2219960" y="520331"/>
                  </a:lnTo>
                  <a:lnTo>
                    <a:pt x="2222284" y="510667"/>
                  </a:lnTo>
                  <a:lnTo>
                    <a:pt x="2223516" y="505587"/>
                  </a:lnTo>
                  <a:close/>
                </a:path>
                <a:path w="4035425" h="946150">
                  <a:moveTo>
                    <a:pt x="4035044" y="621157"/>
                  </a:moveTo>
                  <a:lnTo>
                    <a:pt x="4033520" y="617474"/>
                  </a:lnTo>
                  <a:lnTo>
                    <a:pt x="4030218" y="616204"/>
                  </a:lnTo>
                  <a:lnTo>
                    <a:pt x="4027043" y="614807"/>
                  </a:lnTo>
                  <a:lnTo>
                    <a:pt x="4023360" y="616458"/>
                  </a:lnTo>
                  <a:lnTo>
                    <a:pt x="4021963" y="619633"/>
                  </a:lnTo>
                  <a:lnTo>
                    <a:pt x="3921468" y="870927"/>
                  </a:lnTo>
                  <a:lnTo>
                    <a:pt x="3912946" y="869353"/>
                  </a:lnTo>
                  <a:lnTo>
                    <a:pt x="3898658" y="872439"/>
                  </a:lnTo>
                  <a:lnTo>
                    <a:pt x="3886581" y="880656"/>
                  </a:lnTo>
                  <a:lnTo>
                    <a:pt x="3878326" y="893318"/>
                  </a:lnTo>
                  <a:lnTo>
                    <a:pt x="3875557" y="908151"/>
                  </a:lnTo>
                  <a:lnTo>
                    <a:pt x="3878643" y="922426"/>
                  </a:lnTo>
                  <a:lnTo>
                    <a:pt x="3886860" y="934529"/>
                  </a:lnTo>
                  <a:lnTo>
                    <a:pt x="3899535" y="942848"/>
                  </a:lnTo>
                  <a:lnTo>
                    <a:pt x="3914356" y="945540"/>
                  </a:lnTo>
                  <a:lnTo>
                    <a:pt x="3928630" y="942441"/>
                  </a:lnTo>
                  <a:lnTo>
                    <a:pt x="3940733" y="934250"/>
                  </a:lnTo>
                  <a:lnTo>
                    <a:pt x="3949065" y="921639"/>
                  </a:lnTo>
                  <a:lnTo>
                    <a:pt x="3950322" y="914654"/>
                  </a:lnTo>
                  <a:lnTo>
                    <a:pt x="3951744" y="906741"/>
                  </a:lnTo>
                  <a:lnTo>
                    <a:pt x="3948646" y="892454"/>
                  </a:lnTo>
                  <a:lnTo>
                    <a:pt x="3940454" y="880376"/>
                  </a:lnTo>
                  <a:lnTo>
                    <a:pt x="3933177" y="875601"/>
                  </a:lnTo>
                  <a:lnTo>
                    <a:pt x="4033774" y="624459"/>
                  </a:lnTo>
                  <a:lnTo>
                    <a:pt x="4035044" y="621157"/>
                  </a:lnTo>
                  <a:close/>
                </a:path>
              </a:pathLst>
            </a:custGeom>
            <a:solidFill>
              <a:srgbClr val="6F6F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286494" y="4130802"/>
              <a:ext cx="1510665" cy="1282065"/>
            </a:xfrm>
            <a:custGeom>
              <a:avLst/>
              <a:gdLst/>
              <a:ahLst/>
              <a:cxnLst/>
              <a:rect l="l" t="t" r="r" b="b"/>
              <a:pathLst>
                <a:path w="1510665" h="1282064">
                  <a:moveTo>
                    <a:pt x="0" y="640842"/>
                  </a:moveTo>
                  <a:lnTo>
                    <a:pt x="1742" y="596963"/>
                  </a:lnTo>
                  <a:lnTo>
                    <a:pt x="6893" y="553878"/>
                  </a:lnTo>
                  <a:lnTo>
                    <a:pt x="15341" y="511683"/>
                  </a:lnTo>
                  <a:lnTo>
                    <a:pt x="26973" y="470473"/>
                  </a:lnTo>
                  <a:lnTo>
                    <a:pt x="41677" y="430342"/>
                  </a:lnTo>
                  <a:lnTo>
                    <a:pt x="59340" y="391388"/>
                  </a:lnTo>
                  <a:lnTo>
                    <a:pt x="79851" y="353704"/>
                  </a:lnTo>
                  <a:lnTo>
                    <a:pt x="103095" y="317387"/>
                  </a:lnTo>
                  <a:lnTo>
                    <a:pt x="128962" y="282531"/>
                  </a:lnTo>
                  <a:lnTo>
                    <a:pt x="157338" y="249233"/>
                  </a:lnTo>
                  <a:lnTo>
                    <a:pt x="188112" y="217587"/>
                  </a:lnTo>
                  <a:lnTo>
                    <a:pt x="221170" y="187690"/>
                  </a:lnTo>
                  <a:lnTo>
                    <a:pt x="256400" y="159636"/>
                  </a:lnTo>
                  <a:lnTo>
                    <a:pt x="293691" y="133520"/>
                  </a:lnTo>
                  <a:lnTo>
                    <a:pt x="332928" y="109440"/>
                  </a:lnTo>
                  <a:lnTo>
                    <a:pt x="374000" y="87488"/>
                  </a:lnTo>
                  <a:lnTo>
                    <a:pt x="416795" y="67762"/>
                  </a:lnTo>
                  <a:lnTo>
                    <a:pt x="461200" y="50357"/>
                  </a:lnTo>
                  <a:lnTo>
                    <a:pt x="507102" y="35368"/>
                  </a:lnTo>
                  <a:lnTo>
                    <a:pt x="554390" y="22889"/>
                  </a:lnTo>
                  <a:lnTo>
                    <a:pt x="602950" y="13018"/>
                  </a:lnTo>
                  <a:lnTo>
                    <a:pt x="652670" y="5849"/>
                  </a:lnTo>
                  <a:lnTo>
                    <a:pt x="703438" y="1478"/>
                  </a:lnTo>
                  <a:lnTo>
                    <a:pt x="755141" y="0"/>
                  </a:lnTo>
                  <a:lnTo>
                    <a:pt x="806845" y="1478"/>
                  </a:lnTo>
                  <a:lnTo>
                    <a:pt x="857613" y="5849"/>
                  </a:lnTo>
                  <a:lnTo>
                    <a:pt x="907333" y="13018"/>
                  </a:lnTo>
                  <a:lnTo>
                    <a:pt x="955893" y="22889"/>
                  </a:lnTo>
                  <a:lnTo>
                    <a:pt x="1003181" y="35368"/>
                  </a:lnTo>
                  <a:lnTo>
                    <a:pt x="1049083" y="50357"/>
                  </a:lnTo>
                  <a:lnTo>
                    <a:pt x="1093488" y="67762"/>
                  </a:lnTo>
                  <a:lnTo>
                    <a:pt x="1136283" y="87488"/>
                  </a:lnTo>
                  <a:lnTo>
                    <a:pt x="1177355" y="109440"/>
                  </a:lnTo>
                  <a:lnTo>
                    <a:pt x="1216592" y="133520"/>
                  </a:lnTo>
                  <a:lnTo>
                    <a:pt x="1253883" y="159636"/>
                  </a:lnTo>
                  <a:lnTo>
                    <a:pt x="1289113" y="187690"/>
                  </a:lnTo>
                  <a:lnTo>
                    <a:pt x="1322171" y="217587"/>
                  </a:lnTo>
                  <a:lnTo>
                    <a:pt x="1352945" y="249233"/>
                  </a:lnTo>
                  <a:lnTo>
                    <a:pt x="1381321" y="282531"/>
                  </a:lnTo>
                  <a:lnTo>
                    <a:pt x="1407188" y="317387"/>
                  </a:lnTo>
                  <a:lnTo>
                    <a:pt x="1430432" y="353704"/>
                  </a:lnTo>
                  <a:lnTo>
                    <a:pt x="1450943" y="391388"/>
                  </a:lnTo>
                  <a:lnTo>
                    <a:pt x="1468606" y="430342"/>
                  </a:lnTo>
                  <a:lnTo>
                    <a:pt x="1483310" y="470473"/>
                  </a:lnTo>
                  <a:lnTo>
                    <a:pt x="1494942" y="511683"/>
                  </a:lnTo>
                  <a:lnTo>
                    <a:pt x="1503390" y="553878"/>
                  </a:lnTo>
                  <a:lnTo>
                    <a:pt x="1508541" y="596963"/>
                  </a:lnTo>
                  <a:lnTo>
                    <a:pt x="1510283" y="640842"/>
                  </a:lnTo>
                  <a:lnTo>
                    <a:pt x="1508541" y="684720"/>
                  </a:lnTo>
                  <a:lnTo>
                    <a:pt x="1503390" y="727805"/>
                  </a:lnTo>
                  <a:lnTo>
                    <a:pt x="1494942" y="770000"/>
                  </a:lnTo>
                  <a:lnTo>
                    <a:pt x="1483310" y="811210"/>
                  </a:lnTo>
                  <a:lnTo>
                    <a:pt x="1468606" y="851341"/>
                  </a:lnTo>
                  <a:lnTo>
                    <a:pt x="1450943" y="890295"/>
                  </a:lnTo>
                  <a:lnTo>
                    <a:pt x="1430432" y="927979"/>
                  </a:lnTo>
                  <a:lnTo>
                    <a:pt x="1407188" y="964296"/>
                  </a:lnTo>
                  <a:lnTo>
                    <a:pt x="1381321" y="999152"/>
                  </a:lnTo>
                  <a:lnTo>
                    <a:pt x="1352945" y="1032450"/>
                  </a:lnTo>
                  <a:lnTo>
                    <a:pt x="1322171" y="1064096"/>
                  </a:lnTo>
                  <a:lnTo>
                    <a:pt x="1289113" y="1093993"/>
                  </a:lnTo>
                  <a:lnTo>
                    <a:pt x="1253883" y="1122047"/>
                  </a:lnTo>
                  <a:lnTo>
                    <a:pt x="1216592" y="1148163"/>
                  </a:lnTo>
                  <a:lnTo>
                    <a:pt x="1177355" y="1172243"/>
                  </a:lnTo>
                  <a:lnTo>
                    <a:pt x="1136283" y="1194195"/>
                  </a:lnTo>
                  <a:lnTo>
                    <a:pt x="1093488" y="1213921"/>
                  </a:lnTo>
                  <a:lnTo>
                    <a:pt x="1049083" y="1231326"/>
                  </a:lnTo>
                  <a:lnTo>
                    <a:pt x="1003181" y="1246315"/>
                  </a:lnTo>
                  <a:lnTo>
                    <a:pt x="955893" y="1258794"/>
                  </a:lnTo>
                  <a:lnTo>
                    <a:pt x="907333" y="1268665"/>
                  </a:lnTo>
                  <a:lnTo>
                    <a:pt x="857613" y="1275834"/>
                  </a:lnTo>
                  <a:lnTo>
                    <a:pt x="806845" y="1280205"/>
                  </a:lnTo>
                  <a:lnTo>
                    <a:pt x="755141" y="1281684"/>
                  </a:lnTo>
                  <a:lnTo>
                    <a:pt x="703438" y="1280205"/>
                  </a:lnTo>
                  <a:lnTo>
                    <a:pt x="652670" y="1275834"/>
                  </a:lnTo>
                  <a:lnTo>
                    <a:pt x="602950" y="1268665"/>
                  </a:lnTo>
                  <a:lnTo>
                    <a:pt x="554390" y="1258794"/>
                  </a:lnTo>
                  <a:lnTo>
                    <a:pt x="507102" y="1246315"/>
                  </a:lnTo>
                  <a:lnTo>
                    <a:pt x="461200" y="1231326"/>
                  </a:lnTo>
                  <a:lnTo>
                    <a:pt x="416795" y="1213921"/>
                  </a:lnTo>
                  <a:lnTo>
                    <a:pt x="374000" y="1194195"/>
                  </a:lnTo>
                  <a:lnTo>
                    <a:pt x="332928" y="1172243"/>
                  </a:lnTo>
                  <a:lnTo>
                    <a:pt x="293691" y="1148163"/>
                  </a:lnTo>
                  <a:lnTo>
                    <a:pt x="256400" y="1122047"/>
                  </a:lnTo>
                  <a:lnTo>
                    <a:pt x="221170" y="1093993"/>
                  </a:lnTo>
                  <a:lnTo>
                    <a:pt x="188112" y="1064096"/>
                  </a:lnTo>
                  <a:lnTo>
                    <a:pt x="157338" y="1032450"/>
                  </a:lnTo>
                  <a:lnTo>
                    <a:pt x="128962" y="999152"/>
                  </a:lnTo>
                  <a:lnTo>
                    <a:pt x="103095" y="964296"/>
                  </a:lnTo>
                  <a:lnTo>
                    <a:pt x="79851" y="927979"/>
                  </a:lnTo>
                  <a:lnTo>
                    <a:pt x="59340" y="890295"/>
                  </a:lnTo>
                  <a:lnTo>
                    <a:pt x="41677" y="851341"/>
                  </a:lnTo>
                  <a:lnTo>
                    <a:pt x="26973" y="811210"/>
                  </a:lnTo>
                  <a:lnTo>
                    <a:pt x="15341" y="770000"/>
                  </a:lnTo>
                  <a:lnTo>
                    <a:pt x="6893" y="727805"/>
                  </a:lnTo>
                  <a:lnTo>
                    <a:pt x="1742" y="684720"/>
                  </a:lnTo>
                  <a:lnTo>
                    <a:pt x="0" y="640842"/>
                  </a:lnTo>
                  <a:close/>
                </a:path>
              </a:pathLst>
            </a:custGeom>
            <a:ln w="38100">
              <a:solidFill>
                <a:srgbClr val="670E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01234" y="5412486"/>
              <a:ext cx="4740910" cy="189865"/>
            </a:xfrm>
            <a:custGeom>
              <a:avLst/>
              <a:gdLst/>
              <a:ahLst/>
              <a:cxnLst/>
              <a:rect l="l" t="t" r="r" b="b"/>
              <a:pathLst>
                <a:path w="4740909" h="189864">
                  <a:moveTo>
                    <a:pt x="0" y="189750"/>
                  </a:moveTo>
                  <a:lnTo>
                    <a:pt x="4740783" y="189750"/>
                  </a:lnTo>
                  <a:lnTo>
                    <a:pt x="4740783" y="0"/>
                  </a:lnTo>
                </a:path>
              </a:pathLst>
            </a:custGeom>
            <a:ln w="19050">
              <a:solidFill>
                <a:srgbClr val="9A9A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89947" y="6553200"/>
            <a:ext cx="105155" cy="88392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9451340" y="5763050"/>
            <a:ext cx="175260" cy="13970"/>
          </a:xfrm>
          <a:custGeom>
            <a:avLst/>
            <a:gdLst/>
            <a:ahLst/>
            <a:cxnLst/>
            <a:rect l="l" t="t" r="r" b="b"/>
            <a:pathLst>
              <a:path w="175259" h="13970">
                <a:moveTo>
                  <a:pt x="174713" y="0"/>
                </a:moveTo>
                <a:lnTo>
                  <a:pt x="0" y="0"/>
                </a:lnTo>
                <a:lnTo>
                  <a:pt x="0" y="13620"/>
                </a:lnTo>
                <a:lnTo>
                  <a:pt x="174713" y="13620"/>
                </a:lnTo>
                <a:lnTo>
                  <a:pt x="174713" y="0"/>
                </a:lnTo>
                <a:close/>
              </a:path>
            </a:pathLst>
          </a:custGeom>
          <a:solidFill>
            <a:srgbClr val="18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452102" y="5929928"/>
            <a:ext cx="175260" cy="13970"/>
          </a:xfrm>
          <a:custGeom>
            <a:avLst/>
            <a:gdLst/>
            <a:ahLst/>
            <a:cxnLst/>
            <a:rect l="l" t="t" r="r" b="b"/>
            <a:pathLst>
              <a:path w="175259" h="13970">
                <a:moveTo>
                  <a:pt x="0" y="13620"/>
                </a:moveTo>
                <a:lnTo>
                  <a:pt x="174713" y="13620"/>
                </a:lnTo>
                <a:lnTo>
                  <a:pt x="174713" y="0"/>
                </a:lnTo>
                <a:lnTo>
                  <a:pt x="0" y="0"/>
                </a:lnTo>
                <a:lnTo>
                  <a:pt x="0" y="13620"/>
                </a:lnTo>
                <a:close/>
              </a:path>
            </a:pathLst>
          </a:custGeom>
          <a:ln w="10160">
            <a:solidFill>
              <a:srgbClr val="8AB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9447021" y="6090022"/>
            <a:ext cx="185420" cy="24765"/>
            <a:chOff x="9447021" y="6090022"/>
            <a:chExt cx="185420" cy="24765"/>
          </a:xfrm>
        </p:grpSpPr>
        <p:sp>
          <p:nvSpPr>
            <p:cNvPr id="30" name="object 30"/>
            <p:cNvSpPr/>
            <p:nvPr/>
          </p:nvSpPr>
          <p:spPr>
            <a:xfrm>
              <a:off x="9452101" y="6095102"/>
              <a:ext cx="175260" cy="14604"/>
            </a:xfrm>
            <a:custGeom>
              <a:avLst/>
              <a:gdLst/>
              <a:ahLst/>
              <a:cxnLst/>
              <a:rect l="l" t="t" r="r" b="b"/>
              <a:pathLst>
                <a:path w="175259" h="14604">
                  <a:moveTo>
                    <a:pt x="174713" y="0"/>
                  </a:moveTo>
                  <a:lnTo>
                    <a:pt x="0" y="0"/>
                  </a:lnTo>
                  <a:lnTo>
                    <a:pt x="0" y="13978"/>
                  </a:lnTo>
                  <a:lnTo>
                    <a:pt x="174713" y="13978"/>
                  </a:lnTo>
                  <a:lnTo>
                    <a:pt x="174713" y="0"/>
                  </a:lnTo>
                  <a:close/>
                </a:path>
              </a:pathLst>
            </a:custGeom>
            <a:solidFill>
              <a:srgbClr val="BD5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452101" y="6095102"/>
              <a:ext cx="175260" cy="14604"/>
            </a:xfrm>
            <a:custGeom>
              <a:avLst/>
              <a:gdLst/>
              <a:ahLst/>
              <a:cxnLst/>
              <a:rect l="l" t="t" r="r" b="b"/>
              <a:pathLst>
                <a:path w="175259" h="14604">
                  <a:moveTo>
                    <a:pt x="0" y="13978"/>
                  </a:moveTo>
                  <a:lnTo>
                    <a:pt x="174713" y="13978"/>
                  </a:lnTo>
                  <a:lnTo>
                    <a:pt x="174713" y="0"/>
                  </a:lnTo>
                  <a:lnTo>
                    <a:pt x="0" y="0"/>
                  </a:lnTo>
                  <a:lnTo>
                    <a:pt x="0" y="13978"/>
                  </a:lnTo>
                  <a:close/>
                </a:path>
              </a:pathLst>
            </a:custGeom>
            <a:ln w="10160">
              <a:solidFill>
                <a:srgbClr val="BD5E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9453371" y="6216396"/>
            <a:ext cx="170815" cy="102235"/>
          </a:xfrm>
          <a:custGeom>
            <a:avLst/>
            <a:gdLst/>
            <a:ahLst/>
            <a:cxnLst/>
            <a:rect l="l" t="t" r="r" b="b"/>
            <a:pathLst>
              <a:path w="170815" h="102235">
                <a:moveTo>
                  <a:pt x="170688" y="0"/>
                </a:moveTo>
                <a:lnTo>
                  <a:pt x="0" y="0"/>
                </a:lnTo>
                <a:lnTo>
                  <a:pt x="0" y="102107"/>
                </a:lnTo>
                <a:lnTo>
                  <a:pt x="170688" y="102107"/>
                </a:lnTo>
                <a:lnTo>
                  <a:pt x="170688" y="0"/>
                </a:lnTo>
                <a:close/>
              </a:path>
            </a:pathLst>
          </a:custGeom>
          <a:solidFill>
            <a:srgbClr val="D4DF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91471" y="6379425"/>
            <a:ext cx="105155" cy="105194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9347454" y="5644134"/>
            <a:ext cx="1882139" cy="1080770"/>
          </a:xfrm>
          <a:prstGeom prst="rect">
            <a:avLst/>
          </a:prstGeom>
          <a:ln w="7619">
            <a:solidFill>
              <a:srgbClr val="171717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351155">
              <a:lnSpc>
                <a:spcPct val="100000"/>
              </a:lnSpc>
              <a:spcBef>
                <a:spcPts val="415"/>
              </a:spcBef>
            </a:pPr>
            <a:r>
              <a:rPr sz="800" dirty="0">
                <a:solidFill>
                  <a:srgbClr val="565656"/>
                </a:solidFill>
                <a:latin typeface="Calibri"/>
                <a:cs typeface="Calibri"/>
              </a:rPr>
              <a:t>WMA</a:t>
            </a:r>
            <a:r>
              <a:rPr sz="8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565656"/>
                </a:solidFill>
                <a:latin typeface="Calibri"/>
                <a:cs typeface="Calibri"/>
              </a:rPr>
              <a:t>Power</a:t>
            </a:r>
            <a:endParaRPr sz="800">
              <a:latin typeface="Calibri"/>
              <a:cs typeface="Calibri"/>
            </a:endParaRPr>
          </a:p>
          <a:p>
            <a:pPr marL="351155">
              <a:lnSpc>
                <a:spcPct val="100000"/>
              </a:lnSpc>
              <a:spcBef>
                <a:spcPts val="345"/>
              </a:spcBef>
            </a:pPr>
            <a:r>
              <a:rPr sz="800" dirty="0">
                <a:solidFill>
                  <a:srgbClr val="565656"/>
                </a:solidFill>
                <a:latin typeface="Calibri"/>
                <a:cs typeface="Calibri"/>
              </a:rPr>
              <a:t>WAPA</a:t>
            </a:r>
            <a:r>
              <a:rPr sz="800" spc="-4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65656"/>
                </a:solidFill>
                <a:latin typeface="Calibri"/>
                <a:cs typeface="Calibri"/>
              </a:rPr>
              <a:t>Water</a:t>
            </a:r>
            <a:r>
              <a:rPr sz="8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565656"/>
                </a:solidFill>
                <a:latin typeface="Calibri"/>
                <a:cs typeface="Calibri"/>
              </a:rPr>
              <a:t>Main</a:t>
            </a:r>
            <a:endParaRPr sz="800">
              <a:latin typeface="Calibri"/>
              <a:cs typeface="Calibri"/>
            </a:endParaRPr>
          </a:p>
          <a:p>
            <a:pPr marL="351155" marR="158115">
              <a:lnSpc>
                <a:spcPct val="135900"/>
              </a:lnSpc>
            </a:pPr>
            <a:r>
              <a:rPr sz="800" dirty="0">
                <a:solidFill>
                  <a:srgbClr val="565656"/>
                </a:solidFill>
                <a:latin typeface="Calibri"/>
                <a:cs typeface="Calibri"/>
              </a:rPr>
              <a:t>WMA</a:t>
            </a:r>
            <a:r>
              <a:rPr sz="800" spc="-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65656"/>
                </a:solidFill>
                <a:latin typeface="Calibri"/>
                <a:cs typeface="Calibri"/>
              </a:rPr>
              <a:t>Sewer</a:t>
            </a:r>
            <a:r>
              <a:rPr sz="800" spc="-3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65656"/>
                </a:solidFill>
                <a:latin typeface="Calibri"/>
                <a:cs typeface="Calibri"/>
              </a:rPr>
              <a:t>Main</a:t>
            </a:r>
            <a:r>
              <a:rPr sz="8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65656"/>
                </a:solidFill>
                <a:latin typeface="Calibri"/>
                <a:cs typeface="Calibri"/>
              </a:rPr>
              <a:t>/</a:t>
            </a:r>
            <a:r>
              <a:rPr sz="8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65656"/>
                </a:solidFill>
                <a:latin typeface="Calibri"/>
                <a:cs typeface="Calibri"/>
              </a:rPr>
              <a:t>Force</a:t>
            </a:r>
            <a:r>
              <a:rPr sz="800" spc="-3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565656"/>
                </a:solidFill>
                <a:latin typeface="Calibri"/>
                <a:cs typeface="Calibri"/>
              </a:rPr>
              <a:t>Main</a:t>
            </a:r>
            <a:r>
              <a:rPr sz="800" spc="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65656"/>
                </a:solidFill>
                <a:latin typeface="Calibri"/>
                <a:cs typeface="Calibri"/>
              </a:rPr>
              <a:t>Tier</a:t>
            </a:r>
            <a:r>
              <a:rPr sz="8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65656"/>
                </a:solidFill>
                <a:latin typeface="Calibri"/>
                <a:cs typeface="Calibri"/>
              </a:rPr>
              <a:t>1</a:t>
            </a:r>
            <a:r>
              <a:rPr sz="8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565656"/>
                </a:solidFill>
                <a:latin typeface="Calibri"/>
                <a:cs typeface="Calibri"/>
              </a:rPr>
              <a:t>Coastal </a:t>
            </a:r>
            <a:r>
              <a:rPr sz="800" dirty="0">
                <a:solidFill>
                  <a:srgbClr val="565656"/>
                </a:solidFill>
                <a:latin typeface="Calibri"/>
                <a:cs typeface="Calibri"/>
              </a:rPr>
              <a:t>Zone </a:t>
            </a:r>
            <a:r>
              <a:rPr sz="800" spc="-10" dirty="0">
                <a:solidFill>
                  <a:srgbClr val="565656"/>
                </a:solidFill>
                <a:latin typeface="Calibri"/>
                <a:cs typeface="Calibri"/>
              </a:rPr>
              <a:t>Management</a:t>
            </a:r>
            <a:r>
              <a:rPr sz="800" spc="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565656"/>
                </a:solidFill>
                <a:latin typeface="Calibri"/>
                <a:cs typeface="Calibri"/>
              </a:rPr>
              <a:t>Airport</a:t>
            </a:r>
            <a:endParaRPr sz="800">
              <a:latin typeface="Calibri"/>
              <a:cs typeface="Calibri"/>
            </a:endParaRPr>
          </a:p>
          <a:p>
            <a:pPr marL="351155">
              <a:lnSpc>
                <a:spcPct val="100000"/>
              </a:lnSpc>
              <a:spcBef>
                <a:spcPts val="345"/>
              </a:spcBef>
            </a:pPr>
            <a:r>
              <a:rPr sz="800" spc="-10" dirty="0">
                <a:solidFill>
                  <a:srgbClr val="565656"/>
                </a:solidFill>
                <a:latin typeface="Calibri"/>
                <a:cs typeface="Calibri"/>
              </a:rPr>
              <a:t>Terminal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037588" y="1520952"/>
            <a:ext cx="3263265" cy="1377950"/>
          </a:xfrm>
          <a:prstGeom prst="rect">
            <a:avLst/>
          </a:prstGeom>
          <a:ln w="9525">
            <a:solidFill>
              <a:srgbClr val="00334E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5"/>
              </a:spcBef>
            </a:pPr>
            <a:r>
              <a:rPr sz="1200" b="1" dirty="0">
                <a:solidFill>
                  <a:srgbClr val="00334E"/>
                </a:solidFill>
                <a:latin typeface="Calibri"/>
                <a:cs typeface="Calibri"/>
              </a:rPr>
              <a:t>St</a:t>
            </a:r>
            <a:r>
              <a:rPr sz="1200" b="1" spc="-1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4E"/>
                </a:solidFill>
                <a:latin typeface="Calibri"/>
                <a:cs typeface="Calibri"/>
              </a:rPr>
              <a:t>Thomas</a:t>
            </a:r>
            <a:r>
              <a:rPr sz="1200" b="1" spc="-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4E"/>
                </a:solidFill>
                <a:latin typeface="Calibri"/>
                <a:cs typeface="Calibri"/>
              </a:rPr>
              <a:t>1:</a:t>
            </a:r>
            <a:r>
              <a:rPr sz="1200" b="1" spc="-1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4E"/>
                </a:solidFill>
                <a:latin typeface="Calibri"/>
                <a:cs typeface="Calibri"/>
              </a:rPr>
              <a:t>St.</a:t>
            </a:r>
            <a:r>
              <a:rPr sz="1200" b="1" spc="-1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4E"/>
                </a:solidFill>
                <a:latin typeface="Calibri"/>
                <a:cs typeface="Calibri"/>
              </a:rPr>
              <a:t>Thomas</a:t>
            </a:r>
            <a:r>
              <a:rPr sz="1200" b="1" spc="1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334E"/>
                </a:solidFill>
                <a:latin typeface="Calibri"/>
                <a:cs typeface="Calibri"/>
              </a:rPr>
              <a:t>Healthcare</a:t>
            </a:r>
            <a:r>
              <a:rPr sz="1200" b="1" spc="-2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00334E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1200" dirty="0">
                <a:solidFill>
                  <a:srgbClr val="00334E"/>
                </a:solidFill>
                <a:latin typeface="Calibri"/>
                <a:cs typeface="Calibri"/>
              </a:rPr>
              <a:t>Expected</a:t>
            </a:r>
            <a:r>
              <a:rPr sz="1200" spc="-4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34E"/>
                </a:solidFill>
                <a:latin typeface="Calibri"/>
                <a:cs typeface="Calibri"/>
              </a:rPr>
              <a:t>RFP</a:t>
            </a:r>
            <a:r>
              <a:rPr sz="1200" spc="-3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34E"/>
                </a:solidFill>
                <a:latin typeface="Calibri"/>
                <a:cs typeface="Calibri"/>
              </a:rPr>
              <a:t>Timeline:</a:t>
            </a:r>
            <a:r>
              <a:rPr sz="1200" spc="-4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00334E"/>
                </a:solidFill>
                <a:latin typeface="Calibri"/>
                <a:cs typeface="Calibri"/>
              </a:rPr>
              <a:t>TBD</a:t>
            </a:r>
            <a:endParaRPr sz="12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1200" b="1" spc="-10" dirty="0">
                <a:solidFill>
                  <a:srgbClr val="00334E"/>
                </a:solidFill>
                <a:latin typeface="Calibri"/>
                <a:cs typeface="Calibri"/>
              </a:rPr>
              <a:t>Projects:</a:t>
            </a:r>
            <a:endParaRPr sz="1200">
              <a:latin typeface="Calibri"/>
              <a:cs typeface="Calibri"/>
            </a:endParaRPr>
          </a:p>
          <a:p>
            <a:pPr marL="415290" indent="-216535">
              <a:lnSpc>
                <a:spcPct val="100000"/>
              </a:lnSpc>
              <a:buFont typeface="Trebuchet MS"/>
              <a:buChar char="•"/>
              <a:tabLst>
                <a:tab pos="415290" algn="l"/>
              </a:tabLst>
            </a:pP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Roy</a:t>
            </a:r>
            <a:r>
              <a:rPr sz="1200" spc="-2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L.</a:t>
            </a:r>
            <a:r>
              <a:rPr sz="1200" spc="-2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Schneider</a:t>
            </a:r>
            <a:r>
              <a:rPr sz="1200" spc="-5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11111"/>
                </a:solidFill>
                <a:latin typeface="Calibri"/>
                <a:cs typeface="Calibri"/>
              </a:rPr>
              <a:t>Hospital</a:t>
            </a:r>
            <a:endParaRPr sz="1200">
              <a:latin typeface="Calibri"/>
              <a:cs typeface="Calibri"/>
            </a:endParaRPr>
          </a:p>
          <a:p>
            <a:pPr marL="415290" indent="-216535">
              <a:lnSpc>
                <a:spcPct val="100000"/>
              </a:lnSpc>
              <a:buFont typeface="Trebuchet MS"/>
              <a:buChar char="•"/>
              <a:tabLst>
                <a:tab pos="415290" algn="l"/>
              </a:tabLst>
            </a:pP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Knud</a:t>
            </a:r>
            <a:r>
              <a:rPr sz="1200" spc="-4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Hansen</a:t>
            </a:r>
            <a:r>
              <a:rPr sz="1200" spc="-4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11111"/>
                </a:solidFill>
                <a:latin typeface="Calibri"/>
                <a:cs typeface="Calibri"/>
              </a:rPr>
              <a:t>Building</a:t>
            </a:r>
            <a:endParaRPr sz="1200">
              <a:latin typeface="Calibri"/>
              <a:cs typeface="Calibri"/>
            </a:endParaRPr>
          </a:p>
          <a:p>
            <a:pPr marL="415290" indent="-216535">
              <a:lnSpc>
                <a:spcPct val="100000"/>
              </a:lnSpc>
              <a:buFont typeface="Trebuchet MS"/>
              <a:buChar char="•"/>
              <a:tabLst>
                <a:tab pos="415290" algn="l"/>
              </a:tabLst>
            </a:pP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Queen</a:t>
            </a:r>
            <a:r>
              <a:rPr sz="1200" spc="-2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Louise</a:t>
            </a:r>
            <a:r>
              <a:rPr sz="1200" spc="-2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Home</a:t>
            </a:r>
            <a:r>
              <a:rPr sz="1200" spc="-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for</a:t>
            </a:r>
            <a:r>
              <a:rPr sz="1200" spc="-3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the</a:t>
            </a:r>
            <a:r>
              <a:rPr sz="1200" spc="-20" dirty="0">
                <a:solidFill>
                  <a:srgbClr val="111111"/>
                </a:solidFill>
                <a:latin typeface="Calibri"/>
                <a:cs typeface="Calibri"/>
              </a:rPr>
              <a:t> Aged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15695" y="1520952"/>
            <a:ext cx="1422400" cy="1377950"/>
          </a:xfrm>
          <a:custGeom>
            <a:avLst/>
            <a:gdLst/>
            <a:ahLst/>
            <a:cxnLst/>
            <a:rect l="l" t="t" r="r" b="b"/>
            <a:pathLst>
              <a:path w="1422400" h="1377950">
                <a:moveTo>
                  <a:pt x="1421892" y="0"/>
                </a:moveTo>
                <a:lnTo>
                  <a:pt x="0" y="0"/>
                </a:lnTo>
                <a:lnTo>
                  <a:pt x="0" y="1377696"/>
                </a:lnTo>
                <a:lnTo>
                  <a:pt x="1421892" y="1377696"/>
                </a:lnTo>
                <a:lnTo>
                  <a:pt x="1421892" y="0"/>
                </a:lnTo>
                <a:close/>
              </a:path>
            </a:pathLst>
          </a:custGeom>
          <a:solidFill>
            <a:srgbClr val="27B4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037588" y="3037332"/>
            <a:ext cx="3263265" cy="1725295"/>
          </a:xfrm>
          <a:prstGeom prst="rect">
            <a:avLst/>
          </a:prstGeom>
          <a:ln w="9525">
            <a:solidFill>
              <a:srgbClr val="00334E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805" marR="842010">
              <a:lnSpc>
                <a:spcPct val="100000"/>
              </a:lnSpc>
              <a:spcBef>
                <a:spcPts val="295"/>
              </a:spcBef>
            </a:pPr>
            <a:r>
              <a:rPr sz="1200" b="1" dirty="0">
                <a:solidFill>
                  <a:srgbClr val="00334E"/>
                </a:solidFill>
                <a:latin typeface="Calibri"/>
                <a:cs typeface="Calibri"/>
              </a:rPr>
              <a:t>St</a:t>
            </a:r>
            <a:r>
              <a:rPr sz="1200" b="1" spc="-2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4E"/>
                </a:solidFill>
                <a:latin typeface="Calibri"/>
                <a:cs typeface="Calibri"/>
              </a:rPr>
              <a:t>Thomas</a:t>
            </a:r>
            <a:r>
              <a:rPr sz="1200" b="1" spc="-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4E"/>
                </a:solidFill>
                <a:latin typeface="Calibri"/>
                <a:cs typeface="Calibri"/>
              </a:rPr>
              <a:t>2:</a:t>
            </a:r>
            <a:r>
              <a:rPr sz="1200" b="1" spc="-1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4E"/>
                </a:solidFill>
                <a:latin typeface="Calibri"/>
                <a:cs typeface="Calibri"/>
              </a:rPr>
              <a:t>St.</a:t>
            </a:r>
            <a:r>
              <a:rPr sz="1200" b="1" spc="-1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4E"/>
                </a:solidFill>
                <a:latin typeface="Calibri"/>
                <a:cs typeface="Calibri"/>
              </a:rPr>
              <a:t>Thomas</a:t>
            </a:r>
            <a:r>
              <a:rPr sz="1200" b="1" spc="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334E"/>
                </a:solidFill>
                <a:latin typeface="Calibri"/>
                <a:cs typeface="Calibri"/>
              </a:rPr>
              <a:t>Education </a:t>
            </a:r>
            <a:r>
              <a:rPr sz="1200" b="1" spc="-50" dirty="0">
                <a:solidFill>
                  <a:srgbClr val="00334E"/>
                </a:solidFill>
                <a:latin typeface="Calibri"/>
                <a:cs typeface="Calibri"/>
              </a:rPr>
              <a:t>1 </a:t>
            </a:r>
            <a:r>
              <a:rPr sz="1200" dirty="0">
                <a:solidFill>
                  <a:srgbClr val="00334E"/>
                </a:solidFill>
                <a:latin typeface="Calibri"/>
                <a:cs typeface="Calibri"/>
              </a:rPr>
              <a:t>Expected</a:t>
            </a:r>
            <a:r>
              <a:rPr sz="1200" spc="-4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34E"/>
                </a:solidFill>
                <a:latin typeface="Calibri"/>
                <a:cs typeface="Calibri"/>
              </a:rPr>
              <a:t>RFP</a:t>
            </a:r>
            <a:r>
              <a:rPr sz="1200" spc="-2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34E"/>
                </a:solidFill>
                <a:latin typeface="Calibri"/>
                <a:cs typeface="Calibri"/>
              </a:rPr>
              <a:t>Timeline:</a:t>
            </a:r>
            <a:r>
              <a:rPr sz="1200" spc="-4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34E"/>
                </a:solidFill>
                <a:latin typeface="Calibri"/>
                <a:cs typeface="Calibri"/>
              </a:rPr>
              <a:t>Q2</a:t>
            </a:r>
            <a:r>
              <a:rPr sz="1200" spc="-3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00334E"/>
                </a:solidFill>
                <a:latin typeface="Calibri"/>
                <a:cs typeface="Calibri"/>
              </a:rPr>
              <a:t>2024 </a:t>
            </a:r>
            <a:r>
              <a:rPr sz="1200" b="1" spc="-10" dirty="0">
                <a:solidFill>
                  <a:srgbClr val="00334E"/>
                </a:solidFill>
                <a:latin typeface="Calibri"/>
                <a:cs typeface="Calibri"/>
              </a:rPr>
              <a:t>Projects</a:t>
            </a:r>
            <a:endParaRPr sz="1200">
              <a:latin typeface="Calibri"/>
              <a:cs typeface="Calibri"/>
            </a:endParaRPr>
          </a:p>
          <a:p>
            <a:pPr marL="387985" indent="-198120">
              <a:lnSpc>
                <a:spcPct val="100000"/>
              </a:lnSpc>
              <a:buFont typeface="Trebuchet MS"/>
              <a:buChar char="•"/>
              <a:tabLst>
                <a:tab pos="387985" algn="l"/>
              </a:tabLst>
            </a:pP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St.</a:t>
            </a:r>
            <a:r>
              <a:rPr sz="1200" spc="-1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Thomas</a:t>
            </a:r>
            <a:r>
              <a:rPr sz="1200" spc="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11111"/>
                </a:solidFill>
                <a:latin typeface="Calibri"/>
                <a:cs typeface="Calibri"/>
              </a:rPr>
              <a:t>Administrative</a:t>
            </a:r>
            <a:r>
              <a:rPr sz="1200" spc="-2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11111"/>
                </a:solidFill>
                <a:latin typeface="Calibri"/>
                <a:cs typeface="Calibri"/>
              </a:rPr>
              <a:t>Center</a:t>
            </a:r>
            <a:endParaRPr sz="1200">
              <a:latin typeface="Calibri"/>
              <a:cs typeface="Calibri"/>
            </a:endParaRPr>
          </a:p>
          <a:p>
            <a:pPr marL="387985" indent="-198120">
              <a:lnSpc>
                <a:spcPct val="100000"/>
              </a:lnSpc>
              <a:buFont typeface="Trebuchet MS"/>
              <a:buChar char="•"/>
              <a:tabLst>
                <a:tab pos="387985" algn="l"/>
              </a:tabLst>
            </a:pP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Lockhart</a:t>
            </a:r>
            <a:r>
              <a:rPr sz="1200" spc="-1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11111"/>
                </a:solidFill>
                <a:latin typeface="Calibri"/>
                <a:cs typeface="Calibri"/>
              </a:rPr>
              <a:t>K-</a:t>
            </a:r>
            <a:r>
              <a:rPr sz="1200" spc="-50" dirty="0">
                <a:solidFill>
                  <a:srgbClr val="111111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  <a:p>
            <a:pPr marL="387985" indent="-198120">
              <a:lnSpc>
                <a:spcPct val="100000"/>
              </a:lnSpc>
              <a:buFont typeface="Trebuchet MS"/>
              <a:buChar char="•"/>
              <a:tabLst>
                <a:tab pos="387985" algn="l"/>
              </a:tabLst>
            </a:pP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Emanuel</a:t>
            </a:r>
            <a:r>
              <a:rPr sz="1200" spc="-4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Benjamin</a:t>
            </a:r>
            <a:r>
              <a:rPr sz="1200" spc="-4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Oliver</a:t>
            </a:r>
            <a:r>
              <a:rPr sz="1200" spc="-2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11111"/>
                </a:solidFill>
                <a:latin typeface="Calibri"/>
                <a:cs typeface="Calibri"/>
              </a:rPr>
              <a:t>Elementary</a:t>
            </a:r>
            <a:endParaRPr sz="1200">
              <a:latin typeface="Calibri"/>
              <a:cs typeface="Calibri"/>
            </a:endParaRPr>
          </a:p>
          <a:p>
            <a:pPr marL="387985" indent="-198120">
              <a:lnSpc>
                <a:spcPct val="100000"/>
              </a:lnSpc>
              <a:buFont typeface="Trebuchet MS"/>
              <a:buChar char="•"/>
              <a:tabLst>
                <a:tab pos="387985" algn="l"/>
              </a:tabLst>
            </a:pP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Jane</a:t>
            </a:r>
            <a:r>
              <a:rPr sz="1200" spc="-1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E.</a:t>
            </a:r>
            <a:r>
              <a:rPr sz="1200" spc="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11111"/>
                </a:solidFill>
                <a:latin typeface="Calibri"/>
                <a:cs typeface="Calibri"/>
              </a:rPr>
              <a:t>Tuitt</a:t>
            </a:r>
            <a:r>
              <a:rPr sz="1200" spc="-2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11111"/>
                </a:solidFill>
                <a:latin typeface="Calibri"/>
                <a:cs typeface="Calibri"/>
              </a:rPr>
              <a:t>Elementary</a:t>
            </a:r>
            <a:endParaRPr sz="1200">
              <a:latin typeface="Calibri"/>
              <a:cs typeface="Calibri"/>
            </a:endParaRPr>
          </a:p>
          <a:p>
            <a:pPr marL="387350" indent="-197485">
              <a:lnSpc>
                <a:spcPct val="100000"/>
              </a:lnSpc>
              <a:buFont typeface="Trebuchet MS"/>
              <a:buChar char="•"/>
              <a:tabLst>
                <a:tab pos="387350" algn="l"/>
              </a:tabLst>
            </a:pP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Ivanna</a:t>
            </a:r>
            <a:r>
              <a:rPr sz="1200" spc="-5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Eudora</a:t>
            </a:r>
            <a:r>
              <a:rPr sz="1200" spc="-4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Kean</a:t>
            </a:r>
            <a:r>
              <a:rPr sz="1200" spc="-2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High</a:t>
            </a:r>
            <a:r>
              <a:rPr sz="1200" spc="-2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11111"/>
                </a:solidFill>
                <a:latin typeface="Calibri"/>
                <a:cs typeface="Calibri"/>
              </a:rPr>
              <a:t>School</a:t>
            </a:r>
            <a:endParaRPr sz="1200">
              <a:latin typeface="Calibri"/>
              <a:cs typeface="Calibri"/>
            </a:endParaRPr>
          </a:p>
          <a:p>
            <a:pPr marL="387985" indent="-198120">
              <a:lnSpc>
                <a:spcPct val="100000"/>
              </a:lnSpc>
              <a:buFont typeface="Trebuchet MS"/>
              <a:buChar char="•"/>
              <a:tabLst>
                <a:tab pos="387985" algn="l"/>
              </a:tabLst>
            </a:pP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Bowsky</a:t>
            </a:r>
            <a:r>
              <a:rPr sz="1200" spc="-2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Elementary</a:t>
            </a:r>
            <a:r>
              <a:rPr sz="1200" spc="-5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11111"/>
                </a:solidFill>
                <a:latin typeface="Calibri"/>
                <a:cs typeface="Calibri"/>
              </a:rPr>
              <a:t>Addition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8" name="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97653" y="1581785"/>
            <a:ext cx="137413" cy="137413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97653" y="3090545"/>
            <a:ext cx="137413" cy="138937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615695" y="3037332"/>
            <a:ext cx="1422400" cy="1725295"/>
            <a:chOff x="615695" y="3037332"/>
            <a:chExt cx="1422400" cy="1725295"/>
          </a:xfrm>
        </p:grpSpPr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5695" y="3037332"/>
              <a:ext cx="1414272" cy="1725168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615695" y="3037332"/>
              <a:ext cx="1422400" cy="1725295"/>
            </a:xfrm>
            <a:custGeom>
              <a:avLst/>
              <a:gdLst/>
              <a:ahLst/>
              <a:cxnLst/>
              <a:rect l="l" t="t" r="r" b="b"/>
              <a:pathLst>
                <a:path w="1422400" h="1725295">
                  <a:moveTo>
                    <a:pt x="1421892" y="0"/>
                  </a:moveTo>
                  <a:lnTo>
                    <a:pt x="0" y="0"/>
                  </a:lnTo>
                  <a:lnTo>
                    <a:pt x="0" y="1725168"/>
                  </a:lnTo>
                  <a:lnTo>
                    <a:pt x="1421892" y="1725168"/>
                  </a:lnTo>
                  <a:lnTo>
                    <a:pt x="1421892" y="0"/>
                  </a:lnTo>
                  <a:close/>
                </a:path>
              </a:pathLst>
            </a:custGeom>
            <a:solidFill>
              <a:srgbClr val="27B4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3740277" y="6454241"/>
            <a:ext cx="5153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Bundles</a:t>
            </a:r>
            <a:r>
              <a:rPr sz="1200" i="1" spc="-20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are</a:t>
            </a:r>
            <a:r>
              <a:rPr sz="1200" i="1" spc="-25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90%</a:t>
            </a:r>
            <a:r>
              <a:rPr sz="1200" i="1" spc="-15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finalized;</a:t>
            </a:r>
            <a:r>
              <a:rPr sz="1200" i="1" spc="-45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USVI</a:t>
            </a:r>
            <a:r>
              <a:rPr sz="1200" i="1" spc="-30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reserves</a:t>
            </a:r>
            <a:r>
              <a:rPr sz="1200" i="1" spc="-30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right</a:t>
            </a:r>
            <a:r>
              <a:rPr sz="1200" i="1" spc="-20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to</a:t>
            </a:r>
            <a:r>
              <a:rPr sz="1200" i="1" spc="-35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update</a:t>
            </a:r>
            <a:r>
              <a:rPr sz="1200" i="1" spc="-30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as</a:t>
            </a:r>
            <a:r>
              <a:rPr sz="1200" i="1" spc="-20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needed</a:t>
            </a:r>
            <a:r>
              <a:rPr sz="1200" i="1" spc="-35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based</a:t>
            </a:r>
            <a:r>
              <a:rPr sz="1200" i="1" spc="-25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on</a:t>
            </a:r>
            <a:r>
              <a:rPr sz="1200" i="1" spc="-30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E71C56"/>
                </a:solidFill>
                <a:latin typeface="Calibri"/>
                <a:cs typeface="Calibri"/>
              </a:rPr>
              <a:t>review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F99342C6-5FBD-7556-CF3E-7DDFCAAD878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1" r="3136" b="6034"/>
          <a:stretch/>
        </p:blipFill>
        <p:spPr>
          <a:xfrm>
            <a:off x="1288506" y="6312485"/>
            <a:ext cx="2142326" cy="521473"/>
          </a:xfrm>
          <a:prstGeom prst="rect">
            <a:avLst/>
          </a:prstGeom>
        </p:spPr>
      </p:pic>
      <p:pic>
        <p:nvPicPr>
          <p:cNvPr id="45" name="Picture 44" descr="A logo of a disaster recovery company&#10;&#10;Description automatically generated">
            <a:extLst>
              <a:ext uri="{FF2B5EF4-FFF2-40B4-BE49-F238E27FC236}">
                <a16:creationId xmlns:a16="http://schemas.microsoft.com/office/drawing/2014/main" id="{98613FE2-3CA0-898A-BD8D-5E7E66E3CF2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511" y="6400800"/>
            <a:ext cx="417507" cy="39855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6102" y="314705"/>
            <a:ext cx="1085977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00334E"/>
                </a:solidFill>
              </a:rPr>
              <a:t>Bundles</a:t>
            </a:r>
            <a:r>
              <a:rPr sz="4400" b="1" spc="-40" dirty="0">
                <a:solidFill>
                  <a:srgbClr val="00334E"/>
                </a:solidFill>
              </a:rPr>
              <a:t> </a:t>
            </a:r>
            <a:r>
              <a:rPr sz="4400" b="1" dirty="0">
                <a:solidFill>
                  <a:srgbClr val="00334E"/>
                </a:solidFill>
              </a:rPr>
              <a:t>|</a:t>
            </a:r>
            <a:r>
              <a:rPr sz="4400" b="1" spc="-5" dirty="0">
                <a:solidFill>
                  <a:srgbClr val="00334E"/>
                </a:solidFill>
              </a:rPr>
              <a:t> </a:t>
            </a:r>
            <a:r>
              <a:rPr sz="4400" b="1" dirty="0"/>
              <a:t>St.</a:t>
            </a:r>
            <a:r>
              <a:rPr sz="4400" b="1" spc="-20" dirty="0"/>
              <a:t> John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78735" y="1924811"/>
            <a:ext cx="3329940" cy="1697989"/>
          </a:xfrm>
          <a:prstGeom prst="rect">
            <a:avLst/>
          </a:prstGeom>
          <a:ln w="9525">
            <a:solidFill>
              <a:srgbClr val="00334E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0"/>
              </a:spcBef>
            </a:pPr>
            <a:endParaRPr sz="1200">
              <a:latin typeface="Times New Roman"/>
              <a:cs typeface="Times New Roman"/>
            </a:endParaRPr>
          </a:p>
          <a:p>
            <a:pPr marL="92075" marR="1460500" algn="just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00334E"/>
                </a:solidFill>
                <a:latin typeface="Calibri"/>
                <a:cs typeface="Calibri"/>
              </a:rPr>
              <a:t>St</a:t>
            </a:r>
            <a:r>
              <a:rPr sz="1200" b="1" spc="-2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4E"/>
                </a:solidFill>
                <a:latin typeface="Calibri"/>
                <a:cs typeface="Calibri"/>
              </a:rPr>
              <a:t>John 1:</a:t>
            </a:r>
            <a:r>
              <a:rPr sz="1200" b="1" spc="-1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4E"/>
                </a:solidFill>
                <a:latin typeface="Calibri"/>
                <a:cs typeface="Calibri"/>
              </a:rPr>
              <a:t>St.</a:t>
            </a:r>
            <a:r>
              <a:rPr sz="1200" b="1" spc="-2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4E"/>
                </a:solidFill>
                <a:latin typeface="Calibri"/>
                <a:cs typeface="Calibri"/>
              </a:rPr>
              <a:t>John</a:t>
            </a:r>
            <a:r>
              <a:rPr sz="1200" b="1" spc="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334E"/>
                </a:solidFill>
                <a:latin typeface="Calibri"/>
                <a:cs typeface="Calibri"/>
              </a:rPr>
              <a:t>Vertical</a:t>
            </a:r>
            <a:r>
              <a:rPr sz="1200" b="1" spc="-2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00334E"/>
                </a:solidFill>
                <a:latin typeface="Calibri"/>
                <a:cs typeface="Calibri"/>
              </a:rPr>
              <a:t>1 </a:t>
            </a:r>
            <a:r>
              <a:rPr sz="1200" dirty="0">
                <a:solidFill>
                  <a:srgbClr val="00334E"/>
                </a:solidFill>
                <a:latin typeface="Calibri"/>
                <a:cs typeface="Calibri"/>
              </a:rPr>
              <a:t>Expected</a:t>
            </a:r>
            <a:r>
              <a:rPr sz="1200" spc="-4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34E"/>
                </a:solidFill>
                <a:latin typeface="Calibri"/>
                <a:cs typeface="Calibri"/>
              </a:rPr>
              <a:t>RFP</a:t>
            </a:r>
            <a:r>
              <a:rPr sz="1200" spc="-3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34E"/>
                </a:solidFill>
                <a:latin typeface="Calibri"/>
                <a:cs typeface="Calibri"/>
              </a:rPr>
              <a:t>Timeline:</a:t>
            </a:r>
            <a:r>
              <a:rPr sz="1200" spc="-4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00334E"/>
                </a:solidFill>
                <a:latin typeface="Calibri"/>
                <a:cs typeface="Calibri"/>
              </a:rPr>
              <a:t>TBD </a:t>
            </a:r>
            <a:r>
              <a:rPr sz="1200" b="1" spc="-10" dirty="0">
                <a:solidFill>
                  <a:srgbClr val="00334E"/>
                </a:solidFill>
                <a:latin typeface="Calibri"/>
                <a:cs typeface="Calibri"/>
              </a:rPr>
              <a:t>Projects:</a:t>
            </a:r>
            <a:endParaRPr sz="1200">
              <a:latin typeface="Calibri"/>
              <a:cs typeface="Calibri"/>
            </a:endParaRPr>
          </a:p>
          <a:p>
            <a:pPr marL="416559" indent="-216535">
              <a:lnSpc>
                <a:spcPct val="100000"/>
              </a:lnSpc>
              <a:buFont typeface="Trebuchet MS"/>
              <a:buChar char="•"/>
              <a:tabLst>
                <a:tab pos="416559" algn="l"/>
              </a:tabLst>
            </a:pP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Julius</a:t>
            </a:r>
            <a:r>
              <a:rPr sz="1200" spc="-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E.</a:t>
            </a:r>
            <a:r>
              <a:rPr sz="1200" spc="1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11111"/>
                </a:solidFill>
                <a:latin typeface="Calibri"/>
                <a:cs typeface="Calibri"/>
              </a:rPr>
              <a:t>Sprauve</a:t>
            </a:r>
            <a:r>
              <a:rPr sz="1200" spc="-2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School</a:t>
            </a:r>
            <a:r>
              <a:rPr sz="1200" spc="-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11111"/>
                </a:solidFill>
                <a:latin typeface="Calibri"/>
                <a:cs typeface="Calibri"/>
              </a:rPr>
              <a:t>(PreK-</a:t>
            </a:r>
            <a:r>
              <a:rPr sz="1200" spc="-25" dirty="0">
                <a:solidFill>
                  <a:srgbClr val="111111"/>
                </a:solidFill>
                <a:latin typeface="Calibri"/>
                <a:cs typeface="Calibri"/>
              </a:rPr>
              <a:t>8)</a:t>
            </a:r>
            <a:endParaRPr sz="1200">
              <a:latin typeface="Calibri"/>
              <a:cs typeface="Calibri"/>
            </a:endParaRPr>
          </a:p>
          <a:p>
            <a:pPr marL="416559" marR="419100" indent="-216535">
              <a:lnSpc>
                <a:spcPct val="100000"/>
              </a:lnSpc>
              <a:buFont typeface="Trebuchet MS"/>
              <a:buChar char="•"/>
              <a:tabLst>
                <a:tab pos="416559" algn="l"/>
              </a:tabLst>
            </a:pP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Myrah</a:t>
            </a:r>
            <a:r>
              <a:rPr sz="1200" spc="-5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Keating</a:t>
            </a:r>
            <a:r>
              <a:rPr sz="1200" spc="-3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Smith</a:t>
            </a:r>
            <a:r>
              <a:rPr sz="1200" spc="-4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Community</a:t>
            </a:r>
            <a:r>
              <a:rPr sz="1200" spc="-4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11111"/>
                </a:solidFill>
                <a:latin typeface="Calibri"/>
                <a:cs typeface="Calibri"/>
              </a:rPr>
              <a:t>Health Center</a:t>
            </a:r>
            <a:endParaRPr sz="1200">
              <a:latin typeface="Calibri"/>
              <a:cs typeface="Calibri"/>
            </a:endParaRPr>
          </a:p>
          <a:p>
            <a:pPr marL="416559" indent="-216535">
              <a:lnSpc>
                <a:spcPct val="100000"/>
              </a:lnSpc>
              <a:buFont typeface="Trebuchet MS"/>
              <a:buChar char="•"/>
              <a:tabLst>
                <a:tab pos="416559" algn="l"/>
              </a:tabLst>
            </a:pP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Morris</a:t>
            </a:r>
            <a:r>
              <a:rPr sz="1200" spc="-4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De</a:t>
            </a:r>
            <a:r>
              <a:rPr sz="1200" spc="-3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Castro</a:t>
            </a:r>
            <a:r>
              <a:rPr sz="1200" spc="-2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11111"/>
                </a:solidFill>
                <a:latin typeface="Calibri"/>
                <a:cs typeface="Calibri"/>
              </a:rPr>
              <a:t>Clinic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887" y="1924811"/>
            <a:ext cx="1450721" cy="16977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4656" y="1336147"/>
            <a:ext cx="3751240" cy="199980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212960" y="1778000"/>
            <a:ext cx="32829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565656"/>
                </a:solidFill>
                <a:latin typeface="Calibri"/>
                <a:cs typeface="Calibri"/>
              </a:rPr>
              <a:t>Coral</a:t>
            </a:r>
            <a:endParaRPr sz="1100">
              <a:latin typeface="Calibri"/>
              <a:cs typeface="Calibri"/>
            </a:endParaRPr>
          </a:p>
          <a:p>
            <a:pPr marL="56515">
              <a:lnSpc>
                <a:spcPct val="100000"/>
              </a:lnSpc>
            </a:pPr>
            <a:r>
              <a:rPr sz="1100" b="1" spc="-25" dirty="0">
                <a:solidFill>
                  <a:srgbClr val="565656"/>
                </a:solidFill>
                <a:latin typeface="Calibri"/>
                <a:cs typeface="Calibri"/>
              </a:rPr>
              <a:t>Bay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03693" y="2225801"/>
            <a:ext cx="5245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565656"/>
                </a:solidFill>
                <a:latin typeface="Calibri"/>
                <a:cs typeface="Calibri"/>
              </a:rPr>
              <a:t>Cruz</a:t>
            </a:r>
            <a:r>
              <a:rPr sz="1100" b="1" spc="-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00" b="1" spc="-25" dirty="0">
                <a:solidFill>
                  <a:srgbClr val="565656"/>
                </a:solidFill>
                <a:latin typeface="Calibri"/>
                <a:cs typeface="Calibri"/>
              </a:rPr>
              <a:t>Bay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07684" y="2343150"/>
            <a:ext cx="93916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125" marR="5080" indent="-22606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565656"/>
                </a:solidFill>
                <a:latin typeface="Calibri"/>
                <a:cs typeface="Calibri"/>
              </a:rPr>
              <a:t>Loredon</a:t>
            </a:r>
            <a:r>
              <a:rPr sz="1100" spc="-4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565656"/>
                </a:solidFill>
                <a:latin typeface="Calibri"/>
                <a:cs typeface="Calibri"/>
              </a:rPr>
              <a:t>Boynes </a:t>
            </a:r>
            <a:r>
              <a:rPr sz="1100" dirty="0">
                <a:solidFill>
                  <a:srgbClr val="565656"/>
                </a:solidFill>
                <a:latin typeface="Calibri"/>
                <a:cs typeface="Calibri"/>
              </a:rPr>
              <a:t>Sr.</a:t>
            </a:r>
            <a:r>
              <a:rPr sz="11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565656"/>
                </a:solidFill>
                <a:latin typeface="Calibri"/>
                <a:cs typeface="Calibri"/>
              </a:rPr>
              <a:t>Dock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98564" y="2244851"/>
            <a:ext cx="111251" cy="14935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126730" y="2193797"/>
            <a:ext cx="77724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565656"/>
                </a:solidFill>
                <a:latin typeface="Calibri"/>
                <a:cs typeface="Calibri"/>
              </a:rPr>
              <a:t>Virgin</a:t>
            </a:r>
            <a:r>
              <a:rPr sz="1050" b="1" spc="-4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050" b="1" spc="-10" dirty="0">
                <a:solidFill>
                  <a:srgbClr val="565656"/>
                </a:solidFill>
                <a:latin typeface="Calibri"/>
                <a:cs typeface="Calibri"/>
              </a:rPr>
              <a:t>Islands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50" b="1" dirty="0">
                <a:solidFill>
                  <a:srgbClr val="565656"/>
                </a:solidFill>
                <a:latin typeface="Calibri"/>
                <a:cs typeface="Calibri"/>
              </a:rPr>
              <a:t>National</a:t>
            </a:r>
            <a:r>
              <a:rPr sz="1050" b="1" spc="-4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050" b="1" spc="-20" dirty="0">
                <a:solidFill>
                  <a:srgbClr val="565656"/>
                </a:solidFill>
                <a:latin typeface="Calibri"/>
                <a:cs typeface="Calibri"/>
              </a:rPr>
              <a:t>Park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70877" y="3570732"/>
            <a:ext cx="3625596" cy="20193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043166" y="4235322"/>
            <a:ext cx="4781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565656"/>
                </a:solidFill>
                <a:latin typeface="Calibri"/>
                <a:cs typeface="Calibri"/>
              </a:rPr>
              <a:t>Cruz</a:t>
            </a:r>
            <a:r>
              <a:rPr sz="1000" b="1" spc="-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000" b="1" spc="-25" dirty="0">
                <a:solidFill>
                  <a:srgbClr val="565656"/>
                </a:solidFill>
                <a:latin typeface="Calibri"/>
                <a:cs typeface="Calibri"/>
              </a:rPr>
              <a:t>Bay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58298" y="3580257"/>
            <a:ext cx="52133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565656"/>
                </a:solidFill>
                <a:latin typeface="Calibri"/>
                <a:cs typeface="Calibri"/>
              </a:rPr>
              <a:t>Coral</a:t>
            </a:r>
            <a:r>
              <a:rPr sz="1000" b="1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000" b="1" spc="-25" dirty="0">
                <a:solidFill>
                  <a:srgbClr val="565656"/>
                </a:solidFill>
                <a:latin typeface="Calibri"/>
                <a:cs typeface="Calibri"/>
              </a:rPr>
              <a:t>Bay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76317" y="5212655"/>
            <a:ext cx="218440" cy="17780"/>
          </a:xfrm>
          <a:custGeom>
            <a:avLst/>
            <a:gdLst/>
            <a:ahLst/>
            <a:cxnLst/>
            <a:rect l="l" t="t" r="r" b="b"/>
            <a:pathLst>
              <a:path w="218439" h="17779">
                <a:moveTo>
                  <a:pt x="218401" y="0"/>
                </a:moveTo>
                <a:lnTo>
                  <a:pt x="0" y="0"/>
                </a:lnTo>
                <a:lnTo>
                  <a:pt x="0" y="17204"/>
                </a:lnTo>
                <a:lnTo>
                  <a:pt x="218401" y="17204"/>
                </a:lnTo>
                <a:lnTo>
                  <a:pt x="218401" y="0"/>
                </a:lnTo>
                <a:close/>
              </a:path>
            </a:pathLst>
          </a:custGeom>
          <a:solidFill>
            <a:srgbClr val="1879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6317" y="5409251"/>
            <a:ext cx="218440" cy="17780"/>
          </a:xfrm>
          <a:custGeom>
            <a:avLst/>
            <a:gdLst/>
            <a:ahLst/>
            <a:cxnLst/>
            <a:rect l="l" t="t" r="r" b="b"/>
            <a:pathLst>
              <a:path w="218439" h="17779">
                <a:moveTo>
                  <a:pt x="0" y="17204"/>
                </a:moveTo>
                <a:lnTo>
                  <a:pt x="218401" y="17204"/>
                </a:lnTo>
                <a:lnTo>
                  <a:pt x="218401" y="0"/>
                </a:lnTo>
                <a:lnTo>
                  <a:pt x="0" y="0"/>
                </a:lnTo>
                <a:lnTo>
                  <a:pt x="0" y="17204"/>
                </a:lnTo>
                <a:close/>
              </a:path>
            </a:pathLst>
          </a:custGeom>
          <a:ln w="12700">
            <a:solidFill>
              <a:srgbClr val="8AB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4569967" y="5617747"/>
            <a:ext cx="231140" cy="30480"/>
            <a:chOff x="4569967" y="5617747"/>
            <a:chExt cx="231140" cy="30480"/>
          </a:xfrm>
        </p:grpSpPr>
        <p:sp>
          <p:nvSpPr>
            <p:cNvPr id="17" name="object 17"/>
            <p:cNvSpPr/>
            <p:nvPr/>
          </p:nvSpPr>
          <p:spPr>
            <a:xfrm>
              <a:off x="4576317" y="5624097"/>
              <a:ext cx="218440" cy="17780"/>
            </a:xfrm>
            <a:custGeom>
              <a:avLst/>
              <a:gdLst/>
              <a:ahLst/>
              <a:cxnLst/>
              <a:rect l="l" t="t" r="r" b="b"/>
              <a:pathLst>
                <a:path w="218439" h="17779">
                  <a:moveTo>
                    <a:pt x="218401" y="0"/>
                  </a:moveTo>
                  <a:lnTo>
                    <a:pt x="0" y="0"/>
                  </a:lnTo>
                  <a:lnTo>
                    <a:pt x="0" y="17204"/>
                  </a:lnTo>
                  <a:lnTo>
                    <a:pt x="218401" y="17204"/>
                  </a:lnTo>
                  <a:lnTo>
                    <a:pt x="218401" y="0"/>
                  </a:lnTo>
                  <a:close/>
                </a:path>
              </a:pathLst>
            </a:custGeom>
            <a:solidFill>
              <a:srgbClr val="BD5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76317" y="5624097"/>
              <a:ext cx="218440" cy="17780"/>
            </a:xfrm>
            <a:custGeom>
              <a:avLst/>
              <a:gdLst/>
              <a:ahLst/>
              <a:cxnLst/>
              <a:rect l="l" t="t" r="r" b="b"/>
              <a:pathLst>
                <a:path w="218439" h="17779">
                  <a:moveTo>
                    <a:pt x="0" y="17204"/>
                  </a:moveTo>
                  <a:lnTo>
                    <a:pt x="218401" y="17204"/>
                  </a:lnTo>
                  <a:lnTo>
                    <a:pt x="218401" y="0"/>
                  </a:lnTo>
                  <a:lnTo>
                    <a:pt x="0" y="0"/>
                  </a:lnTo>
                  <a:lnTo>
                    <a:pt x="0" y="17204"/>
                  </a:lnTo>
                  <a:close/>
                </a:path>
              </a:pathLst>
            </a:custGeom>
            <a:ln w="12700">
              <a:solidFill>
                <a:srgbClr val="BD5E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4578096" y="5783579"/>
            <a:ext cx="213360" cy="128270"/>
          </a:xfrm>
          <a:custGeom>
            <a:avLst/>
            <a:gdLst/>
            <a:ahLst/>
            <a:cxnLst/>
            <a:rect l="l" t="t" r="r" b="b"/>
            <a:pathLst>
              <a:path w="213360" h="128270">
                <a:moveTo>
                  <a:pt x="213360" y="0"/>
                </a:moveTo>
                <a:lnTo>
                  <a:pt x="0" y="0"/>
                </a:lnTo>
                <a:lnTo>
                  <a:pt x="0" y="128016"/>
                </a:lnTo>
                <a:lnTo>
                  <a:pt x="213360" y="128016"/>
                </a:lnTo>
                <a:lnTo>
                  <a:pt x="213360" y="0"/>
                </a:lnTo>
                <a:close/>
              </a:path>
            </a:pathLst>
          </a:custGeom>
          <a:solidFill>
            <a:srgbClr val="D4DF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25340" y="6001473"/>
            <a:ext cx="118872" cy="11891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4445508" y="5044440"/>
            <a:ext cx="2353310" cy="1210310"/>
          </a:xfrm>
          <a:prstGeom prst="rect">
            <a:avLst/>
          </a:prstGeom>
          <a:ln w="9525">
            <a:solidFill>
              <a:srgbClr val="171717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439420" marR="937260">
              <a:lnSpc>
                <a:spcPct val="141200"/>
              </a:lnSpc>
              <a:spcBef>
                <a:spcPts val="35"/>
              </a:spcBef>
            </a:pPr>
            <a:r>
              <a:rPr sz="1000" dirty="0">
                <a:solidFill>
                  <a:srgbClr val="565656"/>
                </a:solidFill>
                <a:latin typeface="Calibri"/>
                <a:cs typeface="Calibri"/>
              </a:rPr>
              <a:t>WMA</a:t>
            </a:r>
            <a:r>
              <a:rPr sz="10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65656"/>
                </a:solidFill>
                <a:latin typeface="Calibri"/>
                <a:cs typeface="Calibri"/>
              </a:rPr>
              <a:t>Power </a:t>
            </a:r>
            <a:r>
              <a:rPr sz="1000" dirty="0">
                <a:solidFill>
                  <a:srgbClr val="565656"/>
                </a:solidFill>
                <a:latin typeface="Calibri"/>
                <a:cs typeface="Calibri"/>
              </a:rPr>
              <a:t>WAPA</a:t>
            </a:r>
            <a:r>
              <a:rPr sz="10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65656"/>
                </a:solidFill>
                <a:latin typeface="Calibri"/>
                <a:cs typeface="Calibri"/>
              </a:rPr>
              <a:t>Water</a:t>
            </a:r>
            <a:r>
              <a:rPr sz="10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565656"/>
                </a:solidFill>
                <a:latin typeface="Calibri"/>
                <a:cs typeface="Calibri"/>
              </a:rPr>
              <a:t>Main</a:t>
            </a:r>
            <a:endParaRPr sz="1000">
              <a:latin typeface="Calibri"/>
              <a:cs typeface="Calibri"/>
            </a:endParaRPr>
          </a:p>
          <a:p>
            <a:pPr marL="439420" marR="206375">
              <a:lnSpc>
                <a:spcPct val="141200"/>
              </a:lnSpc>
            </a:pPr>
            <a:r>
              <a:rPr sz="1000" dirty="0">
                <a:solidFill>
                  <a:srgbClr val="565656"/>
                </a:solidFill>
                <a:latin typeface="Calibri"/>
                <a:cs typeface="Calibri"/>
              </a:rPr>
              <a:t>WMA</a:t>
            </a:r>
            <a:r>
              <a:rPr sz="10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65656"/>
                </a:solidFill>
                <a:latin typeface="Calibri"/>
                <a:cs typeface="Calibri"/>
              </a:rPr>
              <a:t>Sewer</a:t>
            </a:r>
            <a:r>
              <a:rPr sz="1000" spc="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65656"/>
                </a:solidFill>
                <a:latin typeface="Calibri"/>
                <a:cs typeface="Calibri"/>
              </a:rPr>
              <a:t>Main</a:t>
            </a:r>
            <a:r>
              <a:rPr sz="1000" spc="-3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65656"/>
                </a:solidFill>
                <a:latin typeface="Calibri"/>
                <a:cs typeface="Calibri"/>
              </a:rPr>
              <a:t>/</a:t>
            </a:r>
            <a:r>
              <a:rPr sz="10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65656"/>
                </a:solidFill>
                <a:latin typeface="Calibri"/>
                <a:cs typeface="Calibri"/>
              </a:rPr>
              <a:t>Force</a:t>
            </a:r>
            <a:r>
              <a:rPr sz="10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565656"/>
                </a:solidFill>
                <a:latin typeface="Calibri"/>
                <a:cs typeface="Calibri"/>
              </a:rPr>
              <a:t>Main </a:t>
            </a:r>
            <a:r>
              <a:rPr sz="1000" dirty="0">
                <a:solidFill>
                  <a:srgbClr val="565656"/>
                </a:solidFill>
                <a:latin typeface="Calibri"/>
                <a:cs typeface="Calibri"/>
              </a:rPr>
              <a:t>Tier</a:t>
            </a:r>
            <a:r>
              <a:rPr sz="10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65656"/>
                </a:solidFill>
                <a:latin typeface="Calibri"/>
                <a:cs typeface="Calibri"/>
              </a:rPr>
              <a:t>1</a:t>
            </a:r>
            <a:r>
              <a:rPr sz="10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65656"/>
                </a:solidFill>
                <a:latin typeface="Calibri"/>
                <a:cs typeface="Calibri"/>
              </a:rPr>
              <a:t>Coastal</a:t>
            </a:r>
            <a:r>
              <a:rPr sz="10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65656"/>
                </a:solidFill>
                <a:latin typeface="Calibri"/>
                <a:cs typeface="Calibri"/>
              </a:rPr>
              <a:t>Zone</a:t>
            </a:r>
            <a:r>
              <a:rPr sz="1000" spc="-3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65656"/>
                </a:solidFill>
                <a:latin typeface="Calibri"/>
                <a:cs typeface="Calibri"/>
              </a:rPr>
              <a:t>Management</a:t>
            </a:r>
            <a:endParaRPr sz="1000">
              <a:latin typeface="Calibri"/>
              <a:cs typeface="Calibri"/>
            </a:endParaRPr>
          </a:p>
          <a:p>
            <a:pPr marL="439420">
              <a:lnSpc>
                <a:spcPct val="100000"/>
              </a:lnSpc>
              <a:spcBef>
                <a:spcPts val="525"/>
              </a:spcBef>
            </a:pPr>
            <a:r>
              <a:rPr sz="1000" spc="-10" dirty="0">
                <a:solidFill>
                  <a:srgbClr val="565656"/>
                </a:solidFill>
                <a:latin typeface="Calibri"/>
                <a:cs typeface="Calibri"/>
              </a:rPr>
              <a:t>Terminal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39283" y="1976399"/>
            <a:ext cx="113232" cy="114756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pc="-25" dirty="0"/>
              <a:t>23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740277" y="6492341"/>
            <a:ext cx="515302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Bundles</a:t>
            </a:r>
            <a:r>
              <a:rPr sz="1200" i="1" spc="-20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are</a:t>
            </a:r>
            <a:r>
              <a:rPr sz="1200" i="1" spc="-25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90%</a:t>
            </a:r>
            <a:r>
              <a:rPr sz="1200" i="1" spc="-15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finalized;</a:t>
            </a:r>
            <a:r>
              <a:rPr sz="1200" i="1" spc="-45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USVI</a:t>
            </a:r>
            <a:r>
              <a:rPr sz="1200" i="1" spc="-30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reserves</a:t>
            </a:r>
            <a:r>
              <a:rPr sz="1200" i="1" spc="-30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right</a:t>
            </a:r>
            <a:r>
              <a:rPr sz="1200" i="1" spc="-20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to</a:t>
            </a:r>
            <a:r>
              <a:rPr sz="1200" i="1" spc="-35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update</a:t>
            </a:r>
            <a:r>
              <a:rPr sz="1200" i="1" spc="-30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as</a:t>
            </a:r>
            <a:r>
              <a:rPr sz="1200" i="1" spc="-20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needed</a:t>
            </a:r>
            <a:r>
              <a:rPr sz="1200" i="1" spc="-35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based</a:t>
            </a:r>
            <a:r>
              <a:rPr sz="1200" i="1" spc="-25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on</a:t>
            </a:r>
            <a:r>
              <a:rPr sz="1200" i="1" spc="-30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E71C56"/>
                </a:solidFill>
                <a:latin typeface="Calibri"/>
                <a:cs typeface="Calibri"/>
              </a:rPr>
              <a:t>review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B7968AFE-F7E4-5A21-F25E-AE0AD1A9A2C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1" r="3136" b="6034"/>
          <a:stretch/>
        </p:blipFill>
        <p:spPr>
          <a:xfrm>
            <a:off x="1295400" y="6165359"/>
            <a:ext cx="2220112" cy="697211"/>
          </a:xfrm>
          <a:prstGeom prst="rect">
            <a:avLst/>
          </a:prstGeom>
        </p:spPr>
      </p:pic>
      <p:pic>
        <p:nvPicPr>
          <p:cNvPr id="26" name="Picture 25" descr="A logo of a disaster recovery company&#10;&#10;Description automatically generated">
            <a:extLst>
              <a:ext uri="{FF2B5EF4-FFF2-40B4-BE49-F238E27FC236}">
                <a16:creationId xmlns:a16="http://schemas.microsoft.com/office/drawing/2014/main" id="{14E83965-C42A-D42B-AA0E-C401057E17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511" y="6400800"/>
            <a:ext cx="417507" cy="39855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00334E"/>
                </a:solidFill>
              </a:rPr>
              <a:t>Bundles</a:t>
            </a:r>
            <a:r>
              <a:rPr b="1" spc="-80" dirty="0">
                <a:solidFill>
                  <a:srgbClr val="00334E"/>
                </a:solidFill>
              </a:rPr>
              <a:t> </a:t>
            </a:r>
            <a:r>
              <a:rPr b="1" dirty="0">
                <a:solidFill>
                  <a:srgbClr val="00334E"/>
                </a:solidFill>
              </a:rPr>
              <a:t>|</a:t>
            </a:r>
            <a:r>
              <a:rPr b="1" spc="-45" dirty="0">
                <a:solidFill>
                  <a:srgbClr val="00334E"/>
                </a:solidFill>
              </a:rPr>
              <a:t> </a:t>
            </a:r>
            <a:r>
              <a:rPr b="1" dirty="0"/>
              <a:t>Remaining</a:t>
            </a:r>
            <a:r>
              <a:rPr b="1" spc="-85" dirty="0"/>
              <a:t> </a:t>
            </a:r>
            <a:r>
              <a:rPr b="1" dirty="0"/>
              <a:t>projects</a:t>
            </a:r>
            <a:r>
              <a:rPr b="1" spc="-70" dirty="0"/>
              <a:t> </a:t>
            </a:r>
            <a:r>
              <a:rPr b="1" dirty="0"/>
              <a:t>to</a:t>
            </a:r>
            <a:r>
              <a:rPr b="1" spc="-60" dirty="0"/>
              <a:t> </a:t>
            </a:r>
            <a:r>
              <a:rPr b="1" dirty="0"/>
              <a:t>be</a:t>
            </a:r>
            <a:r>
              <a:rPr b="1" spc="-60" dirty="0"/>
              <a:t> </a:t>
            </a:r>
            <a:r>
              <a:rPr b="1" spc="-10" dirty="0"/>
              <a:t>bundled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23125" y="5745289"/>
            <a:ext cx="10944225" cy="330200"/>
            <a:chOff x="623125" y="5745289"/>
            <a:chExt cx="10944225" cy="330200"/>
          </a:xfrm>
        </p:grpSpPr>
        <p:sp>
          <p:nvSpPr>
            <p:cNvPr id="4" name="object 4"/>
            <p:cNvSpPr/>
            <p:nvPr/>
          </p:nvSpPr>
          <p:spPr>
            <a:xfrm>
              <a:off x="627887" y="5750052"/>
              <a:ext cx="10934700" cy="320040"/>
            </a:xfrm>
            <a:custGeom>
              <a:avLst/>
              <a:gdLst/>
              <a:ahLst/>
              <a:cxnLst/>
              <a:rect l="l" t="t" r="r" b="b"/>
              <a:pathLst>
                <a:path w="10934700" h="320039">
                  <a:moveTo>
                    <a:pt x="10774680" y="0"/>
                  </a:moveTo>
                  <a:lnTo>
                    <a:pt x="160020" y="0"/>
                  </a:lnTo>
                  <a:lnTo>
                    <a:pt x="109440" y="8157"/>
                  </a:lnTo>
                  <a:lnTo>
                    <a:pt x="65513" y="30873"/>
                  </a:lnTo>
                  <a:lnTo>
                    <a:pt x="30873" y="65513"/>
                  </a:lnTo>
                  <a:lnTo>
                    <a:pt x="8157" y="109440"/>
                  </a:lnTo>
                  <a:lnTo>
                    <a:pt x="0" y="160020"/>
                  </a:lnTo>
                  <a:lnTo>
                    <a:pt x="8157" y="210599"/>
                  </a:lnTo>
                  <a:lnTo>
                    <a:pt x="30873" y="254526"/>
                  </a:lnTo>
                  <a:lnTo>
                    <a:pt x="65513" y="289166"/>
                  </a:lnTo>
                  <a:lnTo>
                    <a:pt x="109440" y="311882"/>
                  </a:lnTo>
                  <a:lnTo>
                    <a:pt x="160020" y="320040"/>
                  </a:lnTo>
                  <a:lnTo>
                    <a:pt x="10774680" y="320040"/>
                  </a:lnTo>
                  <a:lnTo>
                    <a:pt x="10825264" y="311882"/>
                  </a:lnTo>
                  <a:lnTo>
                    <a:pt x="10869192" y="289166"/>
                  </a:lnTo>
                  <a:lnTo>
                    <a:pt x="10903829" y="254526"/>
                  </a:lnTo>
                  <a:lnTo>
                    <a:pt x="10926543" y="210599"/>
                  </a:lnTo>
                  <a:lnTo>
                    <a:pt x="10934700" y="160020"/>
                  </a:lnTo>
                  <a:lnTo>
                    <a:pt x="10926543" y="109440"/>
                  </a:lnTo>
                  <a:lnTo>
                    <a:pt x="10903829" y="65513"/>
                  </a:lnTo>
                  <a:lnTo>
                    <a:pt x="10869192" y="30873"/>
                  </a:lnTo>
                  <a:lnTo>
                    <a:pt x="10825264" y="8157"/>
                  </a:lnTo>
                  <a:lnTo>
                    <a:pt x="10774680" y="0"/>
                  </a:lnTo>
                  <a:close/>
                </a:path>
              </a:pathLst>
            </a:custGeom>
            <a:solidFill>
              <a:srgbClr val="0033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7887" y="5750052"/>
              <a:ext cx="10934700" cy="320040"/>
            </a:xfrm>
            <a:custGeom>
              <a:avLst/>
              <a:gdLst/>
              <a:ahLst/>
              <a:cxnLst/>
              <a:rect l="l" t="t" r="r" b="b"/>
              <a:pathLst>
                <a:path w="10934700" h="320039">
                  <a:moveTo>
                    <a:pt x="0" y="160020"/>
                  </a:moveTo>
                  <a:lnTo>
                    <a:pt x="8157" y="109440"/>
                  </a:lnTo>
                  <a:lnTo>
                    <a:pt x="30873" y="65513"/>
                  </a:lnTo>
                  <a:lnTo>
                    <a:pt x="65513" y="30873"/>
                  </a:lnTo>
                  <a:lnTo>
                    <a:pt x="109440" y="8157"/>
                  </a:lnTo>
                  <a:lnTo>
                    <a:pt x="160020" y="0"/>
                  </a:lnTo>
                  <a:lnTo>
                    <a:pt x="10774680" y="0"/>
                  </a:lnTo>
                  <a:lnTo>
                    <a:pt x="10825264" y="8157"/>
                  </a:lnTo>
                  <a:lnTo>
                    <a:pt x="10869192" y="30873"/>
                  </a:lnTo>
                  <a:lnTo>
                    <a:pt x="10903829" y="65513"/>
                  </a:lnTo>
                  <a:lnTo>
                    <a:pt x="10926543" y="109440"/>
                  </a:lnTo>
                  <a:lnTo>
                    <a:pt x="10934700" y="160020"/>
                  </a:lnTo>
                  <a:lnTo>
                    <a:pt x="10926543" y="210599"/>
                  </a:lnTo>
                  <a:lnTo>
                    <a:pt x="10903829" y="254526"/>
                  </a:lnTo>
                  <a:lnTo>
                    <a:pt x="10869192" y="289166"/>
                  </a:lnTo>
                  <a:lnTo>
                    <a:pt x="10825264" y="311882"/>
                  </a:lnTo>
                  <a:lnTo>
                    <a:pt x="10774680" y="320040"/>
                  </a:lnTo>
                  <a:lnTo>
                    <a:pt x="160020" y="320040"/>
                  </a:lnTo>
                  <a:lnTo>
                    <a:pt x="109440" y="311882"/>
                  </a:lnTo>
                  <a:lnTo>
                    <a:pt x="65513" y="289166"/>
                  </a:lnTo>
                  <a:lnTo>
                    <a:pt x="30873" y="254526"/>
                  </a:lnTo>
                  <a:lnTo>
                    <a:pt x="8157" y="210599"/>
                  </a:lnTo>
                  <a:lnTo>
                    <a:pt x="0" y="160020"/>
                  </a:lnTo>
                  <a:close/>
                </a:path>
              </a:pathLst>
            </a:custGeom>
            <a:ln w="9524">
              <a:solidFill>
                <a:srgbClr val="00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4087" y="5750052"/>
              <a:ext cx="10782300" cy="320040"/>
            </a:xfrm>
            <a:custGeom>
              <a:avLst/>
              <a:gdLst/>
              <a:ahLst/>
              <a:cxnLst/>
              <a:rect l="l" t="t" r="r" b="b"/>
              <a:pathLst>
                <a:path w="10782300" h="320039">
                  <a:moveTo>
                    <a:pt x="10622280" y="0"/>
                  </a:moveTo>
                  <a:lnTo>
                    <a:pt x="160020" y="0"/>
                  </a:lnTo>
                  <a:lnTo>
                    <a:pt x="109440" y="8157"/>
                  </a:lnTo>
                  <a:lnTo>
                    <a:pt x="65513" y="30873"/>
                  </a:lnTo>
                  <a:lnTo>
                    <a:pt x="30873" y="65513"/>
                  </a:lnTo>
                  <a:lnTo>
                    <a:pt x="8157" y="109440"/>
                  </a:lnTo>
                  <a:lnTo>
                    <a:pt x="0" y="160020"/>
                  </a:lnTo>
                  <a:lnTo>
                    <a:pt x="8158" y="210601"/>
                  </a:lnTo>
                  <a:lnTo>
                    <a:pt x="30878" y="254531"/>
                  </a:lnTo>
                  <a:lnTo>
                    <a:pt x="65529" y="289174"/>
                  </a:lnTo>
                  <a:lnTo>
                    <a:pt x="109440" y="311882"/>
                  </a:lnTo>
                  <a:lnTo>
                    <a:pt x="160019" y="320040"/>
                  </a:lnTo>
                  <a:lnTo>
                    <a:pt x="10622358" y="320040"/>
                  </a:lnTo>
                  <a:lnTo>
                    <a:pt x="10672886" y="311882"/>
                  </a:lnTo>
                  <a:lnTo>
                    <a:pt x="10716800" y="289166"/>
                  </a:lnTo>
                  <a:lnTo>
                    <a:pt x="10751432" y="254526"/>
                  </a:lnTo>
                  <a:lnTo>
                    <a:pt x="10774143" y="210599"/>
                  </a:lnTo>
                  <a:lnTo>
                    <a:pt x="10782300" y="160020"/>
                  </a:lnTo>
                  <a:lnTo>
                    <a:pt x="10774143" y="109440"/>
                  </a:lnTo>
                  <a:lnTo>
                    <a:pt x="10751429" y="65513"/>
                  </a:lnTo>
                  <a:lnTo>
                    <a:pt x="10716792" y="30873"/>
                  </a:lnTo>
                  <a:lnTo>
                    <a:pt x="10672864" y="8157"/>
                  </a:lnTo>
                  <a:lnTo>
                    <a:pt x="10622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4087" y="5750052"/>
              <a:ext cx="10782300" cy="320675"/>
            </a:xfrm>
            <a:custGeom>
              <a:avLst/>
              <a:gdLst/>
              <a:ahLst/>
              <a:cxnLst/>
              <a:rect l="l" t="t" r="r" b="b"/>
              <a:pathLst>
                <a:path w="10782300" h="320675">
                  <a:moveTo>
                    <a:pt x="0" y="160020"/>
                  </a:moveTo>
                  <a:lnTo>
                    <a:pt x="8157" y="109440"/>
                  </a:lnTo>
                  <a:lnTo>
                    <a:pt x="30873" y="65513"/>
                  </a:lnTo>
                  <a:lnTo>
                    <a:pt x="65513" y="30873"/>
                  </a:lnTo>
                  <a:lnTo>
                    <a:pt x="109440" y="8157"/>
                  </a:lnTo>
                  <a:lnTo>
                    <a:pt x="160020" y="0"/>
                  </a:lnTo>
                  <a:lnTo>
                    <a:pt x="10622280" y="0"/>
                  </a:lnTo>
                  <a:lnTo>
                    <a:pt x="10672864" y="8157"/>
                  </a:lnTo>
                  <a:lnTo>
                    <a:pt x="10716792" y="30873"/>
                  </a:lnTo>
                  <a:lnTo>
                    <a:pt x="10751429" y="65513"/>
                  </a:lnTo>
                  <a:lnTo>
                    <a:pt x="10774143" y="109440"/>
                  </a:lnTo>
                  <a:lnTo>
                    <a:pt x="10782300" y="160020"/>
                  </a:lnTo>
                  <a:lnTo>
                    <a:pt x="10774143" y="210601"/>
                  </a:lnTo>
                  <a:lnTo>
                    <a:pt x="10751429" y="254531"/>
                  </a:lnTo>
                  <a:lnTo>
                    <a:pt x="10716792" y="289174"/>
                  </a:lnTo>
                  <a:lnTo>
                    <a:pt x="10672864" y="311893"/>
                  </a:lnTo>
                  <a:lnTo>
                    <a:pt x="10622280" y="320052"/>
                  </a:lnTo>
                  <a:lnTo>
                    <a:pt x="160020" y="320040"/>
                  </a:lnTo>
                  <a:lnTo>
                    <a:pt x="109440" y="311882"/>
                  </a:lnTo>
                  <a:lnTo>
                    <a:pt x="65513" y="289166"/>
                  </a:lnTo>
                  <a:lnTo>
                    <a:pt x="30873" y="254526"/>
                  </a:lnTo>
                  <a:lnTo>
                    <a:pt x="8157" y="210599"/>
                  </a:lnTo>
                  <a:lnTo>
                    <a:pt x="0" y="160020"/>
                  </a:lnTo>
                  <a:close/>
                </a:path>
              </a:pathLst>
            </a:custGeom>
            <a:ln w="9525">
              <a:solidFill>
                <a:srgbClr val="00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29412" y="1234249"/>
            <a:ext cx="5402580" cy="532765"/>
            <a:chOff x="629412" y="1234249"/>
            <a:chExt cx="5402580" cy="532765"/>
          </a:xfrm>
        </p:grpSpPr>
        <p:sp>
          <p:nvSpPr>
            <p:cNvPr id="9" name="object 9"/>
            <p:cNvSpPr/>
            <p:nvPr/>
          </p:nvSpPr>
          <p:spPr>
            <a:xfrm>
              <a:off x="710184" y="1239011"/>
              <a:ext cx="5240020" cy="523240"/>
            </a:xfrm>
            <a:custGeom>
              <a:avLst/>
              <a:gdLst/>
              <a:ahLst/>
              <a:cxnLst/>
              <a:rect l="l" t="t" r="r" b="b"/>
              <a:pathLst>
                <a:path w="5240020" h="523239">
                  <a:moveTo>
                    <a:pt x="5102479" y="0"/>
                  </a:moveTo>
                  <a:lnTo>
                    <a:pt x="137032" y="0"/>
                  </a:lnTo>
                  <a:lnTo>
                    <a:pt x="93720" y="6985"/>
                  </a:lnTo>
                  <a:lnTo>
                    <a:pt x="56103" y="26436"/>
                  </a:lnTo>
                  <a:lnTo>
                    <a:pt x="26439" y="56098"/>
                  </a:lnTo>
                  <a:lnTo>
                    <a:pt x="6986" y="93715"/>
                  </a:lnTo>
                  <a:lnTo>
                    <a:pt x="0" y="137033"/>
                  </a:lnTo>
                  <a:lnTo>
                    <a:pt x="0" y="522732"/>
                  </a:lnTo>
                  <a:lnTo>
                    <a:pt x="5239512" y="522732"/>
                  </a:lnTo>
                  <a:lnTo>
                    <a:pt x="5239512" y="137033"/>
                  </a:lnTo>
                  <a:lnTo>
                    <a:pt x="5232527" y="93715"/>
                  </a:lnTo>
                  <a:lnTo>
                    <a:pt x="5213075" y="56098"/>
                  </a:lnTo>
                  <a:lnTo>
                    <a:pt x="5183413" y="26436"/>
                  </a:lnTo>
                  <a:lnTo>
                    <a:pt x="5145796" y="6985"/>
                  </a:lnTo>
                  <a:lnTo>
                    <a:pt x="5102479" y="0"/>
                  </a:lnTo>
                  <a:close/>
                </a:path>
              </a:pathLst>
            </a:custGeom>
            <a:solidFill>
              <a:srgbClr val="0033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0184" y="1239011"/>
              <a:ext cx="5240020" cy="523240"/>
            </a:xfrm>
            <a:custGeom>
              <a:avLst/>
              <a:gdLst/>
              <a:ahLst/>
              <a:cxnLst/>
              <a:rect l="l" t="t" r="r" b="b"/>
              <a:pathLst>
                <a:path w="5240020" h="523239">
                  <a:moveTo>
                    <a:pt x="137032" y="0"/>
                  </a:moveTo>
                  <a:lnTo>
                    <a:pt x="5102479" y="0"/>
                  </a:lnTo>
                  <a:lnTo>
                    <a:pt x="5145796" y="6985"/>
                  </a:lnTo>
                  <a:lnTo>
                    <a:pt x="5183413" y="26436"/>
                  </a:lnTo>
                  <a:lnTo>
                    <a:pt x="5213075" y="56098"/>
                  </a:lnTo>
                  <a:lnTo>
                    <a:pt x="5232527" y="93715"/>
                  </a:lnTo>
                  <a:lnTo>
                    <a:pt x="5239512" y="137033"/>
                  </a:lnTo>
                  <a:lnTo>
                    <a:pt x="5239512" y="522732"/>
                  </a:lnTo>
                  <a:lnTo>
                    <a:pt x="0" y="522732"/>
                  </a:lnTo>
                  <a:lnTo>
                    <a:pt x="0" y="137033"/>
                  </a:lnTo>
                  <a:lnTo>
                    <a:pt x="6986" y="93715"/>
                  </a:lnTo>
                  <a:lnTo>
                    <a:pt x="26439" y="56098"/>
                  </a:lnTo>
                  <a:lnTo>
                    <a:pt x="56103" y="26436"/>
                  </a:lnTo>
                  <a:lnTo>
                    <a:pt x="93720" y="6985"/>
                  </a:lnTo>
                  <a:lnTo>
                    <a:pt x="137032" y="0"/>
                  </a:lnTo>
                  <a:close/>
                </a:path>
              </a:pathLst>
            </a:custGeom>
            <a:ln w="9525">
              <a:solidFill>
                <a:srgbClr val="00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9412" y="1641347"/>
              <a:ext cx="5402580" cy="102235"/>
            </a:xfrm>
            <a:custGeom>
              <a:avLst/>
              <a:gdLst/>
              <a:ahLst/>
              <a:cxnLst/>
              <a:rect l="l" t="t" r="r" b="b"/>
              <a:pathLst>
                <a:path w="5402580" h="102235">
                  <a:moveTo>
                    <a:pt x="5351526" y="0"/>
                  </a:moveTo>
                  <a:lnTo>
                    <a:pt x="51053" y="0"/>
                  </a:lnTo>
                  <a:lnTo>
                    <a:pt x="31182" y="4012"/>
                  </a:lnTo>
                  <a:lnTo>
                    <a:pt x="14954" y="14954"/>
                  </a:lnTo>
                  <a:lnTo>
                    <a:pt x="4012" y="31182"/>
                  </a:lnTo>
                  <a:lnTo>
                    <a:pt x="0" y="51053"/>
                  </a:lnTo>
                  <a:lnTo>
                    <a:pt x="4012" y="70925"/>
                  </a:lnTo>
                  <a:lnTo>
                    <a:pt x="14954" y="87153"/>
                  </a:lnTo>
                  <a:lnTo>
                    <a:pt x="31182" y="98095"/>
                  </a:lnTo>
                  <a:lnTo>
                    <a:pt x="51053" y="102107"/>
                  </a:lnTo>
                  <a:lnTo>
                    <a:pt x="5351526" y="102107"/>
                  </a:lnTo>
                  <a:lnTo>
                    <a:pt x="5371397" y="98095"/>
                  </a:lnTo>
                  <a:lnTo>
                    <a:pt x="5387625" y="87153"/>
                  </a:lnTo>
                  <a:lnTo>
                    <a:pt x="5398567" y="70925"/>
                  </a:lnTo>
                  <a:lnTo>
                    <a:pt x="5402580" y="51053"/>
                  </a:lnTo>
                  <a:lnTo>
                    <a:pt x="5398567" y="31182"/>
                  </a:lnTo>
                  <a:lnTo>
                    <a:pt x="5387625" y="14954"/>
                  </a:lnTo>
                  <a:lnTo>
                    <a:pt x="5371397" y="4012"/>
                  </a:lnTo>
                  <a:lnTo>
                    <a:pt x="5351526" y="0"/>
                  </a:lnTo>
                  <a:close/>
                </a:path>
              </a:pathLst>
            </a:custGeom>
            <a:solidFill>
              <a:srgbClr val="27B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627887" y="5532120"/>
            <a:ext cx="5402580" cy="102235"/>
          </a:xfrm>
          <a:custGeom>
            <a:avLst/>
            <a:gdLst/>
            <a:ahLst/>
            <a:cxnLst/>
            <a:rect l="l" t="t" r="r" b="b"/>
            <a:pathLst>
              <a:path w="5402580" h="102235">
                <a:moveTo>
                  <a:pt x="5351526" y="0"/>
                </a:moveTo>
                <a:lnTo>
                  <a:pt x="51054" y="0"/>
                </a:lnTo>
                <a:lnTo>
                  <a:pt x="31182" y="4012"/>
                </a:lnTo>
                <a:lnTo>
                  <a:pt x="14954" y="14954"/>
                </a:lnTo>
                <a:lnTo>
                  <a:pt x="4012" y="31182"/>
                </a:lnTo>
                <a:lnTo>
                  <a:pt x="0" y="51053"/>
                </a:lnTo>
                <a:lnTo>
                  <a:pt x="4012" y="70925"/>
                </a:lnTo>
                <a:lnTo>
                  <a:pt x="14954" y="87153"/>
                </a:lnTo>
                <a:lnTo>
                  <a:pt x="31182" y="98095"/>
                </a:lnTo>
                <a:lnTo>
                  <a:pt x="51054" y="102107"/>
                </a:lnTo>
                <a:lnTo>
                  <a:pt x="5351526" y="102107"/>
                </a:lnTo>
                <a:lnTo>
                  <a:pt x="5371397" y="98095"/>
                </a:lnTo>
                <a:lnTo>
                  <a:pt x="5387625" y="87153"/>
                </a:lnTo>
                <a:lnTo>
                  <a:pt x="5398567" y="70925"/>
                </a:lnTo>
                <a:lnTo>
                  <a:pt x="5402580" y="51053"/>
                </a:lnTo>
                <a:lnTo>
                  <a:pt x="5398567" y="31182"/>
                </a:lnTo>
                <a:lnTo>
                  <a:pt x="5387625" y="14954"/>
                </a:lnTo>
                <a:lnTo>
                  <a:pt x="5371397" y="4012"/>
                </a:lnTo>
                <a:lnTo>
                  <a:pt x="5351526" y="0"/>
                </a:lnTo>
                <a:close/>
              </a:path>
            </a:pathLst>
          </a:custGeom>
          <a:solidFill>
            <a:srgbClr val="27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710183" y="1691639"/>
            <a:ext cx="5240020" cy="3892550"/>
            <a:chOff x="710183" y="1691639"/>
            <a:chExt cx="5240020" cy="3892550"/>
          </a:xfrm>
        </p:grpSpPr>
        <p:sp>
          <p:nvSpPr>
            <p:cNvPr id="14" name="object 14"/>
            <p:cNvSpPr/>
            <p:nvPr/>
          </p:nvSpPr>
          <p:spPr>
            <a:xfrm>
              <a:off x="710183" y="1691639"/>
              <a:ext cx="5240020" cy="3892550"/>
            </a:xfrm>
            <a:custGeom>
              <a:avLst/>
              <a:gdLst/>
              <a:ahLst/>
              <a:cxnLst/>
              <a:rect l="l" t="t" r="r" b="b"/>
              <a:pathLst>
                <a:path w="5240020" h="3892550">
                  <a:moveTo>
                    <a:pt x="5239512" y="0"/>
                  </a:moveTo>
                  <a:lnTo>
                    <a:pt x="0" y="0"/>
                  </a:lnTo>
                  <a:lnTo>
                    <a:pt x="0" y="3892296"/>
                  </a:lnTo>
                  <a:lnTo>
                    <a:pt x="5239512" y="3892296"/>
                  </a:lnTo>
                  <a:lnTo>
                    <a:pt x="52395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76600" y="2279649"/>
              <a:ext cx="2567305" cy="2950845"/>
            </a:xfrm>
            <a:custGeom>
              <a:avLst/>
              <a:gdLst/>
              <a:ahLst/>
              <a:cxnLst/>
              <a:rect l="l" t="t" r="r" b="b"/>
              <a:pathLst>
                <a:path w="2567304" h="2950845">
                  <a:moveTo>
                    <a:pt x="0" y="0"/>
                  </a:moveTo>
                  <a:lnTo>
                    <a:pt x="2567304" y="0"/>
                  </a:lnTo>
                </a:path>
                <a:path w="2567304" h="2950845">
                  <a:moveTo>
                    <a:pt x="0" y="268224"/>
                  </a:moveTo>
                  <a:lnTo>
                    <a:pt x="2567304" y="268224"/>
                  </a:lnTo>
                </a:path>
                <a:path w="2567304" h="2950845">
                  <a:moveTo>
                    <a:pt x="0" y="536448"/>
                  </a:moveTo>
                  <a:lnTo>
                    <a:pt x="2567304" y="536448"/>
                  </a:lnTo>
                </a:path>
                <a:path w="2567304" h="2950845">
                  <a:moveTo>
                    <a:pt x="0" y="804672"/>
                  </a:moveTo>
                  <a:lnTo>
                    <a:pt x="2567304" y="804672"/>
                  </a:lnTo>
                </a:path>
                <a:path w="2567304" h="2950845">
                  <a:moveTo>
                    <a:pt x="0" y="1072896"/>
                  </a:moveTo>
                  <a:lnTo>
                    <a:pt x="2567304" y="1072896"/>
                  </a:lnTo>
                </a:path>
                <a:path w="2567304" h="2950845">
                  <a:moveTo>
                    <a:pt x="0" y="1341120"/>
                  </a:moveTo>
                  <a:lnTo>
                    <a:pt x="2567304" y="1341120"/>
                  </a:lnTo>
                </a:path>
                <a:path w="2567304" h="2950845">
                  <a:moveTo>
                    <a:pt x="0" y="1877568"/>
                  </a:moveTo>
                  <a:lnTo>
                    <a:pt x="2567304" y="1877568"/>
                  </a:lnTo>
                </a:path>
                <a:path w="2567304" h="2950845">
                  <a:moveTo>
                    <a:pt x="0" y="2145792"/>
                  </a:moveTo>
                  <a:lnTo>
                    <a:pt x="2567304" y="2145792"/>
                  </a:lnTo>
                </a:path>
                <a:path w="2567304" h="2950845">
                  <a:moveTo>
                    <a:pt x="0" y="2414016"/>
                  </a:moveTo>
                  <a:lnTo>
                    <a:pt x="2567304" y="2414016"/>
                  </a:lnTo>
                </a:path>
                <a:path w="2567304" h="2950845">
                  <a:moveTo>
                    <a:pt x="0" y="2682240"/>
                  </a:moveTo>
                  <a:lnTo>
                    <a:pt x="2567304" y="2682240"/>
                  </a:lnTo>
                </a:path>
                <a:path w="2567304" h="2950845">
                  <a:moveTo>
                    <a:pt x="0" y="2950464"/>
                  </a:moveTo>
                  <a:lnTo>
                    <a:pt x="2567304" y="2950464"/>
                  </a:lnTo>
                </a:path>
              </a:pathLst>
            </a:custGeom>
            <a:ln w="9525">
              <a:solidFill>
                <a:srgbClr val="9A9A9A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705421" y="1334452"/>
          <a:ext cx="5240020" cy="4240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3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3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3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790">
                <a:tc>
                  <a:txBody>
                    <a:bodyPr/>
                    <a:lstStyle/>
                    <a:p>
                      <a:pPr marL="104775">
                        <a:lnSpc>
                          <a:spcPts val="1905"/>
                        </a:lnSpc>
                      </a:pP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Sector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27B4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5"/>
                        </a:lnSpc>
                      </a:pP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Island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27B4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5"/>
                        </a:lnSpc>
                      </a:pP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525">
                      <a:solidFill>
                        <a:srgbClr val="27B4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7B4FF"/>
                      </a:solidFill>
                      <a:prstDash val="solid"/>
                    </a:lnL>
                    <a:lnT w="9525">
                      <a:solidFill>
                        <a:srgbClr val="27B4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27B4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0"/>
                        </a:spcBef>
                        <a:tabLst>
                          <a:tab pos="2566670" algn="l"/>
                        </a:tabLst>
                      </a:pPr>
                      <a:r>
                        <a:rPr sz="1400" u="dash" spc="-10" dirty="0">
                          <a:solidFill>
                            <a:srgbClr val="111111"/>
                          </a:solidFill>
                          <a:uFill>
                            <a:solidFill>
                              <a:srgbClr val="9A9A9A"/>
                            </a:solidFill>
                          </a:uFill>
                          <a:latin typeface="Calibri"/>
                          <a:cs typeface="Calibri"/>
                        </a:rPr>
                        <a:t>Curriculum</a:t>
                      </a:r>
                      <a:r>
                        <a:rPr sz="1400" u="dash" spc="5" dirty="0">
                          <a:solidFill>
                            <a:srgbClr val="111111"/>
                          </a:solidFill>
                          <a:uFill>
                            <a:solidFill>
                              <a:srgbClr val="9A9A9A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u="dash" spc="-10" dirty="0">
                          <a:solidFill>
                            <a:srgbClr val="111111"/>
                          </a:solidFill>
                          <a:uFill>
                            <a:solidFill>
                              <a:srgbClr val="9A9A9A"/>
                            </a:solidFill>
                          </a:uFill>
                          <a:latin typeface="Calibri"/>
                          <a:cs typeface="Calibri"/>
                        </a:rPr>
                        <a:t>Center</a:t>
                      </a:r>
                      <a:r>
                        <a:rPr sz="1400" u="dash" dirty="0">
                          <a:solidFill>
                            <a:srgbClr val="111111"/>
                          </a:solidFill>
                          <a:uFill>
                            <a:solidFill>
                              <a:srgbClr val="9A9A9A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R w="9525">
                      <a:solidFill>
                        <a:srgbClr val="27B4FF"/>
                      </a:solidFill>
                      <a:prstDash val="solid"/>
                    </a:lnR>
                    <a:lnT w="9525">
                      <a:solidFill>
                        <a:srgbClr val="27B4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7B4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50"/>
                        </a:lnSpc>
                      </a:pPr>
                      <a:r>
                        <a:rPr sz="140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Ulla</a:t>
                      </a:r>
                      <a:r>
                        <a:rPr sz="1400" spc="-4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6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F.</a:t>
                      </a:r>
                      <a:r>
                        <a:rPr sz="1400" spc="-2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Muller</a:t>
                      </a:r>
                      <a:r>
                        <a:rPr sz="1400" spc="-25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Elementary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27B4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7B4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Joseph</a:t>
                      </a:r>
                      <a:r>
                        <a:rPr sz="1400" spc="-35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A.</a:t>
                      </a:r>
                      <a:r>
                        <a:rPr sz="1400" spc="-45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Gomez</a:t>
                      </a:r>
                      <a:r>
                        <a:rPr sz="1400" spc="-5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Elementary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R w="9525">
                      <a:solidFill>
                        <a:srgbClr val="27B4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97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7B4FF"/>
                      </a:solidFill>
                      <a:prstDash val="solid"/>
                    </a:ln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800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St.</a:t>
                      </a:r>
                      <a:r>
                        <a:rPr sz="1800" spc="-15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Thomas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Gladys</a:t>
                      </a:r>
                      <a:r>
                        <a:rPr sz="1400" spc="-35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A.</a:t>
                      </a:r>
                      <a:r>
                        <a:rPr sz="1400" spc="-6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Abraham</a:t>
                      </a:r>
                      <a:r>
                        <a:rPr sz="1400" spc="-5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Elementary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R w="9525">
                      <a:solidFill>
                        <a:srgbClr val="27B4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9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7B4FF"/>
                      </a:solidFill>
                      <a:prstDash val="solid"/>
                    </a:ln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62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Edith</a:t>
                      </a:r>
                      <a:r>
                        <a:rPr sz="1400" spc="-2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Williams</a:t>
                      </a:r>
                      <a:r>
                        <a:rPr sz="1400" spc="-25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Alternate</a:t>
                      </a:r>
                      <a:r>
                        <a:rPr sz="1400" spc="-3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Academy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R w="9525">
                      <a:solidFill>
                        <a:srgbClr val="27B4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7B4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Joseph</a:t>
                      </a:r>
                      <a:r>
                        <a:rPr sz="1400" spc="-25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Sibilly</a:t>
                      </a:r>
                      <a:r>
                        <a:rPr sz="1400" spc="-3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Elementary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R w="9525">
                      <a:solidFill>
                        <a:srgbClr val="27B4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970">
                <a:tc row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800" spc="-10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Education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6205" marB="0">
                    <a:lnL w="9525">
                      <a:solidFill>
                        <a:srgbClr val="27B4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Leonard</a:t>
                      </a:r>
                      <a:r>
                        <a:rPr sz="1400" spc="-25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Dober</a:t>
                      </a:r>
                      <a:r>
                        <a:rPr sz="1400" spc="-3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Elementary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R w="9525">
                      <a:solidFill>
                        <a:srgbClr val="27B4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9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6205" marB="0">
                    <a:lnL w="9525">
                      <a:solidFill>
                        <a:srgbClr val="27B4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Raphael</a:t>
                      </a:r>
                      <a:r>
                        <a:rPr sz="1400" spc="-45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O.</a:t>
                      </a:r>
                      <a:r>
                        <a:rPr sz="1400" spc="-5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Wheatley</a:t>
                      </a:r>
                      <a:r>
                        <a:rPr sz="1400" spc="-15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r>
                        <a:rPr sz="1400" spc="-55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Center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R w="9525">
                      <a:solidFill>
                        <a:srgbClr val="27B4FF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7B4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A6A6A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Juanita</a:t>
                      </a:r>
                      <a:r>
                        <a:rPr sz="1400" spc="-65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Gardine</a:t>
                      </a:r>
                      <a:r>
                        <a:rPr sz="1400" spc="-7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Elementary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R w="9525">
                      <a:solidFill>
                        <a:srgbClr val="27B4FF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7B4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John</a:t>
                      </a:r>
                      <a:r>
                        <a:rPr sz="1400" spc="-25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H.</a:t>
                      </a:r>
                      <a:r>
                        <a:rPr sz="1400" spc="-3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Woodson</a:t>
                      </a:r>
                      <a:r>
                        <a:rPr sz="1400" spc="-45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Junior</a:t>
                      </a:r>
                      <a:r>
                        <a:rPr sz="1400" spc="-15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R w="9525">
                      <a:solidFill>
                        <a:srgbClr val="27B4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7B4FF"/>
                      </a:solidFill>
                      <a:prstDash val="solid"/>
                    </a:ln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800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St.</a:t>
                      </a:r>
                      <a:r>
                        <a:rPr sz="1800" spc="-25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Croix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683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Eulalie</a:t>
                      </a:r>
                      <a:r>
                        <a:rPr sz="1400" spc="-15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Rivera</a:t>
                      </a:r>
                      <a:r>
                        <a:rPr sz="1400" spc="-45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Elementary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R w="9525">
                      <a:solidFill>
                        <a:srgbClr val="27B4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7B4FF"/>
                      </a:solidFill>
                      <a:prstDash val="solid"/>
                    </a:ln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683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Lew</a:t>
                      </a:r>
                      <a:r>
                        <a:rPr sz="1400" spc="-3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Muckle</a:t>
                      </a:r>
                      <a:r>
                        <a:rPr sz="1400" spc="-3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Elementary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R w="9525">
                      <a:solidFill>
                        <a:srgbClr val="27B4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7B4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Charles</a:t>
                      </a:r>
                      <a:r>
                        <a:rPr sz="1400" spc="-45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H.</a:t>
                      </a:r>
                      <a:r>
                        <a:rPr sz="1400" spc="-55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Emanual</a:t>
                      </a:r>
                      <a:r>
                        <a:rPr sz="1400" spc="-3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Elementary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R w="9525">
                      <a:solidFill>
                        <a:srgbClr val="27B4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36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7B4FF"/>
                      </a:solidFill>
                      <a:prstDash val="solid"/>
                    </a:lnL>
                    <a:lnB w="9525">
                      <a:solidFill>
                        <a:srgbClr val="27B4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27B4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Ricardo</a:t>
                      </a:r>
                      <a:r>
                        <a:rPr sz="1400" spc="-75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Richards</a:t>
                      </a:r>
                      <a:r>
                        <a:rPr sz="1400" spc="-7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Elementary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R w="9525">
                      <a:solidFill>
                        <a:srgbClr val="27B4FF"/>
                      </a:solidFill>
                      <a:prstDash val="solid"/>
                    </a:lnR>
                    <a:lnB w="9525">
                      <a:solidFill>
                        <a:srgbClr val="27B4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6158484" y="1234249"/>
            <a:ext cx="5404485" cy="4400550"/>
            <a:chOff x="6158484" y="1234249"/>
            <a:chExt cx="5404485" cy="4400550"/>
          </a:xfrm>
        </p:grpSpPr>
        <p:sp>
          <p:nvSpPr>
            <p:cNvPr id="18" name="object 18"/>
            <p:cNvSpPr/>
            <p:nvPr/>
          </p:nvSpPr>
          <p:spPr>
            <a:xfrm>
              <a:off x="6239256" y="1239011"/>
              <a:ext cx="5241290" cy="523240"/>
            </a:xfrm>
            <a:custGeom>
              <a:avLst/>
              <a:gdLst/>
              <a:ahLst/>
              <a:cxnLst/>
              <a:rect l="l" t="t" r="r" b="b"/>
              <a:pathLst>
                <a:path w="5241290" h="523239">
                  <a:moveTo>
                    <a:pt x="5104003" y="0"/>
                  </a:moveTo>
                  <a:lnTo>
                    <a:pt x="137033" y="0"/>
                  </a:lnTo>
                  <a:lnTo>
                    <a:pt x="93715" y="6985"/>
                  </a:lnTo>
                  <a:lnTo>
                    <a:pt x="56098" y="26436"/>
                  </a:lnTo>
                  <a:lnTo>
                    <a:pt x="26436" y="56098"/>
                  </a:lnTo>
                  <a:lnTo>
                    <a:pt x="6985" y="93715"/>
                  </a:lnTo>
                  <a:lnTo>
                    <a:pt x="0" y="137033"/>
                  </a:lnTo>
                  <a:lnTo>
                    <a:pt x="0" y="522732"/>
                  </a:lnTo>
                  <a:lnTo>
                    <a:pt x="5241036" y="522732"/>
                  </a:lnTo>
                  <a:lnTo>
                    <a:pt x="5241036" y="137033"/>
                  </a:lnTo>
                  <a:lnTo>
                    <a:pt x="5234051" y="93715"/>
                  </a:lnTo>
                  <a:lnTo>
                    <a:pt x="5214599" y="56098"/>
                  </a:lnTo>
                  <a:lnTo>
                    <a:pt x="5184937" y="26436"/>
                  </a:lnTo>
                  <a:lnTo>
                    <a:pt x="5147320" y="6985"/>
                  </a:lnTo>
                  <a:lnTo>
                    <a:pt x="5104003" y="0"/>
                  </a:lnTo>
                  <a:close/>
                </a:path>
              </a:pathLst>
            </a:custGeom>
            <a:solidFill>
              <a:srgbClr val="0033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39256" y="1239011"/>
              <a:ext cx="5241290" cy="523240"/>
            </a:xfrm>
            <a:custGeom>
              <a:avLst/>
              <a:gdLst/>
              <a:ahLst/>
              <a:cxnLst/>
              <a:rect l="l" t="t" r="r" b="b"/>
              <a:pathLst>
                <a:path w="5241290" h="523239">
                  <a:moveTo>
                    <a:pt x="137033" y="0"/>
                  </a:moveTo>
                  <a:lnTo>
                    <a:pt x="5104003" y="0"/>
                  </a:lnTo>
                  <a:lnTo>
                    <a:pt x="5147320" y="6985"/>
                  </a:lnTo>
                  <a:lnTo>
                    <a:pt x="5184937" y="26436"/>
                  </a:lnTo>
                  <a:lnTo>
                    <a:pt x="5214599" y="56098"/>
                  </a:lnTo>
                  <a:lnTo>
                    <a:pt x="5234051" y="93715"/>
                  </a:lnTo>
                  <a:lnTo>
                    <a:pt x="5241036" y="137033"/>
                  </a:lnTo>
                  <a:lnTo>
                    <a:pt x="5241036" y="522732"/>
                  </a:lnTo>
                  <a:lnTo>
                    <a:pt x="0" y="522732"/>
                  </a:lnTo>
                  <a:lnTo>
                    <a:pt x="0" y="137033"/>
                  </a:lnTo>
                  <a:lnTo>
                    <a:pt x="6985" y="93715"/>
                  </a:lnTo>
                  <a:lnTo>
                    <a:pt x="26436" y="56098"/>
                  </a:lnTo>
                  <a:lnTo>
                    <a:pt x="56098" y="26436"/>
                  </a:lnTo>
                  <a:lnTo>
                    <a:pt x="93715" y="6985"/>
                  </a:lnTo>
                  <a:lnTo>
                    <a:pt x="137033" y="0"/>
                  </a:lnTo>
                  <a:close/>
                </a:path>
              </a:pathLst>
            </a:custGeom>
            <a:ln w="9525">
              <a:solidFill>
                <a:srgbClr val="00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58484" y="1641347"/>
              <a:ext cx="5404485" cy="3992879"/>
            </a:xfrm>
            <a:custGeom>
              <a:avLst/>
              <a:gdLst/>
              <a:ahLst/>
              <a:cxnLst/>
              <a:rect l="l" t="t" r="r" b="b"/>
              <a:pathLst>
                <a:path w="5404484" h="3992879">
                  <a:moveTo>
                    <a:pt x="5402580" y="3941826"/>
                  </a:moveTo>
                  <a:lnTo>
                    <a:pt x="5398567" y="3921963"/>
                  </a:lnTo>
                  <a:lnTo>
                    <a:pt x="5387619" y="3905732"/>
                  </a:lnTo>
                  <a:lnTo>
                    <a:pt x="5371389" y="3894785"/>
                  </a:lnTo>
                  <a:lnTo>
                    <a:pt x="5351526" y="3890772"/>
                  </a:lnTo>
                  <a:lnTo>
                    <a:pt x="51054" y="3890772"/>
                  </a:lnTo>
                  <a:lnTo>
                    <a:pt x="31178" y="3894785"/>
                  </a:lnTo>
                  <a:lnTo>
                    <a:pt x="14947" y="3905732"/>
                  </a:lnTo>
                  <a:lnTo>
                    <a:pt x="4000" y="3921963"/>
                  </a:lnTo>
                  <a:lnTo>
                    <a:pt x="0" y="3941826"/>
                  </a:lnTo>
                  <a:lnTo>
                    <a:pt x="4000" y="3961701"/>
                  </a:lnTo>
                  <a:lnTo>
                    <a:pt x="14947" y="3977932"/>
                  </a:lnTo>
                  <a:lnTo>
                    <a:pt x="31178" y="3988879"/>
                  </a:lnTo>
                  <a:lnTo>
                    <a:pt x="51054" y="3992880"/>
                  </a:lnTo>
                  <a:lnTo>
                    <a:pt x="5351526" y="3992880"/>
                  </a:lnTo>
                  <a:lnTo>
                    <a:pt x="5371389" y="3988879"/>
                  </a:lnTo>
                  <a:lnTo>
                    <a:pt x="5387619" y="3977932"/>
                  </a:lnTo>
                  <a:lnTo>
                    <a:pt x="5398567" y="3961701"/>
                  </a:lnTo>
                  <a:lnTo>
                    <a:pt x="5402580" y="3941826"/>
                  </a:lnTo>
                  <a:close/>
                </a:path>
                <a:path w="5404484" h="3992879">
                  <a:moveTo>
                    <a:pt x="5404104" y="51054"/>
                  </a:moveTo>
                  <a:lnTo>
                    <a:pt x="5400091" y="31191"/>
                  </a:lnTo>
                  <a:lnTo>
                    <a:pt x="5389143" y="14960"/>
                  </a:lnTo>
                  <a:lnTo>
                    <a:pt x="5372913" y="4013"/>
                  </a:lnTo>
                  <a:lnTo>
                    <a:pt x="5353050" y="0"/>
                  </a:lnTo>
                  <a:lnTo>
                    <a:pt x="52578" y="0"/>
                  </a:lnTo>
                  <a:lnTo>
                    <a:pt x="32702" y="4013"/>
                  </a:lnTo>
                  <a:lnTo>
                    <a:pt x="16471" y="14960"/>
                  </a:lnTo>
                  <a:lnTo>
                    <a:pt x="5524" y="31191"/>
                  </a:lnTo>
                  <a:lnTo>
                    <a:pt x="1524" y="51054"/>
                  </a:lnTo>
                  <a:lnTo>
                    <a:pt x="5524" y="70929"/>
                  </a:lnTo>
                  <a:lnTo>
                    <a:pt x="16471" y="87160"/>
                  </a:lnTo>
                  <a:lnTo>
                    <a:pt x="32702" y="98107"/>
                  </a:lnTo>
                  <a:lnTo>
                    <a:pt x="52578" y="102108"/>
                  </a:lnTo>
                  <a:lnTo>
                    <a:pt x="5353050" y="102108"/>
                  </a:lnTo>
                  <a:lnTo>
                    <a:pt x="5372913" y="98107"/>
                  </a:lnTo>
                  <a:lnTo>
                    <a:pt x="5389143" y="87160"/>
                  </a:lnTo>
                  <a:lnTo>
                    <a:pt x="5400091" y="70929"/>
                  </a:lnTo>
                  <a:lnTo>
                    <a:pt x="5404104" y="51054"/>
                  </a:lnTo>
                  <a:close/>
                </a:path>
              </a:pathLst>
            </a:custGeom>
            <a:solidFill>
              <a:srgbClr val="27B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39256" y="1691639"/>
              <a:ext cx="5241290" cy="3892550"/>
            </a:xfrm>
            <a:custGeom>
              <a:avLst/>
              <a:gdLst/>
              <a:ahLst/>
              <a:cxnLst/>
              <a:rect l="l" t="t" r="r" b="b"/>
              <a:pathLst>
                <a:path w="5241290" h="3892550">
                  <a:moveTo>
                    <a:pt x="5241036" y="0"/>
                  </a:moveTo>
                  <a:lnTo>
                    <a:pt x="0" y="0"/>
                  </a:lnTo>
                  <a:lnTo>
                    <a:pt x="0" y="3892296"/>
                  </a:lnTo>
                  <a:lnTo>
                    <a:pt x="5241036" y="3892296"/>
                  </a:lnTo>
                  <a:lnTo>
                    <a:pt x="52410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39256" y="1691639"/>
              <a:ext cx="5241290" cy="3892550"/>
            </a:xfrm>
            <a:custGeom>
              <a:avLst/>
              <a:gdLst/>
              <a:ahLst/>
              <a:cxnLst/>
              <a:rect l="l" t="t" r="r" b="b"/>
              <a:pathLst>
                <a:path w="5241290" h="3892550">
                  <a:moveTo>
                    <a:pt x="0" y="3892296"/>
                  </a:moveTo>
                  <a:lnTo>
                    <a:pt x="5241036" y="3892296"/>
                  </a:lnTo>
                  <a:lnTo>
                    <a:pt x="5241036" y="0"/>
                  </a:lnTo>
                  <a:lnTo>
                    <a:pt x="0" y="0"/>
                  </a:lnTo>
                  <a:lnTo>
                    <a:pt x="0" y="3892296"/>
                  </a:lnTo>
                  <a:close/>
                </a:path>
              </a:pathLst>
            </a:custGeom>
            <a:ln w="9525">
              <a:solidFill>
                <a:srgbClr val="27B4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543927" y="2352801"/>
              <a:ext cx="3830320" cy="822960"/>
            </a:xfrm>
            <a:custGeom>
              <a:avLst/>
              <a:gdLst/>
              <a:ahLst/>
              <a:cxnLst/>
              <a:rect l="l" t="t" r="r" b="b"/>
              <a:pathLst>
                <a:path w="3830320" h="822960">
                  <a:moveTo>
                    <a:pt x="0" y="0"/>
                  </a:moveTo>
                  <a:lnTo>
                    <a:pt x="3830066" y="0"/>
                  </a:lnTo>
                </a:path>
                <a:path w="3830320" h="822960">
                  <a:moveTo>
                    <a:pt x="0" y="822960"/>
                  </a:moveTo>
                  <a:lnTo>
                    <a:pt x="3830066" y="82296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805926" y="3785361"/>
              <a:ext cx="2568575" cy="0"/>
            </a:xfrm>
            <a:custGeom>
              <a:avLst/>
              <a:gdLst/>
              <a:ahLst/>
              <a:cxnLst/>
              <a:rect l="l" t="t" r="r" b="b"/>
              <a:pathLst>
                <a:path w="2568575">
                  <a:moveTo>
                    <a:pt x="0" y="0"/>
                  </a:moveTo>
                  <a:lnTo>
                    <a:pt x="2568067" y="0"/>
                  </a:lnTo>
                </a:path>
              </a:pathLst>
            </a:custGeom>
            <a:ln w="9525">
              <a:solidFill>
                <a:srgbClr val="9A9A9A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45428" y="4394961"/>
              <a:ext cx="5028565" cy="0"/>
            </a:xfrm>
            <a:custGeom>
              <a:avLst/>
              <a:gdLst/>
              <a:ahLst/>
              <a:cxnLst/>
              <a:rect l="l" t="t" r="r" b="b"/>
              <a:pathLst>
                <a:path w="5028565">
                  <a:moveTo>
                    <a:pt x="0" y="0"/>
                  </a:moveTo>
                  <a:lnTo>
                    <a:pt x="5028565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805926" y="4791202"/>
              <a:ext cx="2568575" cy="0"/>
            </a:xfrm>
            <a:custGeom>
              <a:avLst/>
              <a:gdLst/>
              <a:ahLst/>
              <a:cxnLst/>
              <a:rect l="l" t="t" r="r" b="b"/>
              <a:pathLst>
                <a:path w="2568575">
                  <a:moveTo>
                    <a:pt x="0" y="0"/>
                  </a:moveTo>
                  <a:lnTo>
                    <a:pt x="2568067" y="0"/>
                  </a:lnTo>
                </a:path>
              </a:pathLst>
            </a:custGeom>
            <a:ln w="9525">
              <a:solidFill>
                <a:srgbClr val="9A9A9A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43927" y="5187441"/>
              <a:ext cx="3830320" cy="0"/>
            </a:xfrm>
            <a:custGeom>
              <a:avLst/>
              <a:gdLst/>
              <a:ahLst/>
              <a:cxnLst/>
              <a:rect l="l" t="t" r="r" b="b"/>
              <a:pathLst>
                <a:path w="3830320">
                  <a:moveTo>
                    <a:pt x="0" y="0"/>
                  </a:moveTo>
                  <a:lnTo>
                    <a:pt x="3830066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333490" y="1262888"/>
            <a:ext cx="183451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10945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Sector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Island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pc="-25" dirty="0"/>
              <a:t>24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740277" y="6492341"/>
            <a:ext cx="515302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Bundles</a:t>
            </a:r>
            <a:r>
              <a:rPr sz="1200" i="1" spc="-20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are</a:t>
            </a:r>
            <a:r>
              <a:rPr sz="1200" i="1" spc="-25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90%</a:t>
            </a:r>
            <a:r>
              <a:rPr sz="1200" i="1" spc="-15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finalized;</a:t>
            </a:r>
            <a:r>
              <a:rPr sz="1200" i="1" spc="-45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USVI</a:t>
            </a:r>
            <a:r>
              <a:rPr sz="1200" i="1" spc="-30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reserves</a:t>
            </a:r>
            <a:r>
              <a:rPr sz="1200" i="1" spc="-30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right</a:t>
            </a:r>
            <a:r>
              <a:rPr sz="1200" i="1" spc="-20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to</a:t>
            </a:r>
            <a:r>
              <a:rPr sz="1200" i="1" spc="-35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update</a:t>
            </a:r>
            <a:r>
              <a:rPr sz="1200" i="1" spc="-30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as</a:t>
            </a:r>
            <a:r>
              <a:rPr sz="1200" i="1" spc="-20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needed</a:t>
            </a:r>
            <a:r>
              <a:rPr sz="1200" i="1" spc="-35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based</a:t>
            </a:r>
            <a:r>
              <a:rPr sz="1200" i="1" spc="-25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on</a:t>
            </a:r>
            <a:r>
              <a:rPr sz="1200" i="1" spc="-30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E71C56"/>
                </a:solidFill>
                <a:latin typeface="Calibri"/>
                <a:cs typeface="Calibri"/>
              </a:rPr>
              <a:t>review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794242" y="1262888"/>
            <a:ext cx="7550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46190" y="2904185"/>
            <a:ext cx="96646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334E"/>
                </a:solidFill>
                <a:latin typeface="Calibri"/>
                <a:cs typeface="Calibri"/>
              </a:rPr>
              <a:t>Horizontal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44689" y="1883409"/>
            <a:ext cx="737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334E"/>
                </a:solidFill>
                <a:latin typeface="Calibri"/>
                <a:cs typeface="Calibri"/>
              </a:rPr>
              <a:t>St.</a:t>
            </a:r>
            <a:r>
              <a:rPr sz="1800" spc="-2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334E"/>
                </a:solidFill>
                <a:latin typeface="Calibri"/>
                <a:cs typeface="Calibri"/>
              </a:rPr>
              <a:t>John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806942" y="1810257"/>
            <a:ext cx="252984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11111"/>
                </a:solidFill>
                <a:latin typeface="Calibri"/>
                <a:cs typeface="Calibri"/>
              </a:rPr>
              <a:t>St.</a:t>
            </a:r>
            <a:r>
              <a:rPr sz="1400" spc="-2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11111"/>
                </a:solidFill>
                <a:latin typeface="Calibri"/>
                <a:cs typeface="Calibri"/>
              </a:rPr>
              <a:t>John</a:t>
            </a:r>
            <a:r>
              <a:rPr sz="1400" spc="-1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400" spc="-35" dirty="0">
                <a:solidFill>
                  <a:srgbClr val="111111"/>
                </a:solidFill>
                <a:latin typeface="Calibri"/>
                <a:cs typeface="Calibri"/>
              </a:rPr>
              <a:t>Water,</a:t>
            </a:r>
            <a:r>
              <a:rPr sz="1400" spc="-1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111111"/>
                </a:solidFill>
                <a:latin typeface="Calibri"/>
                <a:cs typeface="Calibri"/>
              </a:rPr>
              <a:t>Wastewater,</a:t>
            </a:r>
            <a:r>
              <a:rPr sz="1400" spc="-20" dirty="0">
                <a:solidFill>
                  <a:srgbClr val="111111"/>
                </a:solidFill>
                <a:latin typeface="Calibri"/>
                <a:cs typeface="Calibri"/>
              </a:rPr>
              <a:t> Power </a:t>
            </a:r>
            <a:r>
              <a:rPr sz="1400" spc="-10" dirty="0">
                <a:solidFill>
                  <a:srgbClr val="111111"/>
                </a:solidFill>
                <a:latin typeface="Calibri"/>
                <a:cs typeface="Calibri"/>
              </a:rPr>
              <a:t>Undergrounding</a:t>
            </a:r>
            <a:r>
              <a:rPr sz="1400" spc="3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11111"/>
                </a:solidFill>
                <a:latin typeface="Calibri"/>
                <a:cs typeface="Calibri"/>
              </a:rPr>
              <a:t>&amp;</a:t>
            </a:r>
            <a:r>
              <a:rPr sz="1400" spc="-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11111"/>
                </a:solidFill>
                <a:latin typeface="Calibri"/>
                <a:cs typeface="Calibri"/>
              </a:rPr>
              <a:t>Roads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44689" y="2599690"/>
            <a:ext cx="1037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334E"/>
                </a:solidFill>
                <a:latin typeface="Calibri"/>
                <a:cs typeface="Calibri"/>
              </a:rPr>
              <a:t>St.</a:t>
            </a:r>
            <a:r>
              <a:rPr sz="1800" spc="-1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334E"/>
                </a:solidFill>
                <a:latin typeface="Calibri"/>
                <a:cs typeface="Calibri"/>
              </a:rPr>
              <a:t>Thomas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806942" y="2419857"/>
            <a:ext cx="2396490" cy="1276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5369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11111"/>
                </a:solidFill>
                <a:latin typeface="Calibri"/>
                <a:cs typeface="Calibri"/>
              </a:rPr>
              <a:t>St.</a:t>
            </a:r>
            <a:r>
              <a:rPr sz="1400" spc="-4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11111"/>
                </a:solidFill>
                <a:latin typeface="Calibri"/>
                <a:cs typeface="Calibri"/>
              </a:rPr>
              <a:t>Thomas</a:t>
            </a:r>
            <a:r>
              <a:rPr sz="1400" spc="-3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111111"/>
                </a:solidFill>
                <a:latin typeface="Calibri"/>
                <a:cs typeface="Calibri"/>
              </a:rPr>
              <a:t>West</a:t>
            </a:r>
            <a:r>
              <a:rPr sz="1400" spc="-3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11111"/>
                </a:solidFill>
                <a:latin typeface="Calibri"/>
                <a:cs typeface="Calibri"/>
              </a:rPr>
              <a:t>End</a:t>
            </a:r>
            <a:r>
              <a:rPr sz="1400" spc="-1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111111"/>
                </a:solidFill>
                <a:latin typeface="Calibri"/>
                <a:cs typeface="Calibri"/>
              </a:rPr>
              <a:t>Water, </a:t>
            </a:r>
            <a:r>
              <a:rPr sz="1400" spc="-30" dirty="0">
                <a:solidFill>
                  <a:srgbClr val="111111"/>
                </a:solidFill>
                <a:latin typeface="Calibri"/>
                <a:cs typeface="Calibri"/>
              </a:rPr>
              <a:t>Wastewater,</a:t>
            </a:r>
            <a:r>
              <a:rPr sz="1400" spc="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111111"/>
                </a:solidFill>
                <a:latin typeface="Calibri"/>
                <a:cs typeface="Calibri"/>
              </a:rPr>
              <a:t>Power </a:t>
            </a:r>
            <a:r>
              <a:rPr sz="1400" spc="-10" dirty="0">
                <a:solidFill>
                  <a:srgbClr val="111111"/>
                </a:solidFill>
                <a:latin typeface="Calibri"/>
                <a:cs typeface="Calibri"/>
              </a:rPr>
              <a:t>Undergrounding</a:t>
            </a:r>
            <a:r>
              <a:rPr sz="1400" spc="3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11111"/>
                </a:solidFill>
                <a:latin typeface="Calibri"/>
                <a:cs typeface="Calibri"/>
              </a:rPr>
              <a:t>&amp;</a:t>
            </a:r>
            <a:r>
              <a:rPr sz="1400" spc="-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11111"/>
                </a:solidFill>
                <a:latin typeface="Calibri"/>
                <a:cs typeface="Calibri"/>
              </a:rPr>
              <a:t>Roads</a:t>
            </a:r>
            <a:endParaRPr sz="1400">
              <a:latin typeface="Calibri"/>
              <a:cs typeface="Calibri"/>
            </a:endParaRPr>
          </a:p>
          <a:p>
            <a:pPr marR="5080">
              <a:lnSpc>
                <a:spcPct val="100000"/>
              </a:lnSpc>
              <a:spcBef>
                <a:spcPts val="1440"/>
              </a:spcBef>
            </a:pPr>
            <a:r>
              <a:rPr sz="1400" dirty="0">
                <a:solidFill>
                  <a:srgbClr val="111111"/>
                </a:solidFill>
                <a:latin typeface="Calibri"/>
                <a:cs typeface="Calibri"/>
              </a:rPr>
              <a:t>St.</a:t>
            </a:r>
            <a:r>
              <a:rPr sz="1400" spc="-5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11111"/>
                </a:solidFill>
                <a:latin typeface="Calibri"/>
                <a:cs typeface="Calibri"/>
              </a:rPr>
              <a:t>Croix</a:t>
            </a:r>
            <a:r>
              <a:rPr sz="1400" spc="-4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11111"/>
                </a:solidFill>
                <a:latin typeface="Calibri"/>
                <a:cs typeface="Calibri"/>
              </a:rPr>
              <a:t>East</a:t>
            </a:r>
            <a:r>
              <a:rPr sz="1400" spc="-4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400" spc="-35" dirty="0">
                <a:solidFill>
                  <a:srgbClr val="111111"/>
                </a:solidFill>
                <a:latin typeface="Calibri"/>
                <a:cs typeface="Calibri"/>
              </a:rPr>
              <a:t>Water,</a:t>
            </a:r>
            <a:r>
              <a:rPr sz="1400" spc="-4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111111"/>
                </a:solidFill>
                <a:latin typeface="Calibri"/>
                <a:cs typeface="Calibri"/>
              </a:rPr>
              <a:t>Wastewater, </a:t>
            </a:r>
            <a:r>
              <a:rPr sz="1400" dirty="0">
                <a:solidFill>
                  <a:srgbClr val="111111"/>
                </a:solidFill>
                <a:latin typeface="Calibri"/>
                <a:cs typeface="Calibri"/>
              </a:rPr>
              <a:t>Power</a:t>
            </a:r>
            <a:r>
              <a:rPr sz="1400" spc="-4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11111"/>
                </a:solidFill>
                <a:latin typeface="Calibri"/>
                <a:cs typeface="Calibri"/>
              </a:rPr>
              <a:t>Undergrounding</a:t>
            </a:r>
            <a:r>
              <a:rPr sz="1400" spc="2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11111"/>
                </a:solidFill>
                <a:latin typeface="Calibri"/>
                <a:cs typeface="Calibri"/>
              </a:rPr>
              <a:t>&amp;</a:t>
            </a:r>
            <a:r>
              <a:rPr sz="1400" spc="-2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11111"/>
                </a:solidFill>
                <a:latin typeface="Calibri"/>
                <a:cs typeface="Calibri"/>
              </a:rPr>
              <a:t>Roads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346190" y="4688204"/>
            <a:ext cx="851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334E"/>
                </a:solidFill>
                <a:latin typeface="Calibri"/>
                <a:cs typeface="Calibri"/>
              </a:rPr>
              <a:t>Public Buildings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44689" y="4627245"/>
            <a:ext cx="1037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334E"/>
                </a:solidFill>
                <a:latin typeface="Calibri"/>
                <a:cs typeface="Calibri"/>
              </a:rPr>
              <a:t>St.</a:t>
            </a:r>
            <a:r>
              <a:rPr sz="1800" spc="-1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334E"/>
                </a:solidFill>
                <a:latin typeface="Calibri"/>
                <a:cs typeface="Calibri"/>
              </a:rPr>
              <a:t>Thomas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44689" y="3621151"/>
            <a:ext cx="3783329" cy="1080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995"/>
              </a:lnSpc>
              <a:spcBef>
                <a:spcPts val="100"/>
              </a:spcBef>
            </a:pPr>
            <a:r>
              <a:rPr sz="1800" dirty="0">
                <a:solidFill>
                  <a:srgbClr val="00334E"/>
                </a:solidFill>
                <a:latin typeface="Calibri"/>
                <a:cs typeface="Calibri"/>
              </a:rPr>
              <a:t>St.</a:t>
            </a:r>
            <a:r>
              <a:rPr sz="1800" spc="-2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334E"/>
                </a:solidFill>
                <a:latin typeface="Calibri"/>
                <a:cs typeface="Calibri"/>
              </a:rPr>
              <a:t>Croix</a:t>
            </a:r>
            <a:endParaRPr sz="1800">
              <a:latin typeface="Calibri"/>
              <a:cs typeface="Calibri"/>
            </a:endParaRPr>
          </a:p>
          <a:p>
            <a:pPr marL="1261745">
              <a:lnSpc>
                <a:spcPts val="1515"/>
              </a:lnSpc>
            </a:pPr>
            <a:r>
              <a:rPr sz="1400" dirty="0">
                <a:solidFill>
                  <a:srgbClr val="111111"/>
                </a:solidFill>
                <a:latin typeface="Calibri"/>
                <a:cs typeface="Calibri"/>
              </a:rPr>
              <a:t>St.</a:t>
            </a:r>
            <a:r>
              <a:rPr sz="1400" spc="-4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11111"/>
                </a:solidFill>
                <a:latin typeface="Calibri"/>
                <a:cs typeface="Calibri"/>
              </a:rPr>
              <a:t>Croix</a:t>
            </a:r>
            <a:r>
              <a:rPr sz="1400" spc="-2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11111"/>
                </a:solidFill>
                <a:latin typeface="Calibri"/>
                <a:cs typeface="Calibri"/>
              </a:rPr>
              <a:t>South</a:t>
            </a:r>
            <a:r>
              <a:rPr sz="1400" spc="-4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400" spc="-35" dirty="0">
                <a:solidFill>
                  <a:srgbClr val="111111"/>
                </a:solidFill>
                <a:latin typeface="Calibri"/>
                <a:cs typeface="Calibri"/>
              </a:rPr>
              <a:t>Water,</a:t>
            </a:r>
            <a:r>
              <a:rPr sz="1400" spc="-3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11111"/>
                </a:solidFill>
                <a:latin typeface="Calibri"/>
                <a:cs typeface="Calibri"/>
              </a:rPr>
              <a:t>Wastewater,</a:t>
            </a:r>
            <a:endParaRPr sz="1400">
              <a:latin typeface="Calibri"/>
              <a:cs typeface="Calibri"/>
            </a:endParaRPr>
          </a:p>
          <a:p>
            <a:pPr marL="1261745">
              <a:lnSpc>
                <a:spcPct val="100000"/>
              </a:lnSpc>
            </a:pPr>
            <a:r>
              <a:rPr sz="1400" dirty="0">
                <a:solidFill>
                  <a:srgbClr val="111111"/>
                </a:solidFill>
                <a:latin typeface="Calibri"/>
                <a:cs typeface="Calibri"/>
              </a:rPr>
              <a:t>Power</a:t>
            </a:r>
            <a:r>
              <a:rPr sz="1400" spc="-4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11111"/>
                </a:solidFill>
                <a:latin typeface="Calibri"/>
                <a:cs typeface="Calibri"/>
              </a:rPr>
              <a:t>Undergrounding</a:t>
            </a:r>
            <a:r>
              <a:rPr sz="1400" spc="2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11111"/>
                </a:solidFill>
                <a:latin typeface="Calibri"/>
                <a:cs typeface="Calibri"/>
              </a:rPr>
              <a:t>&amp;</a:t>
            </a:r>
            <a:r>
              <a:rPr sz="1400" spc="-2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11111"/>
                </a:solidFill>
                <a:latin typeface="Calibri"/>
                <a:cs typeface="Calibri"/>
              </a:rPr>
              <a:t>Roads</a:t>
            </a:r>
            <a:endParaRPr sz="1400">
              <a:latin typeface="Calibri"/>
              <a:cs typeface="Calibri"/>
            </a:endParaRPr>
          </a:p>
          <a:p>
            <a:pPr marL="1261745">
              <a:lnSpc>
                <a:spcPct val="100000"/>
              </a:lnSpc>
              <a:spcBef>
                <a:spcPts val="1440"/>
              </a:spcBef>
            </a:pPr>
            <a:r>
              <a:rPr sz="1400" spc="-10" dirty="0">
                <a:solidFill>
                  <a:srgbClr val="111111"/>
                </a:solidFill>
                <a:latin typeface="Calibri"/>
                <a:cs typeface="Calibri"/>
              </a:rPr>
              <a:t>Estate</a:t>
            </a:r>
            <a:r>
              <a:rPr sz="1400" spc="-5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11111"/>
                </a:solidFill>
                <a:latin typeface="Calibri"/>
                <a:cs typeface="Calibri"/>
              </a:rPr>
              <a:t>Fortuna</a:t>
            </a:r>
            <a:r>
              <a:rPr sz="1400" spc="-5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11111"/>
                </a:solidFill>
                <a:latin typeface="Calibri"/>
                <a:cs typeface="Calibri"/>
              </a:rPr>
              <a:t>Fire</a:t>
            </a:r>
            <a:r>
              <a:rPr sz="1400" spc="-5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11111"/>
                </a:solidFill>
                <a:latin typeface="Calibri"/>
                <a:cs typeface="Calibri"/>
              </a:rPr>
              <a:t>Station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806942" y="4858892"/>
            <a:ext cx="19608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11111"/>
                </a:solidFill>
                <a:latin typeface="Calibri"/>
                <a:cs typeface="Calibri"/>
              </a:rPr>
              <a:t>George</a:t>
            </a:r>
            <a:r>
              <a:rPr sz="1400" spc="-6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400" spc="-100" dirty="0">
                <a:solidFill>
                  <a:srgbClr val="111111"/>
                </a:solidFill>
                <a:latin typeface="Calibri"/>
                <a:cs typeface="Calibri"/>
              </a:rPr>
              <a:t>P.</a:t>
            </a:r>
            <a:r>
              <a:rPr sz="1400" spc="-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11111"/>
                </a:solidFill>
                <a:latin typeface="Calibri"/>
                <a:cs typeface="Calibri"/>
              </a:rPr>
              <a:t>Scott</a:t>
            </a:r>
            <a:r>
              <a:rPr sz="1400" spc="-4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11111"/>
                </a:solidFill>
                <a:latin typeface="Calibri"/>
                <a:cs typeface="Calibri"/>
              </a:rPr>
              <a:t>Fire</a:t>
            </a:r>
            <a:r>
              <a:rPr sz="1400" spc="-3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11111"/>
                </a:solidFill>
                <a:latin typeface="Calibri"/>
                <a:cs typeface="Calibri"/>
              </a:rPr>
              <a:t>Station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74419" y="5204841"/>
            <a:ext cx="9039860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70270">
              <a:lnSpc>
                <a:spcPct val="100000"/>
              </a:lnSpc>
              <a:spcBef>
                <a:spcPts val="100"/>
              </a:spcBef>
              <a:tabLst>
                <a:tab pos="7232015" algn="l"/>
              </a:tabLst>
            </a:pPr>
            <a:r>
              <a:rPr sz="2700" baseline="-4629" dirty="0">
                <a:solidFill>
                  <a:srgbClr val="00334E"/>
                </a:solidFill>
                <a:latin typeface="Calibri"/>
                <a:cs typeface="Calibri"/>
              </a:rPr>
              <a:t>St.</a:t>
            </a:r>
            <a:r>
              <a:rPr sz="2700" spc="-37" baseline="-4629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2700" spc="-15" baseline="-4629" dirty="0">
                <a:solidFill>
                  <a:srgbClr val="00334E"/>
                </a:solidFill>
                <a:latin typeface="Calibri"/>
                <a:cs typeface="Calibri"/>
              </a:rPr>
              <a:t>Croix</a:t>
            </a:r>
            <a:r>
              <a:rPr sz="2700" baseline="-4629" dirty="0">
                <a:solidFill>
                  <a:srgbClr val="00334E"/>
                </a:solidFill>
                <a:latin typeface="Calibri"/>
                <a:cs typeface="Calibri"/>
              </a:rPr>
              <a:t>	</a:t>
            </a:r>
            <a:r>
              <a:rPr sz="1400" dirty="0">
                <a:solidFill>
                  <a:srgbClr val="111111"/>
                </a:solidFill>
                <a:latin typeface="Calibri"/>
                <a:cs typeface="Calibri"/>
              </a:rPr>
              <a:t>Gibbs</a:t>
            </a:r>
            <a:r>
              <a:rPr sz="1400" spc="-5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11111"/>
                </a:solidFill>
                <a:latin typeface="Calibri"/>
                <a:cs typeface="Calibri"/>
              </a:rPr>
              <a:t>Fire</a:t>
            </a:r>
            <a:r>
              <a:rPr sz="1400" spc="-6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11111"/>
                </a:solidFill>
                <a:latin typeface="Calibri"/>
                <a:cs typeface="Calibri"/>
              </a:rPr>
              <a:t>Station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334E"/>
                </a:solidFill>
                <a:latin typeface="Calibri"/>
                <a:cs typeface="Calibri"/>
              </a:rPr>
              <a:t>Bundles</a:t>
            </a:r>
            <a:r>
              <a:rPr sz="1800" spc="-6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334E"/>
                </a:solidFill>
                <a:latin typeface="Calibri"/>
                <a:cs typeface="Calibri"/>
              </a:rPr>
              <a:t>will</a:t>
            </a:r>
            <a:r>
              <a:rPr sz="1800" spc="-3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334E"/>
                </a:solidFill>
                <a:latin typeface="Calibri"/>
                <a:cs typeface="Calibri"/>
              </a:rPr>
              <a:t>continue</a:t>
            </a:r>
            <a:r>
              <a:rPr sz="1800" spc="-4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334E"/>
                </a:solidFill>
                <a:latin typeface="Calibri"/>
                <a:cs typeface="Calibri"/>
              </a:rPr>
              <a:t>to</a:t>
            </a:r>
            <a:r>
              <a:rPr sz="1800" spc="-5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334E"/>
                </a:solidFill>
                <a:latin typeface="Calibri"/>
                <a:cs typeface="Calibri"/>
              </a:rPr>
              <a:t>be</a:t>
            </a:r>
            <a:r>
              <a:rPr sz="1800" spc="-4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334E"/>
                </a:solidFill>
                <a:latin typeface="Calibri"/>
                <a:cs typeface="Calibri"/>
              </a:rPr>
              <a:t>reviewed</a:t>
            </a:r>
            <a:r>
              <a:rPr sz="1800" spc="-4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334E"/>
                </a:solidFill>
                <a:latin typeface="Calibri"/>
                <a:cs typeface="Calibri"/>
              </a:rPr>
              <a:t>to</a:t>
            </a:r>
            <a:r>
              <a:rPr sz="1800" spc="-5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334E"/>
                </a:solidFill>
                <a:latin typeface="Calibri"/>
                <a:cs typeface="Calibri"/>
              </a:rPr>
              <a:t>best</a:t>
            </a:r>
            <a:r>
              <a:rPr sz="1800" spc="-5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334E"/>
                </a:solidFill>
                <a:latin typeface="Calibri"/>
                <a:cs typeface="Calibri"/>
              </a:rPr>
              <a:t>utilize</a:t>
            </a:r>
            <a:r>
              <a:rPr sz="1800" spc="-3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334E"/>
                </a:solidFill>
                <a:latin typeface="Calibri"/>
                <a:cs typeface="Calibri"/>
              </a:rPr>
              <a:t>both</a:t>
            </a:r>
            <a:r>
              <a:rPr sz="1800" spc="-5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334E"/>
                </a:solidFill>
                <a:latin typeface="Calibri"/>
                <a:cs typeface="Calibri"/>
              </a:rPr>
              <a:t>local</a:t>
            </a:r>
            <a:r>
              <a:rPr sz="1800" spc="-4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334E"/>
                </a:solidFill>
                <a:latin typeface="Calibri"/>
                <a:cs typeface="Calibri"/>
              </a:rPr>
              <a:t>and</a:t>
            </a:r>
            <a:r>
              <a:rPr sz="1800" spc="-4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334E"/>
                </a:solidFill>
                <a:latin typeface="Calibri"/>
                <a:cs typeface="Calibri"/>
              </a:rPr>
              <a:t>large</a:t>
            </a:r>
            <a:r>
              <a:rPr sz="1800" spc="-5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334E"/>
                </a:solidFill>
                <a:latin typeface="Calibri"/>
                <a:cs typeface="Calibri"/>
              </a:rPr>
              <a:t>multinational</a:t>
            </a:r>
            <a:r>
              <a:rPr sz="1800" spc="-4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334E"/>
                </a:solidFill>
                <a:latin typeface="Calibri"/>
                <a:cs typeface="Calibri"/>
              </a:rPr>
              <a:t>contractors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2" name="Picture 41" descr="A logo of a disaster recovery company&#10;&#10;Description automatically generated">
            <a:extLst>
              <a:ext uri="{FF2B5EF4-FFF2-40B4-BE49-F238E27FC236}">
                <a16:creationId xmlns:a16="http://schemas.microsoft.com/office/drawing/2014/main" id="{6681A1A3-F7E1-33FE-34EC-D0E05E755C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511" y="6400800"/>
            <a:ext cx="417507" cy="39855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38D9C-1AB7-3D3B-A469-9A22AF750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6747D9A6-5256-B31D-5EC2-3761C323B3F3}"/>
              </a:ext>
            </a:extLst>
          </p:cNvPr>
          <p:cNvSpPr/>
          <p:nvPr/>
        </p:nvSpPr>
        <p:spPr>
          <a:xfrm>
            <a:off x="1415033" y="1447038"/>
            <a:ext cx="7284720" cy="3042285"/>
          </a:xfrm>
          <a:custGeom>
            <a:avLst/>
            <a:gdLst/>
            <a:ahLst/>
            <a:cxnLst/>
            <a:rect l="l" t="t" r="r" b="b"/>
            <a:pathLst>
              <a:path w="7284720" h="3042285">
                <a:moveTo>
                  <a:pt x="19812" y="1280160"/>
                </a:moveTo>
                <a:lnTo>
                  <a:pt x="7284720" y="1280160"/>
                </a:lnTo>
                <a:lnTo>
                  <a:pt x="7284720" y="0"/>
                </a:lnTo>
                <a:lnTo>
                  <a:pt x="19812" y="0"/>
                </a:lnTo>
                <a:lnTo>
                  <a:pt x="19812" y="1280160"/>
                </a:lnTo>
                <a:close/>
              </a:path>
              <a:path w="7284720" h="3042285">
                <a:moveTo>
                  <a:pt x="0" y="3041904"/>
                </a:moveTo>
                <a:lnTo>
                  <a:pt x="7284720" y="3041904"/>
                </a:lnTo>
                <a:lnTo>
                  <a:pt x="7284720" y="1524000"/>
                </a:lnTo>
                <a:lnTo>
                  <a:pt x="0" y="1524000"/>
                </a:lnTo>
                <a:lnTo>
                  <a:pt x="0" y="3041904"/>
                </a:lnTo>
                <a:close/>
              </a:path>
            </a:pathLst>
          </a:custGeom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4390699-FE3A-33D3-88AF-903DEDCE7C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594" y="384567"/>
            <a:ext cx="11975424" cy="69890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r">
              <a:lnSpc>
                <a:spcPts val="2590"/>
              </a:lnSpc>
              <a:spcBef>
                <a:spcPts val="425"/>
              </a:spcBef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Establishing a </a:t>
            </a:r>
            <a:r>
              <a:rPr b="1" dirty="0">
                <a:solidFill>
                  <a:schemeClr val="tx2">
                    <a:lumMod val="50000"/>
                  </a:schemeClr>
                </a:solidFill>
              </a:rPr>
              <a:t>Super</a:t>
            </a:r>
            <a:r>
              <a:rPr b="1" spc="-5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b="1" dirty="0">
                <a:solidFill>
                  <a:schemeClr val="tx2">
                    <a:lumMod val="50000"/>
                  </a:schemeClr>
                </a:solidFill>
              </a:rPr>
              <a:t>PMO</a:t>
            </a:r>
            <a:r>
              <a:rPr b="1" spc="-7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VI" sz="3200" dirty="0">
                <a:solidFill>
                  <a:schemeClr val="tx2">
                    <a:lumMod val="50000"/>
                  </a:schemeClr>
                </a:solidFill>
              </a:rPr>
              <a:t>|</a:t>
            </a:r>
            <a:r>
              <a:rPr lang="en-VI" sz="3200" spc="-4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1600" dirty="0"/>
              <a:t>Super</a:t>
            </a:r>
            <a:r>
              <a:rPr sz="1600" spc="-50" dirty="0"/>
              <a:t> </a:t>
            </a:r>
            <a:r>
              <a:rPr sz="1600" dirty="0"/>
              <a:t>PMO</a:t>
            </a:r>
            <a:r>
              <a:rPr sz="1600" spc="-75" dirty="0"/>
              <a:t> </a:t>
            </a:r>
            <a:r>
              <a:rPr sz="1600" dirty="0"/>
              <a:t>is</a:t>
            </a:r>
            <a:r>
              <a:rPr sz="1600" spc="-50" dirty="0"/>
              <a:t> </a:t>
            </a:r>
            <a:r>
              <a:rPr lang="en-US" sz="1600" spc="-50" dirty="0"/>
              <a:t>a </a:t>
            </a:r>
            <a:r>
              <a:rPr sz="1600" dirty="0"/>
              <a:t>prerequisite</a:t>
            </a:r>
            <a:r>
              <a:rPr sz="1600" spc="-20" dirty="0"/>
              <a:t> </a:t>
            </a:r>
            <a:r>
              <a:rPr sz="1600" dirty="0"/>
              <a:t>for</a:t>
            </a:r>
            <a:r>
              <a:rPr sz="1600" spc="-60" dirty="0"/>
              <a:t> </a:t>
            </a:r>
            <a:r>
              <a:rPr lang="en-US" sz="1600" spc="-60" dirty="0"/>
              <a:t>the </a:t>
            </a:r>
            <a:r>
              <a:rPr sz="1600" dirty="0"/>
              <a:t>majority</a:t>
            </a:r>
            <a:r>
              <a:rPr sz="1600" spc="-50" dirty="0"/>
              <a:t> </a:t>
            </a:r>
            <a:r>
              <a:rPr sz="1600" dirty="0"/>
              <a:t>of</a:t>
            </a:r>
            <a:r>
              <a:rPr sz="1600" spc="-60" dirty="0"/>
              <a:t> </a:t>
            </a:r>
            <a:r>
              <a:rPr sz="1600" dirty="0"/>
              <a:t>EPCs</a:t>
            </a:r>
            <a:r>
              <a:rPr lang="en-US" sz="1600" dirty="0"/>
              <a:t> and is </a:t>
            </a:r>
            <a:r>
              <a:rPr sz="1600" dirty="0"/>
              <a:t>critical</a:t>
            </a:r>
            <a:r>
              <a:rPr sz="1600" spc="-45" dirty="0"/>
              <a:t> </a:t>
            </a:r>
            <a:r>
              <a:rPr sz="1600" spc="-25" dirty="0"/>
              <a:t>to </a:t>
            </a:r>
            <a:r>
              <a:rPr lang="en-US" sz="1600" dirty="0"/>
              <a:t>establishing</a:t>
            </a:r>
            <a:r>
              <a:rPr lang="en-US" sz="1600" spc="-35" dirty="0"/>
              <a:t>   				</a:t>
            </a:r>
            <a:r>
              <a:rPr sz="1600" dirty="0"/>
              <a:t>the</a:t>
            </a:r>
            <a:r>
              <a:rPr sz="1600" spc="-45" dirty="0"/>
              <a:t> </a:t>
            </a:r>
            <a:r>
              <a:rPr sz="1600" dirty="0"/>
              <a:t>right</a:t>
            </a:r>
            <a:r>
              <a:rPr sz="1600" spc="-60" dirty="0"/>
              <a:t> </a:t>
            </a:r>
            <a:r>
              <a:rPr sz="1600" dirty="0"/>
              <a:t>ecosystem</a:t>
            </a:r>
            <a:r>
              <a:rPr sz="1600" spc="-45" dirty="0"/>
              <a:t> </a:t>
            </a:r>
            <a:r>
              <a:rPr sz="1600" dirty="0"/>
              <a:t>to</a:t>
            </a:r>
            <a:r>
              <a:rPr sz="1600" spc="-60" dirty="0"/>
              <a:t> </a:t>
            </a:r>
            <a:r>
              <a:rPr sz="1600" dirty="0"/>
              <a:t>support</a:t>
            </a:r>
            <a:r>
              <a:rPr sz="1600" spc="-35" dirty="0"/>
              <a:t> </a:t>
            </a:r>
            <a:r>
              <a:rPr sz="1600" dirty="0"/>
              <a:t>program</a:t>
            </a:r>
            <a:r>
              <a:rPr sz="1600" spc="-60" dirty="0"/>
              <a:t> </a:t>
            </a:r>
            <a:r>
              <a:rPr sz="1600" dirty="0"/>
              <a:t>development</a:t>
            </a:r>
            <a:r>
              <a:rPr sz="1600" spc="-35" dirty="0"/>
              <a:t> </a:t>
            </a:r>
            <a:r>
              <a:rPr sz="1600" dirty="0"/>
              <a:t>and</a:t>
            </a:r>
            <a:r>
              <a:rPr sz="1600" spc="-50" dirty="0"/>
              <a:t> </a:t>
            </a:r>
            <a:r>
              <a:rPr sz="1600" spc="-10" dirty="0"/>
              <a:t>delivery</a:t>
            </a:r>
            <a:endParaRPr sz="3200"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5D1F3D45-7B91-C767-EF59-76EFAB6B0F56}"/>
              </a:ext>
            </a:extLst>
          </p:cNvPr>
          <p:cNvSpPr txBox="1"/>
          <p:nvPr/>
        </p:nvSpPr>
        <p:spPr>
          <a:xfrm>
            <a:off x="388433" y="1747520"/>
            <a:ext cx="915680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0020" marR="5080" indent="-147955" algn="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Steering</a:t>
            </a:r>
            <a:r>
              <a:rPr sz="1400" b="1" spc="-40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b="1" spc="-50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&amp; </a:t>
            </a:r>
            <a:r>
              <a:rPr sz="1400" b="1" spc="-10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approval bodies</a:t>
            </a:r>
            <a:endParaRPr sz="1400" b="1" dirty="0">
              <a:solidFill>
                <a:schemeClr val="tx2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53184E2F-168F-7B08-B8AB-E1BE995A5D3B}"/>
              </a:ext>
            </a:extLst>
          </p:cNvPr>
          <p:cNvSpPr txBox="1"/>
          <p:nvPr/>
        </p:nvSpPr>
        <p:spPr>
          <a:xfrm>
            <a:off x="800430" y="3504003"/>
            <a:ext cx="623367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Super</a:t>
            </a:r>
            <a:endParaRPr sz="1400" b="1" dirty="0">
              <a:solidFill>
                <a:schemeClr val="tx2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14300">
              <a:lnSpc>
                <a:spcPct val="100000"/>
              </a:lnSpc>
              <a:spcBef>
                <a:spcPts val="5"/>
              </a:spcBef>
            </a:pPr>
            <a:r>
              <a:rPr sz="1400" b="1" spc="-25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PMO</a:t>
            </a:r>
            <a:endParaRPr sz="1400" b="1" dirty="0">
              <a:solidFill>
                <a:schemeClr val="tx2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B7F31E03-4EFB-4D70-CDDF-4688AB581867}"/>
              </a:ext>
            </a:extLst>
          </p:cNvPr>
          <p:cNvSpPr txBox="1"/>
          <p:nvPr/>
        </p:nvSpPr>
        <p:spPr>
          <a:xfrm>
            <a:off x="1679448" y="4721352"/>
            <a:ext cx="1443355" cy="372110"/>
          </a:xfrm>
          <a:prstGeom prst="rect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558165" marR="233679" indent="-183515">
              <a:lnSpc>
                <a:spcPct val="100000"/>
              </a:lnSpc>
              <a:spcBef>
                <a:spcPts val="220"/>
              </a:spcBef>
            </a:pPr>
            <a:r>
              <a:rPr sz="1000" spc="-10" dirty="0">
                <a:solidFill>
                  <a:srgbClr val="3F3F3F"/>
                </a:solidFill>
                <a:latin typeface="Trebuchet MS"/>
                <a:cs typeface="Trebuchet MS"/>
              </a:rPr>
              <a:t>Administrative Services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44313636-0EEC-BF8D-2200-A9BE75C24617}"/>
              </a:ext>
            </a:extLst>
          </p:cNvPr>
          <p:cNvGrpSpPr/>
          <p:nvPr/>
        </p:nvGrpSpPr>
        <p:grpSpPr>
          <a:xfrm>
            <a:off x="1509934" y="1587321"/>
            <a:ext cx="5092065" cy="964565"/>
            <a:chOff x="1509934" y="1587321"/>
            <a:chExt cx="5092065" cy="964565"/>
          </a:xfrm>
        </p:grpSpPr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AA3A615F-6807-27DC-C1D6-B5A96EE27CE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9934" y="1587321"/>
              <a:ext cx="895161" cy="964197"/>
            </a:xfrm>
            <a:prstGeom prst="rect">
              <a:avLst/>
            </a:prstGeom>
          </p:spPr>
        </p:pic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A27CA5E2-0AAA-EB67-8390-1B94A86C791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22848" y="1905000"/>
              <a:ext cx="579120" cy="571500"/>
            </a:xfrm>
            <a:prstGeom prst="rect">
              <a:avLst/>
            </a:prstGeom>
          </p:spPr>
        </p:pic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364B14D2-6049-F057-6032-D7499089A7C7}"/>
              </a:ext>
            </a:extLst>
          </p:cNvPr>
          <p:cNvSpPr txBox="1"/>
          <p:nvPr/>
        </p:nvSpPr>
        <p:spPr>
          <a:xfrm>
            <a:off x="2529077" y="1486625"/>
            <a:ext cx="3531235" cy="107188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400" spc="-25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PFA</a:t>
            </a:r>
            <a:endParaRPr sz="1400" dirty="0">
              <a:solidFill>
                <a:schemeClr val="tx2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55"/>
              </a:spcBef>
            </a:pPr>
            <a:r>
              <a:rPr sz="1100" dirty="0">
                <a:solidFill>
                  <a:srgbClr val="565656"/>
                </a:solidFill>
                <a:latin typeface="Trebuchet MS"/>
                <a:cs typeface="Trebuchet MS"/>
              </a:rPr>
              <a:t>Provides</a:t>
            </a:r>
            <a:r>
              <a:rPr sz="1100" spc="-50" dirty="0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565656"/>
                </a:solidFill>
                <a:latin typeface="Trebuchet MS"/>
                <a:cs typeface="Trebuchet MS"/>
              </a:rPr>
              <a:t>strategic</a:t>
            </a:r>
            <a:r>
              <a:rPr sz="1100" spc="-40" dirty="0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565656"/>
                </a:solidFill>
                <a:latin typeface="Trebuchet MS"/>
                <a:cs typeface="Trebuchet MS"/>
              </a:rPr>
              <a:t>direction,</a:t>
            </a:r>
            <a:r>
              <a:rPr sz="1100" spc="-45" dirty="0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565656"/>
                </a:solidFill>
                <a:latin typeface="Trebuchet MS"/>
                <a:cs typeface="Trebuchet MS"/>
              </a:rPr>
              <a:t>administers</a:t>
            </a:r>
            <a:r>
              <a:rPr sz="1100" spc="-40" dirty="0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565656"/>
                </a:solidFill>
                <a:latin typeface="Trebuchet MS"/>
                <a:cs typeface="Trebuchet MS"/>
              </a:rPr>
              <a:t>broad</a:t>
            </a:r>
            <a:r>
              <a:rPr sz="1100" spc="-55" dirty="0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565656"/>
                </a:solidFill>
                <a:latin typeface="Trebuchet MS"/>
                <a:cs typeface="Trebuchet MS"/>
              </a:rPr>
              <a:t>program </a:t>
            </a:r>
            <a:r>
              <a:rPr sz="1100" dirty="0">
                <a:solidFill>
                  <a:srgbClr val="565656"/>
                </a:solidFill>
                <a:latin typeface="Trebuchet MS"/>
                <a:cs typeface="Trebuchet MS"/>
              </a:rPr>
              <a:t>oversight,</a:t>
            </a:r>
            <a:r>
              <a:rPr sz="1100" spc="-30" dirty="0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565656"/>
                </a:solidFill>
                <a:latin typeface="Trebuchet MS"/>
                <a:cs typeface="Trebuchet MS"/>
              </a:rPr>
              <a:t>and</a:t>
            </a:r>
            <a:r>
              <a:rPr sz="1100" spc="-25" dirty="0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565656"/>
                </a:solidFill>
                <a:latin typeface="Trebuchet MS"/>
                <a:cs typeface="Trebuchet MS"/>
              </a:rPr>
              <a:t>ensures</a:t>
            </a:r>
            <a:r>
              <a:rPr sz="1100" spc="-25" dirty="0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565656"/>
                </a:solidFill>
                <a:latin typeface="Trebuchet MS"/>
                <a:cs typeface="Trebuchet MS"/>
              </a:rPr>
              <a:t>full</a:t>
            </a:r>
            <a:r>
              <a:rPr sz="1100" spc="-15" dirty="0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565656"/>
                </a:solidFill>
                <a:latin typeface="Trebuchet MS"/>
                <a:cs typeface="Trebuchet MS"/>
              </a:rPr>
              <a:t>compliance</a:t>
            </a:r>
            <a:r>
              <a:rPr sz="1100" spc="-25" dirty="0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565656"/>
                </a:solidFill>
                <a:latin typeface="Trebuchet MS"/>
                <a:cs typeface="Trebuchet MS"/>
              </a:rPr>
              <a:t>w.</a:t>
            </a:r>
            <a:r>
              <a:rPr sz="1100" spc="-30" dirty="0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565656"/>
                </a:solidFill>
                <a:latin typeface="Trebuchet MS"/>
                <a:cs typeface="Trebuchet MS"/>
              </a:rPr>
              <a:t>regs</a:t>
            </a:r>
            <a:endParaRPr sz="1100" dirty="0">
              <a:latin typeface="Trebuchet MS"/>
              <a:cs typeface="Trebuchet MS"/>
            </a:endParaRPr>
          </a:p>
          <a:p>
            <a:pPr marL="12700" marR="534670">
              <a:lnSpc>
                <a:spcPct val="100000"/>
              </a:lnSpc>
              <a:spcBef>
                <a:spcPts val="690"/>
              </a:spcBef>
            </a:pPr>
            <a:r>
              <a:rPr sz="1200" dirty="0">
                <a:solidFill>
                  <a:srgbClr val="295E7D"/>
                </a:solidFill>
                <a:latin typeface="Trebuchet MS"/>
                <a:cs typeface="Trebuchet MS"/>
              </a:rPr>
              <a:t>Designates</a:t>
            </a:r>
            <a:r>
              <a:rPr sz="1200" spc="-60" dirty="0">
                <a:solidFill>
                  <a:srgbClr val="295E7D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95E7D"/>
                </a:solidFill>
                <a:latin typeface="Trebuchet MS"/>
                <a:cs typeface="Trebuchet MS"/>
              </a:rPr>
              <a:t>operational</a:t>
            </a:r>
            <a:r>
              <a:rPr sz="1200" spc="-60" dirty="0">
                <a:solidFill>
                  <a:srgbClr val="295E7D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95E7D"/>
                </a:solidFill>
                <a:latin typeface="Trebuchet MS"/>
                <a:cs typeface="Trebuchet MS"/>
              </a:rPr>
              <a:t>authority</a:t>
            </a:r>
            <a:r>
              <a:rPr sz="1200" spc="-65" dirty="0">
                <a:solidFill>
                  <a:srgbClr val="295E7D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95E7D"/>
                </a:solidFill>
                <a:latin typeface="Trebuchet MS"/>
                <a:cs typeface="Trebuchet MS"/>
              </a:rPr>
              <a:t>for</a:t>
            </a:r>
            <a:r>
              <a:rPr sz="1200" spc="-25" dirty="0">
                <a:solidFill>
                  <a:srgbClr val="295E7D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95E7D"/>
                </a:solidFill>
                <a:latin typeface="Trebuchet MS"/>
                <a:cs typeface="Trebuchet MS"/>
              </a:rPr>
              <a:t>overall </a:t>
            </a:r>
            <a:r>
              <a:rPr sz="1200" dirty="0">
                <a:solidFill>
                  <a:srgbClr val="295E7D"/>
                </a:solidFill>
                <a:latin typeface="Trebuchet MS"/>
                <a:cs typeface="Trebuchet MS"/>
              </a:rPr>
              <a:t>program</a:t>
            </a:r>
            <a:r>
              <a:rPr sz="1200" spc="-65" dirty="0">
                <a:solidFill>
                  <a:srgbClr val="295E7D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95E7D"/>
                </a:solidFill>
                <a:latin typeface="Trebuchet MS"/>
                <a:cs typeface="Trebuchet MS"/>
              </a:rPr>
              <a:t>delivery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BFAC88CF-AF97-7EBB-90AC-9AEA95C2EEDC}"/>
              </a:ext>
            </a:extLst>
          </p:cNvPr>
          <p:cNvSpPr/>
          <p:nvPr/>
        </p:nvSpPr>
        <p:spPr>
          <a:xfrm>
            <a:off x="2406142" y="1969388"/>
            <a:ext cx="4260215" cy="1007110"/>
          </a:xfrm>
          <a:custGeom>
            <a:avLst/>
            <a:gdLst/>
            <a:ahLst/>
            <a:cxnLst/>
            <a:rect l="l" t="t" r="r" b="b"/>
            <a:pathLst>
              <a:path w="4260215" h="1007110">
                <a:moveTo>
                  <a:pt x="73025" y="842899"/>
                </a:moveTo>
                <a:lnTo>
                  <a:pt x="68707" y="838581"/>
                </a:lnTo>
                <a:lnTo>
                  <a:pt x="58293" y="838581"/>
                </a:lnTo>
                <a:lnTo>
                  <a:pt x="53975" y="842899"/>
                </a:lnTo>
                <a:lnTo>
                  <a:pt x="53975" y="853440"/>
                </a:lnTo>
                <a:lnTo>
                  <a:pt x="58293" y="857631"/>
                </a:lnTo>
                <a:lnTo>
                  <a:pt x="68707" y="857631"/>
                </a:lnTo>
                <a:lnTo>
                  <a:pt x="73025" y="853440"/>
                </a:lnTo>
                <a:lnTo>
                  <a:pt x="73025" y="842899"/>
                </a:lnTo>
                <a:close/>
              </a:path>
              <a:path w="4260215" h="1007110">
                <a:moveTo>
                  <a:pt x="73025" y="804799"/>
                </a:moveTo>
                <a:lnTo>
                  <a:pt x="68707" y="800481"/>
                </a:lnTo>
                <a:lnTo>
                  <a:pt x="58293" y="800481"/>
                </a:lnTo>
                <a:lnTo>
                  <a:pt x="53975" y="804799"/>
                </a:lnTo>
                <a:lnTo>
                  <a:pt x="53975" y="815340"/>
                </a:lnTo>
                <a:lnTo>
                  <a:pt x="58293" y="819531"/>
                </a:lnTo>
                <a:lnTo>
                  <a:pt x="68707" y="819531"/>
                </a:lnTo>
                <a:lnTo>
                  <a:pt x="73025" y="815340"/>
                </a:lnTo>
                <a:lnTo>
                  <a:pt x="73025" y="804799"/>
                </a:lnTo>
                <a:close/>
              </a:path>
              <a:path w="4260215" h="1007110">
                <a:moveTo>
                  <a:pt x="73025" y="766699"/>
                </a:moveTo>
                <a:lnTo>
                  <a:pt x="68707" y="762381"/>
                </a:lnTo>
                <a:lnTo>
                  <a:pt x="58293" y="762381"/>
                </a:lnTo>
                <a:lnTo>
                  <a:pt x="53975" y="766699"/>
                </a:lnTo>
                <a:lnTo>
                  <a:pt x="53975" y="777240"/>
                </a:lnTo>
                <a:lnTo>
                  <a:pt x="58293" y="781431"/>
                </a:lnTo>
                <a:lnTo>
                  <a:pt x="68707" y="781431"/>
                </a:lnTo>
                <a:lnTo>
                  <a:pt x="73025" y="777240"/>
                </a:lnTo>
                <a:lnTo>
                  <a:pt x="73025" y="766699"/>
                </a:lnTo>
                <a:close/>
              </a:path>
              <a:path w="4260215" h="1007110">
                <a:moveTo>
                  <a:pt x="73025" y="728472"/>
                </a:moveTo>
                <a:lnTo>
                  <a:pt x="68707" y="724281"/>
                </a:lnTo>
                <a:lnTo>
                  <a:pt x="58293" y="724281"/>
                </a:lnTo>
                <a:lnTo>
                  <a:pt x="53975" y="728472"/>
                </a:lnTo>
                <a:lnTo>
                  <a:pt x="53975" y="739013"/>
                </a:lnTo>
                <a:lnTo>
                  <a:pt x="58293" y="743331"/>
                </a:lnTo>
                <a:lnTo>
                  <a:pt x="68707" y="743331"/>
                </a:lnTo>
                <a:lnTo>
                  <a:pt x="73025" y="739013"/>
                </a:lnTo>
                <a:lnTo>
                  <a:pt x="73025" y="728472"/>
                </a:lnTo>
                <a:close/>
              </a:path>
              <a:path w="4260215" h="1007110">
                <a:moveTo>
                  <a:pt x="73025" y="690372"/>
                </a:moveTo>
                <a:lnTo>
                  <a:pt x="68707" y="686181"/>
                </a:lnTo>
                <a:lnTo>
                  <a:pt x="58293" y="686181"/>
                </a:lnTo>
                <a:lnTo>
                  <a:pt x="53975" y="690372"/>
                </a:lnTo>
                <a:lnTo>
                  <a:pt x="53975" y="700913"/>
                </a:lnTo>
                <a:lnTo>
                  <a:pt x="58293" y="705231"/>
                </a:lnTo>
                <a:lnTo>
                  <a:pt x="68707" y="705231"/>
                </a:lnTo>
                <a:lnTo>
                  <a:pt x="73025" y="700913"/>
                </a:lnTo>
                <a:lnTo>
                  <a:pt x="73025" y="690372"/>
                </a:lnTo>
                <a:close/>
              </a:path>
              <a:path w="4260215" h="1007110">
                <a:moveTo>
                  <a:pt x="73025" y="652272"/>
                </a:moveTo>
                <a:lnTo>
                  <a:pt x="68707" y="648081"/>
                </a:lnTo>
                <a:lnTo>
                  <a:pt x="58293" y="648081"/>
                </a:lnTo>
                <a:lnTo>
                  <a:pt x="53975" y="652272"/>
                </a:lnTo>
                <a:lnTo>
                  <a:pt x="53975" y="662813"/>
                </a:lnTo>
                <a:lnTo>
                  <a:pt x="58293" y="667131"/>
                </a:lnTo>
                <a:lnTo>
                  <a:pt x="68707" y="667131"/>
                </a:lnTo>
                <a:lnTo>
                  <a:pt x="73025" y="662813"/>
                </a:lnTo>
                <a:lnTo>
                  <a:pt x="73025" y="652272"/>
                </a:lnTo>
                <a:close/>
              </a:path>
              <a:path w="4260215" h="1007110">
                <a:moveTo>
                  <a:pt x="73025" y="614172"/>
                </a:moveTo>
                <a:lnTo>
                  <a:pt x="68707" y="609854"/>
                </a:lnTo>
                <a:lnTo>
                  <a:pt x="58293" y="609854"/>
                </a:lnTo>
                <a:lnTo>
                  <a:pt x="53975" y="614172"/>
                </a:lnTo>
                <a:lnTo>
                  <a:pt x="53975" y="624713"/>
                </a:lnTo>
                <a:lnTo>
                  <a:pt x="58293" y="629031"/>
                </a:lnTo>
                <a:lnTo>
                  <a:pt x="68707" y="629031"/>
                </a:lnTo>
                <a:lnTo>
                  <a:pt x="73025" y="624713"/>
                </a:lnTo>
                <a:lnTo>
                  <a:pt x="73025" y="614172"/>
                </a:lnTo>
                <a:close/>
              </a:path>
              <a:path w="4260215" h="1007110">
                <a:moveTo>
                  <a:pt x="73025" y="576072"/>
                </a:moveTo>
                <a:lnTo>
                  <a:pt x="68707" y="571754"/>
                </a:lnTo>
                <a:lnTo>
                  <a:pt x="58293" y="571754"/>
                </a:lnTo>
                <a:lnTo>
                  <a:pt x="53975" y="576072"/>
                </a:lnTo>
                <a:lnTo>
                  <a:pt x="53975" y="586613"/>
                </a:lnTo>
                <a:lnTo>
                  <a:pt x="58293" y="590804"/>
                </a:lnTo>
                <a:lnTo>
                  <a:pt x="68707" y="590804"/>
                </a:lnTo>
                <a:lnTo>
                  <a:pt x="73025" y="586613"/>
                </a:lnTo>
                <a:lnTo>
                  <a:pt x="73025" y="576072"/>
                </a:lnTo>
                <a:close/>
              </a:path>
              <a:path w="4260215" h="1007110">
                <a:moveTo>
                  <a:pt x="73025" y="537972"/>
                </a:moveTo>
                <a:lnTo>
                  <a:pt x="68707" y="533654"/>
                </a:lnTo>
                <a:lnTo>
                  <a:pt x="58293" y="533654"/>
                </a:lnTo>
                <a:lnTo>
                  <a:pt x="53975" y="537972"/>
                </a:lnTo>
                <a:lnTo>
                  <a:pt x="53975" y="548513"/>
                </a:lnTo>
                <a:lnTo>
                  <a:pt x="58293" y="552704"/>
                </a:lnTo>
                <a:lnTo>
                  <a:pt x="68707" y="552704"/>
                </a:lnTo>
                <a:lnTo>
                  <a:pt x="73025" y="548513"/>
                </a:lnTo>
                <a:lnTo>
                  <a:pt x="73025" y="537972"/>
                </a:lnTo>
                <a:close/>
              </a:path>
              <a:path w="4260215" h="1007110">
                <a:moveTo>
                  <a:pt x="73025" y="499872"/>
                </a:moveTo>
                <a:lnTo>
                  <a:pt x="68707" y="495554"/>
                </a:lnTo>
                <a:lnTo>
                  <a:pt x="58293" y="495554"/>
                </a:lnTo>
                <a:lnTo>
                  <a:pt x="53975" y="499872"/>
                </a:lnTo>
                <a:lnTo>
                  <a:pt x="53975" y="510413"/>
                </a:lnTo>
                <a:lnTo>
                  <a:pt x="58293" y="514604"/>
                </a:lnTo>
                <a:lnTo>
                  <a:pt x="68707" y="514604"/>
                </a:lnTo>
                <a:lnTo>
                  <a:pt x="73025" y="510413"/>
                </a:lnTo>
                <a:lnTo>
                  <a:pt x="73025" y="499872"/>
                </a:lnTo>
                <a:close/>
              </a:path>
              <a:path w="4260215" h="1007110">
                <a:moveTo>
                  <a:pt x="73025" y="461645"/>
                </a:moveTo>
                <a:lnTo>
                  <a:pt x="68707" y="457454"/>
                </a:lnTo>
                <a:lnTo>
                  <a:pt x="58293" y="457454"/>
                </a:lnTo>
                <a:lnTo>
                  <a:pt x="53975" y="461645"/>
                </a:lnTo>
                <a:lnTo>
                  <a:pt x="53975" y="472186"/>
                </a:lnTo>
                <a:lnTo>
                  <a:pt x="58293" y="476504"/>
                </a:lnTo>
                <a:lnTo>
                  <a:pt x="68707" y="476504"/>
                </a:lnTo>
                <a:lnTo>
                  <a:pt x="73025" y="472186"/>
                </a:lnTo>
                <a:lnTo>
                  <a:pt x="73025" y="461645"/>
                </a:lnTo>
                <a:close/>
              </a:path>
              <a:path w="4260215" h="1007110">
                <a:moveTo>
                  <a:pt x="73025" y="423545"/>
                </a:moveTo>
                <a:lnTo>
                  <a:pt x="68707" y="419354"/>
                </a:lnTo>
                <a:lnTo>
                  <a:pt x="58293" y="419354"/>
                </a:lnTo>
                <a:lnTo>
                  <a:pt x="53975" y="423545"/>
                </a:lnTo>
                <a:lnTo>
                  <a:pt x="53975" y="434086"/>
                </a:lnTo>
                <a:lnTo>
                  <a:pt x="58293" y="438404"/>
                </a:lnTo>
                <a:lnTo>
                  <a:pt x="68707" y="438404"/>
                </a:lnTo>
                <a:lnTo>
                  <a:pt x="73025" y="434086"/>
                </a:lnTo>
                <a:lnTo>
                  <a:pt x="73025" y="423545"/>
                </a:lnTo>
                <a:close/>
              </a:path>
              <a:path w="4260215" h="1007110">
                <a:moveTo>
                  <a:pt x="73025" y="385445"/>
                </a:moveTo>
                <a:lnTo>
                  <a:pt x="68707" y="381127"/>
                </a:lnTo>
                <a:lnTo>
                  <a:pt x="58293" y="381127"/>
                </a:lnTo>
                <a:lnTo>
                  <a:pt x="53975" y="385445"/>
                </a:lnTo>
                <a:lnTo>
                  <a:pt x="53975" y="395986"/>
                </a:lnTo>
                <a:lnTo>
                  <a:pt x="58293" y="400304"/>
                </a:lnTo>
                <a:lnTo>
                  <a:pt x="68707" y="400304"/>
                </a:lnTo>
                <a:lnTo>
                  <a:pt x="73025" y="395986"/>
                </a:lnTo>
                <a:lnTo>
                  <a:pt x="73025" y="385445"/>
                </a:lnTo>
                <a:close/>
              </a:path>
              <a:path w="4260215" h="1007110">
                <a:moveTo>
                  <a:pt x="73025" y="347345"/>
                </a:moveTo>
                <a:lnTo>
                  <a:pt x="68707" y="343027"/>
                </a:lnTo>
                <a:lnTo>
                  <a:pt x="58293" y="343027"/>
                </a:lnTo>
                <a:lnTo>
                  <a:pt x="53975" y="347345"/>
                </a:lnTo>
                <a:lnTo>
                  <a:pt x="53975" y="357886"/>
                </a:lnTo>
                <a:lnTo>
                  <a:pt x="58293" y="362077"/>
                </a:lnTo>
                <a:lnTo>
                  <a:pt x="68707" y="362077"/>
                </a:lnTo>
                <a:lnTo>
                  <a:pt x="73025" y="357886"/>
                </a:lnTo>
                <a:lnTo>
                  <a:pt x="73025" y="347345"/>
                </a:lnTo>
                <a:close/>
              </a:path>
              <a:path w="4260215" h="1007110">
                <a:moveTo>
                  <a:pt x="73025" y="309245"/>
                </a:moveTo>
                <a:lnTo>
                  <a:pt x="68707" y="304927"/>
                </a:lnTo>
                <a:lnTo>
                  <a:pt x="58293" y="304927"/>
                </a:lnTo>
                <a:lnTo>
                  <a:pt x="53975" y="309245"/>
                </a:lnTo>
                <a:lnTo>
                  <a:pt x="53975" y="319786"/>
                </a:lnTo>
                <a:lnTo>
                  <a:pt x="58293" y="323977"/>
                </a:lnTo>
                <a:lnTo>
                  <a:pt x="68707" y="323977"/>
                </a:lnTo>
                <a:lnTo>
                  <a:pt x="73025" y="319786"/>
                </a:lnTo>
                <a:lnTo>
                  <a:pt x="73025" y="309245"/>
                </a:lnTo>
                <a:close/>
              </a:path>
              <a:path w="4260215" h="1007110">
                <a:moveTo>
                  <a:pt x="73025" y="271145"/>
                </a:moveTo>
                <a:lnTo>
                  <a:pt x="68707" y="266827"/>
                </a:lnTo>
                <a:lnTo>
                  <a:pt x="58293" y="266827"/>
                </a:lnTo>
                <a:lnTo>
                  <a:pt x="53975" y="271145"/>
                </a:lnTo>
                <a:lnTo>
                  <a:pt x="53975" y="281686"/>
                </a:lnTo>
                <a:lnTo>
                  <a:pt x="58293" y="285877"/>
                </a:lnTo>
                <a:lnTo>
                  <a:pt x="68707" y="285877"/>
                </a:lnTo>
                <a:lnTo>
                  <a:pt x="73025" y="281686"/>
                </a:lnTo>
                <a:lnTo>
                  <a:pt x="73025" y="271145"/>
                </a:lnTo>
                <a:close/>
              </a:path>
              <a:path w="4260215" h="1007110">
                <a:moveTo>
                  <a:pt x="73025" y="232918"/>
                </a:moveTo>
                <a:lnTo>
                  <a:pt x="68707" y="228727"/>
                </a:lnTo>
                <a:lnTo>
                  <a:pt x="58293" y="228727"/>
                </a:lnTo>
                <a:lnTo>
                  <a:pt x="53975" y="232918"/>
                </a:lnTo>
                <a:lnTo>
                  <a:pt x="53975" y="243459"/>
                </a:lnTo>
                <a:lnTo>
                  <a:pt x="58293" y="247777"/>
                </a:lnTo>
                <a:lnTo>
                  <a:pt x="68707" y="247777"/>
                </a:lnTo>
                <a:lnTo>
                  <a:pt x="73025" y="243459"/>
                </a:lnTo>
                <a:lnTo>
                  <a:pt x="73025" y="232918"/>
                </a:lnTo>
                <a:close/>
              </a:path>
              <a:path w="4260215" h="1007110">
                <a:moveTo>
                  <a:pt x="73025" y="194818"/>
                </a:moveTo>
                <a:lnTo>
                  <a:pt x="68707" y="190627"/>
                </a:lnTo>
                <a:lnTo>
                  <a:pt x="58293" y="190627"/>
                </a:lnTo>
                <a:lnTo>
                  <a:pt x="53975" y="194818"/>
                </a:lnTo>
                <a:lnTo>
                  <a:pt x="53975" y="205359"/>
                </a:lnTo>
                <a:lnTo>
                  <a:pt x="58293" y="209677"/>
                </a:lnTo>
                <a:lnTo>
                  <a:pt x="68707" y="209677"/>
                </a:lnTo>
                <a:lnTo>
                  <a:pt x="73025" y="205359"/>
                </a:lnTo>
                <a:lnTo>
                  <a:pt x="73025" y="194818"/>
                </a:lnTo>
                <a:close/>
              </a:path>
              <a:path w="4260215" h="1007110">
                <a:moveTo>
                  <a:pt x="73025" y="156718"/>
                </a:moveTo>
                <a:lnTo>
                  <a:pt x="68707" y="152527"/>
                </a:lnTo>
                <a:lnTo>
                  <a:pt x="58293" y="152527"/>
                </a:lnTo>
                <a:lnTo>
                  <a:pt x="53975" y="156718"/>
                </a:lnTo>
                <a:lnTo>
                  <a:pt x="53975" y="167259"/>
                </a:lnTo>
                <a:lnTo>
                  <a:pt x="58293" y="171577"/>
                </a:lnTo>
                <a:lnTo>
                  <a:pt x="68707" y="171577"/>
                </a:lnTo>
                <a:lnTo>
                  <a:pt x="73025" y="167259"/>
                </a:lnTo>
                <a:lnTo>
                  <a:pt x="73025" y="156718"/>
                </a:lnTo>
                <a:close/>
              </a:path>
              <a:path w="4260215" h="1007110">
                <a:moveTo>
                  <a:pt x="73025" y="118618"/>
                </a:moveTo>
                <a:lnTo>
                  <a:pt x="68707" y="114300"/>
                </a:lnTo>
                <a:lnTo>
                  <a:pt x="58293" y="114300"/>
                </a:lnTo>
                <a:lnTo>
                  <a:pt x="53975" y="118618"/>
                </a:lnTo>
                <a:lnTo>
                  <a:pt x="53975" y="129159"/>
                </a:lnTo>
                <a:lnTo>
                  <a:pt x="58293" y="133477"/>
                </a:lnTo>
                <a:lnTo>
                  <a:pt x="68707" y="133477"/>
                </a:lnTo>
                <a:lnTo>
                  <a:pt x="73025" y="129159"/>
                </a:lnTo>
                <a:lnTo>
                  <a:pt x="73025" y="118618"/>
                </a:lnTo>
                <a:close/>
              </a:path>
              <a:path w="4260215" h="1007110">
                <a:moveTo>
                  <a:pt x="73025" y="80518"/>
                </a:moveTo>
                <a:lnTo>
                  <a:pt x="68707" y="76200"/>
                </a:lnTo>
                <a:lnTo>
                  <a:pt x="58293" y="76200"/>
                </a:lnTo>
                <a:lnTo>
                  <a:pt x="53975" y="80518"/>
                </a:lnTo>
                <a:lnTo>
                  <a:pt x="53975" y="91059"/>
                </a:lnTo>
                <a:lnTo>
                  <a:pt x="58293" y="95250"/>
                </a:lnTo>
                <a:lnTo>
                  <a:pt x="68707" y="95250"/>
                </a:lnTo>
                <a:lnTo>
                  <a:pt x="73025" y="91059"/>
                </a:lnTo>
                <a:lnTo>
                  <a:pt x="73025" y="80518"/>
                </a:lnTo>
                <a:close/>
              </a:path>
              <a:path w="4260215" h="1007110">
                <a:moveTo>
                  <a:pt x="73025" y="42418"/>
                </a:moveTo>
                <a:lnTo>
                  <a:pt x="68707" y="38100"/>
                </a:lnTo>
                <a:lnTo>
                  <a:pt x="58293" y="38100"/>
                </a:lnTo>
                <a:lnTo>
                  <a:pt x="53975" y="42418"/>
                </a:lnTo>
                <a:lnTo>
                  <a:pt x="53975" y="52959"/>
                </a:lnTo>
                <a:lnTo>
                  <a:pt x="58293" y="57150"/>
                </a:lnTo>
                <a:lnTo>
                  <a:pt x="68707" y="57150"/>
                </a:lnTo>
                <a:lnTo>
                  <a:pt x="73025" y="52959"/>
                </a:lnTo>
                <a:lnTo>
                  <a:pt x="73025" y="42418"/>
                </a:lnTo>
                <a:close/>
              </a:path>
              <a:path w="4260215" h="1007110">
                <a:moveTo>
                  <a:pt x="73025" y="4318"/>
                </a:moveTo>
                <a:lnTo>
                  <a:pt x="68707" y="0"/>
                </a:lnTo>
                <a:lnTo>
                  <a:pt x="58293" y="0"/>
                </a:lnTo>
                <a:lnTo>
                  <a:pt x="53975" y="4318"/>
                </a:lnTo>
                <a:lnTo>
                  <a:pt x="53975" y="14859"/>
                </a:lnTo>
                <a:lnTo>
                  <a:pt x="58293" y="19050"/>
                </a:lnTo>
                <a:lnTo>
                  <a:pt x="68707" y="19050"/>
                </a:lnTo>
                <a:lnTo>
                  <a:pt x="73025" y="14859"/>
                </a:lnTo>
                <a:lnTo>
                  <a:pt x="73025" y="4318"/>
                </a:lnTo>
                <a:close/>
              </a:path>
              <a:path w="4260215" h="1007110">
                <a:moveTo>
                  <a:pt x="127000" y="871982"/>
                </a:moveTo>
                <a:lnTo>
                  <a:pt x="0" y="871982"/>
                </a:lnTo>
                <a:lnTo>
                  <a:pt x="63500" y="998982"/>
                </a:lnTo>
                <a:lnTo>
                  <a:pt x="127000" y="871982"/>
                </a:lnTo>
                <a:close/>
              </a:path>
              <a:path w="4260215" h="1007110">
                <a:moveTo>
                  <a:pt x="4260088" y="880110"/>
                </a:moveTo>
                <a:lnTo>
                  <a:pt x="4206113" y="880110"/>
                </a:lnTo>
                <a:lnTo>
                  <a:pt x="4206113" y="469138"/>
                </a:lnTo>
                <a:lnTo>
                  <a:pt x="4201795" y="464820"/>
                </a:lnTo>
                <a:lnTo>
                  <a:pt x="4191381" y="464820"/>
                </a:lnTo>
                <a:lnTo>
                  <a:pt x="4187063" y="469138"/>
                </a:lnTo>
                <a:lnTo>
                  <a:pt x="4187063" y="880110"/>
                </a:lnTo>
                <a:lnTo>
                  <a:pt x="4133088" y="880110"/>
                </a:lnTo>
                <a:lnTo>
                  <a:pt x="4196588" y="1007110"/>
                </a:lnTo>
                <a:lnTo>
                  <a:pt x="4248975" y="902335"/>
                </a:lnTo>
                <a:lnTo>
                  <a:pt x="4260088" y="880110"/>
                </a:lnTo>
                <a:close/>
              </a:path>
            </a:pathLst>
          </a:custGeom>
          <a:solidFill>
            <a:srgbClr val="295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14B2FDAF-483B-F7CC-50D3-480364542414}"/>
              </a:ext>
            </a:extLst>
          </p:cNvPr>
          <p:cNvSpPr txBox="1"/>
          <p:nvPr/>
        </p:nvSpPr>
        <p:spPr>
          <a:xfrm>
            <a:off x="6673088" y="1862227"/>
            <a:ext cx="1805939" cy="67945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1400" spc="-25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ODR</a:t>
            </a:r>
            <a:endParaRPr sz="1400" dirty="0">
              <a:solidFill>
                <a:schemeClr val="tx2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270"/>
              </a:spcBef>
            </a:pPr>
            <a:r>
              <a:rPr sz="1200" dirty="0">
                <a:solidFill>
                  <a:srgbClr val="295E7D"/>
                </a:solidFill>
                <a:latin typeface="Trebuchet MS"/>
                <a:cs typeface="Trebuchet MS"/>
              </a:rPr>
              <a:t>Has</a:t>
            </a:r>
            <a:r>
              <a:rPr sz="1200" spc="-30" dirty="0">
                <a:solidFill>
                  <a:srgbClr val="295E7D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95E7D"/>
                </a:solidFill>
                <a:latin typeface="Trebuchet MS"/>
                <a:cs typeface="Trebuchet MS"/>
              </a:rPr>
              <a:t>reporting</a:t>
            </a:r>
            <a:r>
              <a:rPr sz="1200" spc="-65" dirty="0">
                <a:solidFill>
                  <a:srgbClr val="295E7D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95E7D"/>
                </a:solidFill>
                <a:latin typeface="Trebuchet MS"/>
                <a:cs typeface="Trebuchet MS"/>
              </a:rPr>
              <a:t>relationship </a:t>
            </a:r>
            <a:r>
              <a:rPr sz="1200" dirty="0">
                <a:solidFill>
                  <a:srgbClr val="295E7D"/>
                </a:solidFill>
                <a:latin typeface="Trebuchet MS"/>
                <a:cs typeface="Trebuchet MS"/>
              </a:rPr>
              <a:t>with</a:t>
            </a:r>
            <a:r>
              <a:rPr sz="1200" spc="-40" dirty="0">
                <a:solidFill>
                  <a:srgbClr val="295E7D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95E7D"/>
                </a:solidFill>
                <a:latin typeface="Trebuchet MS"/>
                <a:cs typeface="Trebuchet MS"/>
              </a:rPr>
              <a:t>delivery</a:t>
            </a:r>
            <a:r>
              <a:rPr sz="1200" spc="-40" dirty="0">
                <a:solidFill>
                  <a:srgbClr val="295E7D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295E7D"/>
                </a:solidFill>
                <a:latin typeface="Trebuchet MS"/>
                <a:cs typeface="Trebuchet MS"/>
              </a:rPr>
              <a:t>organization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C07834C5-C177-9CC4-D25D-C5B452142BEE}"/>
              </a:ext>
            </a:extLst>
          </p:cNvPr>
          <p:cNvSpPr/>
          <p:nvPr/>
        </p:nvSpPr>
        <p:spPr>
          <a:xfrm>
            <a:off x="2484501" y="2564638"/>
            <a:ext cx="3398520" cy="127000"/>
          </a:xfrm>
          <a:custGeom>
            <a:avLst/>
            <a:gdLst/>
            <a:ahLst/>
            <a:cxnLst/>
            <a:rect l="l" t="t" r="r" b="b"/>
            <a:pathLst>
              <a:path w="3398520" h="127000">
                <a:moveTo>
                  <a:pt x="14859" y="53975"/>
                </a:moveTo>
                <a:lnTo>
                  <a:pt x="4318" y="53975"/>
                </a:lnTo>
                <a:lnTo>
                  <a:pt x="0" y="58293"/>
                </a:lnTo>
                <a:lnTo>
                  <a:pt x="0" y="68707"/>
                </a:lnTo>
                <a:lnTo>
                  <a:pt x="4318" y="73025"/>
                </a:lnTo>
                <a:lnTo>
                  <a:pt x="14859" y="73025"/>
                </a:lnTo>
                <a:lnTo>
                  <a:pt x="19050" y="68707"/>
                </a:lnTo>
                <a:lnTo>
                  <a:pt x="19050" y="58293"/>
                </a:lnTo>
                <a:lnTo>
                  <a:pt x="14859" y="53975"/>
                </a:lnTo>
                <a:close/>
              </a:path>
              <a:path w="3398520" h="127000">
                <a:moveTo>
                  <a:pt x="52959" y="53975"/>
                </a:moveTo>
                <a:lnTo>
                  <a:pt x="42418" y="53975"/>
                </a:lnTo>
                <a:lnTo>
                  <a:pt x="38100" y="58293"/>
                </a:lnTo>
                <a:lnTo>
                  <a:pt x="38100" y="68707"/>
                </a:lnTo>
                <a:lnTo>
                  <a:pt x="42418" y="73025"/>
                </a:lnTo>
                <a:lnTo>
                  <a:pt x="52959" y="73025"/>
                </a:lnTo>
                <a:lnTo>
                  <a:pt x="57150" y="68707"/>
                </a:lnTo>
                <a:lnTo>
                  <a:pt x="57150" y="58293"/>
                </a:lnTo>
                <a:lnTo>
                  <a:pt x="52959" y="53975"/>
                </a:lnTo>
                <a:close/>
              </a:path>
              <a:path w="3398520" h="127000">
                <a:moveTo>
                  <a:pt x="91059" y="53975"/>
                </a:moveTo>
                <a:lnTo>
                  <a:pt x="80518" y="53975"/>
                </a:lnTo>
                <a:lnTo>
                  <a:pt x="76200" y="58293"/>
                </a:lnTo>
                <a:lnTo>
                  <a:pt x="76200" y="68707"/>
                </a:lnTo>
                <a:lnTo>
                  <a:pt x="80518" y="73025"/>
                </a:lnTo>
                <a:lnTo>
                  <a:pt x="91059" y="73025"/>
                </a:lnTo>
                <a:lnTo>
                  <a:pt x="95250" y="68707"/>
                </a:lnTo>
                <a:lnTo>
                  <a:pt x="95250" y="58293"/>
                </a:lnTo>
                <a:lnTo>
                  <a:pt x="91059" y="53975"/>
                </a:lnTo>
                <a:close/>
              </a:path>
              <a:path w="3398520" h="127000">
                <a:moveTo>
                  <a:pt x="129159" y="53975"/>
                </a:moveTo>
                <a:lnTo>
                  <a:pt x="118618" y="53975"/>
                </a:lnTo>
                <a:lnTo>
                  <a:pt x="114300" y="58293"/>
                </a:lnTo>
                <a:lnTo>
                  <a:pt x="114300" y="68707"/>
                </a:lnTo>
                <a:lnTo>
                  <a:pt x="118618" y="73025"/>
                </a:lnTo>
                <a:lnTo>
                  <a:pt x="129159" y="73025"/>
                </a:lnTo>
                <a:lnTo>
                  <a:pt x="133477" y="68707"/>
                </a:lnTo>
                <a:lnTo>
                  <a:pt x="133477" y="58293"/>
                </a:lnTo>
                <a:lnTo>
                  <a:pt x="129159" y="53975"/>
                </a:lnTo>
                <a:close/>
              </a:path>
              <a:path w="3398520" h="127000">
                <a:moveTo>
                  <a:pt x="167259" y="53975"/>
                </a:moveTo>
                <a:lnTo>
                  <a:pt x="156718" y="53975"/>
                </a:lnTo>
                <a:lnTo>
                  <a:pt x="152527" y="58293"/>
                </a:lnTo>
                <a:lnTo>
                  <a:pt x="152527" y="68707"/>
                </a:lnTo>
                <a:lnTo>
                  <a:pt x="156718" y="73025"/>
                </a:lnTo>
                <a:lnTo>
                  <a:pt x="167259" y="73025"/>
                </a:lnTo>
                <a:lnTo>
                  <a:pt x="171577" y="68707"/>
                </a:lnTo>
                <a:lnTo>
                  <a:pt x="171577" y="58293"/>
                </a:lnTo>
                <a:lnTo>
                  <a:pt x="167259" y="53975"/>
                </a:lnTo>
                <a:close/>
              </a:path>
              <a:path w="3398520" h="127000">
                <a:moveTo>
                  <a:pt x="205359" y="53975"/>
                </a:moveTo>
                <a:lnTo>
                  <a:pt x="194818" y="53975"/>
                </a:lnTo>
                <a:lnTo>
                  <a:pt x="190627" y="58293"/>
                </a:lnTo>
                <a:lnTo>
                  <a:pt x="190627" y="68707"/>
                </a:lnTo>
                <a:lnTo>
                  <a:pt x="194818" y="73025"/>
                </a:lnTo>
                <a:lnTo>
                  <a:pt x="205359" y="73025"/>
                </a:lnTo>
                <a:lnTo>
                  <a:pt x="209676" y="68707"/>
                </a:lnTo>
                <a:lnTo>
                  <a:pt x="209676" y="58293"/>
                </a:lnTo>
                <a:lnTo>
                  <a:pt x="205359" y="53975"/>
                </a:lnTo>
                <a:close/>
              </a:path>
              <a:path w="3398520" h="127000">
                <a:moveTo>
                  <a:pt x="243459" y="53975"/>
                </a:moveTo>
                <a:lnTo>
                  <a:pt x="232918" y="53975"/>
                </a:lnTo>
                <a:lnTo>
                  <a:pt x="228727" y="58293"/>
                </a:lnTo>
                <a:lnTo>
                  <a:pt x="228727" y="68707"/>
                </a:lnTo>
                <a:lnTo>
                  <a:pt x="232918" y="73025"/>
                </a:lnTo>
                <a:lnTo>
                  <a:pt x="243459" y="73025"/>
                </a:lnTo>
                <a:lnTo>
                  <a:pt x="247777" y="68707"/>
                </a:lnTo>
                <a:lnTo>
                  <a:pt x="247777" y="58293"/>
                </a:lnTo>
                <a:lnTo>
                  <a:pt x="243459" y="53975"/>
                </a:lnTo>
                <a:close/>
              </a:path>
              <a:path w="3398520" h="127000">
                <a:moveTo>
                  <a:pt x="281686" y="53975"/>
                </a:moveTo>
                <a:lnTo>
                  <a:pt x="271145" y="53975"/>
                </a:lnTo>
                <a:lnTo>
                  <a:pt x="266827" y="58293"/>
                </a:lnTo>
                <a:lnTo>
                  <a:pt x="266827" y="68707"/>
                </a:lnTo>
                <a:lnTo>
                  <a:pt x="271145" y="73025"/>
                </a:lnTo>
                <a:lnTo>
                  <a:pt x="281686" y="73025"/>
                </a:lnTo>
                <a:lnTo>
                  <a:pt x="285877" y="68707"/>
                </a:lnTo>
                <a:lnTo>
                  <a:pt x="285877" y="58293"/>
                </a:lnTo>
                <a:lnTo>
                  <a:pt x="281686" y="53975"/>
                </a:lnTo>
                <a:close/>
              </a:path>
              <a:path w="3398520" h="127000">
                <a:moveTo>
                  <a:pt x="319786" y="53975"/>
                </a:moveTo>
                <a:lnTo>
                  <a:pt x="309245" y="53975"/>
                </a:lnTo>
                <a:lnTo>
                  <a:pt x="304927" y="58293"/>
                </a:lnTo>
                <a:lnTo>
                  <a:pt x="304927" y="68707"/>
                </a:lnTo>
                <a:lnTo>
                  <a:pt x="309245" y="73025"/>
                </a:lnTo>
                <a:lnTo>
                  <a:pt x="319786" y="73025"/>
                </a:lnTo>
                <a:lnTo>
                  <a:pt x="323977" y="68707"/>
                </a:lnTo>
                <a:lnTo>
                  <a:pt x="323977" y="58293"/>
                </a:lnTo>
                <a:lnTo>
                  <a:pt x="319786" y="53975"/>
                </a:lnTo>
                <a:close/>
              </a:path>
              <a:path w="3398520" h="127000">
                <a:moveTo>
                  <a:pt x="357886" y="53975"/>
                </a:moveTo>
                <a:lnTo>
                  <a:pt x="347345" y="53975"/>
                </a:lnTo>
                <a:lnTo>
                  <a:pt x="343027" y="58293"/>
                </a:lnTo>
                <a:lnTo>
                  <a:pt x="343027" y="68707"/>
                </a:lnTo>
                <a:lnTo>
                  <a:pt x="347345" y="73025"/>
                </a:lnTo>
                <a:lnTo>
                  <a:pt x="357886" y="73025"/>
                </a:lnTo>
                <a:lnTo>
                  <a:pt x="362077" y="68707"/>
                </a:lnTo>
                <a:lnTo>
                  <a:pt x="362077" y="58293"/>
                </a:lnTo>
                <a:lnTo>
                  <a:pt x="357886" y="53975"/>
                </a:lnTo>
                <a:close/>
              </a:path>
              <a:path w="3398520" h="127000">
                <a:moveTo>
                  <a:pt x="395986" y="53975"/>
                </a:moveTo>
                <a:lnTo>
                  <a:pt x="385445" y="53975"/>
                </a:lnTo>
                <a:lnTo>
                  <a:pt x="381127" y="58293"/>
                </a:lnTo>
                <a:lnTo>
                  <a:pt x="381127" y="68707"/>
                </a:lnTo>
                <a:lnTo>
                  <a:pt x="385445" y="73025"/>
                </a:lnTo>
                <a:lnTo>
                  <a:pt x="395986" y="73025"/>
                </a:lnTo>
                <a:lnTo>
                  <a:pt x="400304" y="68707"/>
                </a:lnTo>
                <a:lnTo>
                  <a:pt x="400304" y="58293"/>
                </a:lnTo>
                <a:lnTo>
                  <a:pt x="395986" y="53975"/>
                </a:lnTo>
                <a:close/>
              </a:path>
              <a:path w="3398520" h="127000">
                <a:moveTo>
                  <a:pt x="434086" y="53975"/>
                </a:moveTo>
                <a:lnTo>
                  <a:pt x="423545" y="53975"/>
                </a:lnTo>
                <a:lnTo>
                  <a:pt x="419354" y="58293"/>
                </a:lnTo>
                <a:lnTo>
                  <a:pt x="419354" y="68707"/>
                </a:lnTo>
                <a:lnTo>
                  <a:pt x="423545" y="73025"/>
                </a:lnTo>
                <a:lnTo>
                  <a:pt x="434086" y="73025"/>
                </a:lnTo>
                <a:lnTo>
                  <a:pt x="438404" y="68707"/>
                </a:lnTo>
                <a:lnTo>
                  <a:pt x="438404" y="58293"/>
                </a:lnTo>
                <a:lnTo>
                  <a:pt x="434086" y="53975"/>
                </a:lnTo>
                <a:close/>
              </a:path>
              <a:path w="3398520" h="127000">
                <a:moveTo>
                  <a:pt x="472186" y="53975"/>
                </a:moveTo>
                <a:lnTo>
                  <a:pt x="461645" y="53975"/>
                </a:lnTo>
                <a:lnTo>
                  <a:pt x="457454" y="58293"/>
                </a:lnTo>
                <a:lnTo>
                  <a:pt x="457454" y="68707"/>
                </a:lnTo>
                <a:lnTo>
                  <a:pt x="461645" y="73025"/>
                </a:lnTo>
                <a:lnTo>
                  <a:pt x="472186" y="73025"/>
                </a:lnTo>
                <a:lnTo>
                  <a:pt x="476504" y="68707"/>
                </a:lnTo>
                <a:lnTo>
                  <a:pt x="476504" y="58293"/>
                </a:lnTo>
                <a:lnTo>
                  <a:pt x="472186" y="53975"/>
                </a:lnTo>
                <a:close/>
              </a:path>
              <a:path w="3398520" h="127000">
                <a:moveTo>
                  <a:pt x="510413" y="53975"/>
                </a:moveTo>
                <a:lnTo>
                  <a:pt x="499872" y="53975"/>
                </a:lnTo>
                <a:lnTo>
                  <a:pt x="495554" y="58293"/>
                </a:lnTo>
                <a:lnTo>
                  <a:pt x="495554" y="68707"/>
                </a:lnTo>
                <a:lnTo>
                  <a:pt x="499872" y="73025"/>
                </a:lnTo>
                <a:lnTo>
                  <a:pt x="510413" y="73025"/>
                </a:lnTo>
                <a:lnTo>
                  <a:pt x="514604" y="68707"/>
                </a:lnTo>
                <a:lnTo>
                  <a:pt x="514604" y="58293"/>
                </a:lnTo>
                <a:lnTo>
                  <a:pt x="510413" y="53975"/>
                </a:lnTo>
                <a:close/>
              </a:path>
              <a:path w="3398520" h="127000">
                <a:moveTo>
                  <a:pt x="548513" y="53975"/>
                </a:moveTo>
                <a:lnTo>
                  <a:pt x="537972" y="53975"/>
                </a:lnTo>
                <a:lnTo>
                  <a:pt x="533654" y="58293"/>
                </a:lnTo>
                <a:lnTo>
                  <a:pt x="533654" y="68707"/>
                </a:lnTo>
                <a:lnTo>
                  <a:pt x="537972" y="73025"/>
                </a:lnTo>
                <a:lnTo>
                  <a:pt x="548513" y="73025"/>
                </a:lnTo>
                <a:lnTo>
                  <a:pt x="552704" y="68707"/>
                </a:lnTo>
                <a:lnTo>
                  <a:pt x="552704" y="58293"/>
                </a:lnTo>
                <a:lnTo>
                  <a:pt x="548513" y="53975"/>
                </a:lnTo>
                <a:close/>
              </a:path>
              <a:path w="3398520" h="127000">
                <a:moveTo>
                  <a:pt x="586613" y="53975"/>
                </a:moveTo>
                <a:lnTo>
                  <a:pt x="576072" y="53975"/>
                </a:lnTo>
                <a:lnTo>
                  <a:pt x="571754" y="58293"/>
                </a:lnTo>
                <a:lnTo>
                  <a:pt x="571754" y="68707"/>
                </a:lnTo>
                <a:lnTo>
                  <a:pt x="576072" y="73025"/>
                </a:lnTo>
                <a:lnTo>
                  <a:pt x="586613" y="73025"/>
                </a:lnTo>
                <a:lnTo>
                  <a:pt x="590804" y="68707"/>
                </a:lnTo>
                <a:lnTo>
                  <a:pt x="590804" y="58293"/>
                </a:lnTo>
                <a:lnTo>
                  <a:pt x="586613" y="53975"/>
                </a:lnTo>
                <a:close/>
              </a:path>
              <a:path w="3398520" h="127000">
                <a:moveTo>
                  <a:pt x="624713" y="53975"/>
                </a:moveTo>
                <a:lnTo>
                  <a:pt x="614172" y="53975"/>
                </a:lnTo>
                <a:lnTo>
                  <a:pt x="609854" y="58293"/>
                </a:lnTo>
                <a:lnTo>
                  <a:pt x="609854" y="68707"/>
                </a:lnTo>
                <a:lnTo>
                  <a:pt x="614172" y="73025"/>
                </a:lnTo>
                <a:lnTo>
                  <a:pt x="624713" y="73025"/>
                </a:lnTo>
                <a:lnTo>
                  <a:pt x="629031" y="68707"/>
                </a:lnTo>
                <a:lnTo>
                  <a:pt x="629031" y="58293"/>
                </a:lnTo>
                <a:lnTo>
                  <a:pt x="624713" y="53975"/>
                </a:lnTo>
                <a:close/>
              </a:path>
              <a:path w="3398520" h="127000">
                <a:moveTo>
                  <a:pt x="662813" y="53975"/>
                </a:moveTo>
                <a:lnTo>
                  <a:pt x="652272" y="53975"/>
                </a:lnTo>
                <a:lnTo>
                  <a:pt x="648081" y="58293"/>
                </a:lnTo>
                <a:lnTo>
                  <a:pt x="648081" y="68707"/>
                </a:lnTo>
                <a:lnTo>
                  <a:pt x="652272" y="73025"/>
                </a:lnTo>
                <a:lnTo>
                  <a:pt x="662813" y="73025"/>
                </a:lnTo>
                <a:lnTo>
                  <a:pt x="667131" y="68707"/>
                </a:lnTo>
                <a:lnTo>
                  <a:pt x="667131" y="58293"/>
                </a:lnTo>
                <a:lnTo>
                  <a:pt x="662813" y="53975"/>
                </a:lnTo>
                <a:close/>
              </a:path>
              <a:path w="3398520" h="127000">
                <a:moveTo>
                  <a:pt x="700913" y="53975"/>
                </a:moveTo>
                <a:lnTo>
                  <a:pt x="690372" y="53975"/>
                </a:lnTo>
                <a:lnTo>
                  <a:pt x="686181" y="58293"/>
                </a:lnTo>
                <a:lnTo>
                  <a:pt x="686181" y="68707"/>
                </a:lnTo>
                <a:lnTo>
                  <a:pt x="690372" y="73025"/>
                </a:lnTo>
                <a:lnTo>
                  <a:pt x="700913" y="73025"/>
                </a:lnTo>
                <a:lnTo>
                  <a:pt x="705231" y="68707"/>
                </a:lnTo>
                <a:lnTo>
                  <a:pt x="705231" y="58293"/>
                </a:lnTo>
                <a:lnTo>
                  <a:pt x="700913" y="53975"/>
                </a:lnTo>
                <a:close/>
              </a:path>
              <a:path w="3398520" h="127000">
                <a:moveTo>
                  <a:pt x="739013" y="53975"/>
                </a:moveTo>
                <a:lnTo>
                  <a:pt x="728472" y="53975"/>
                </a:lnTo>
                <a:lnTo>
                  <a:pt x="724281" y="58293"/>
                </a:lnTo>
                <a:lnTo>
                  <a:pt x="724281" y="68707"/>
                </a:lnTo>
                <a:lnTo>
                  <a:pt x="728472" y="73025"/>
                </a:lnTo>
                <a:lnTo>
                  <a:pt x="739013" y="73025"/>
                </a:lnTo>
                <a:lnTo>
                  <a:pt x="743331" y="68707"/>
                </a:lnTo>
                <a:lnTo>
                  <a:pt x="743331" y="58293"/>
                </a:lnTo>
                <a:lnTo>
                  <a:pt x="739013" y="53975"/>
                </a:lnTo>
                <a:close/>
              </a:path>
              <a:path w="3398520" h="127000">
                <a:moveTo>
                  <a:pt x="777240" y="53975"/>
                </a:moveTo>
                <a:lnTo>
                  <a:pt x="766699" y="53975"/>
                </a:lnTo>
                <a:lnTo>
                  <a:pt x="762381" y="58293"/>
                </a:lnTo>
                <a:lnTo>
                  <a:pt x="762381" y="68707"/>
                </a:lnTo>
                <a:lnTo>
                  <a:pt x="766699" y="73025"/>
                </a:lnTo>
                <a:lnTo>
                  <a:pt x="777240" y="73025"/>
                </a:lnTo>
                <a:lnTo>
                  <a:pt x="781431" y="68707"/>
                </a:lnTo>
                <a:lnTo>
                  <a:pt x="781431" y="58293"/>
                </a:lnTo>
                <a:lnTo>
                  <a:pt x="777240" y="53975"/>
                </a:lnTo>
                <a:close/>
              </a:path>
              <a:path w="3398520" h="127000">
                <a:moveTo>
                  <a:pt x="815340" y="53975"/>
                </a:moveTo>
                <a:lnTo>
                  <a:pt x="804799" y="53975"/>
                </a:lnTo>
                <a:lnTo>
                  <a:pt x="800481" y="58293"/>
                </a:lnTo>
                <a:lnTo>
                  <a:pt x="800481" y="68707"/>
                </a:lnTo>
                <a:lnTo>
                  <a:pt x="804799" y="73025"/>
                </a:lnTo>
                <a:lnTo>
                  <a:pt x="815340" y="73025"/>
                </a:lnTo>
                <a:lnTo>
                  <a:pt x="819531" y="68707"/>
                </a:lnTo>
                <a:lnTo>
                  <a:pt x="819531" y="58293"/>
                </a:lnTo>
                <a:lnTo>
                  <a:pt x="815340" y="53975"/>
                </a:lnTo>
                <a:close/>
              </a:path>
              <a:path w="3398520" h="127000">
                <a:moveTo>
                  <a:pt x="853440" y="53975"/>
                </a:moveTo>
                <a:lnTo>
                  <a:pt x="842899" y="53975"/>
                </a:lnTo>
                <a:lnTo>
                  <a:pt x="838581" y="58293"/>
                </a:lnTo>
                <a:lnTo>
                  <a:pt x="838581" y="68707"/>
                </a:lnTo>
                <a:lnTo>
                  <a:pt x="842899" y="73025"/>
                </a:lnTo>
                <a:lnTo>
                  <a:pt x="853440" y="73025"/>
                </a:lnTo>
                <a:lnTo>
                  <a:pt x="857631" y="68707"/>
                </a:lnTo>
                <a:lnTo>
                  <a:pt x="857631" y="58293"/>
                </a:lnTo>
                <a:lnTo>
                  <a:pt x="853440" y="53975"/>
                </a:lnTo>
                <a:close/>
              </a:path>
              <a:path w="3398520" h="127000">
                <a:moveTo>
                  <a:pt x="891540" y="53975"/>
                </a:moveTo>
                <a:lnTo>
                  <a:pt x="880999" y="53975"/>
                </a:lnTo>
                <a:lnTo>
                  <a:pt x="876681" y="58293"/>
                </a:lnTo>
                <a:lnTo>
                  <a:pt x="876681" y="68707"/>
                </a:lnTo>
                <a:lnTo>
                  <a:pt x="880999" y="73025"/>
                </a:lnTo>
                <a:lnTo>
                  <a:pt x="891540" y="73025"/>
                </a:lnTo>
                <a:lnTo>
                  <a:pt x="895858" y="68707"/>
                </a:lnTo>
                <a:lnTo>
                  <a:pt x="895858" y="58293"/>
                </a:lnTo>
                <a:lnTo>
                  <a:pt x="891540" y="53975"/>
                </a:lnTo>
                <a:close/>
              </a:path>
              <a:path w="3398520" h="127000">
                <a:moveTo>
                  <a:pt x="929640" y="53975"/>
                </a:moveTo>
                <a:lnTo>
                  <a:pt x="919099" y="53975"/>
                </a:lnTo>
                <a:lnTo>
                  <a:pt x="914908" y="58293"/>
                </a:lnTo>
                <a:lnTo>
                  <a:pt x="914908" y="68707"/>
                </a:lnTo>
                <a:lnTo>
                  <a:pt x="919099" y="73025"/>
                </a:lnTo>
                <a:lnTo>
                  <a:pt x="929640" y="73025"/>
                </a:lnTo>
                <a:lnTo>
                  <a:pt x="933958" y="68707"/>
                </a:lnTo>
                <a:lnTo>
                  <a:pt x="933958" y="58293"/>
                </a:lnTo>
                <a:lnTo>
                  <a:pt x="929640" y="53975"/>
                </a:lnTo>
                <a:close/>
              </a:path>
              <a:path w="3398520" h="127000">
                <a:moveTo>
                  <a:pt x="967740" y="53975"/>
                </a:moveTo>
                <a:lnTo>
                  <a:pt x="957199" y="53975"/>
                </a:lnTo>
                <a:lnTo>
                  <a:pt x="953008" y="58293"/>
                </a:lnTo>
                <a:lnTo>
                  <a:pt x="953008" y="68707"/>
                </a:lnTo>
                <a:lnTo>
                  <a:pt x="957199" y="73025"/>
                </a:lnTo>
                <a:lnTo>
                  <a:pt x="967740" y="73025"/>
                </a:lnTo>
                <a:lnTo>
                  <a:pt x="972058" y="68707"/>
                </a:lnTo>
                <a:lnTo>
                  <a:pt x="972058" y="58293"/>
                </a:lnTo>
                <a:lnTo>
                  <a:pt x="967740" y="53975"/>
                </a:lnTo>
                <a:close/>
              </a:path>
              <a:path w="3398520" h="127000">
                <a:moveTo>
                  <a:pt x="1005840" y="53975"/>
                </a:moveTo>
                <a:lnTo>
                  <a:pt x="995299" y="53975"/>
                </a:lnTo>
                <a:lnTo>
                  <a:pt x="991108" y="58293"/>
                </a:lnTo>
                <a:lnTo>
                  <a:pt x="991108" y="68707"/>
                </a:lnTo>
                <a:lnTo>
                  <a:pt x="995299" y="73025"/>
                </a:lnTo>
                <a:lnTo>
                  <a:pt x="1005840" y="73025"/>
                </a:lnTo>
                <a:lnTo>
                  <a:pt x="1010158" y="68707"/>
                </a:lnTo>
                <a:lnTo>
                  <a:pt x="1010158" y="58293"/>
                </a:lnTo>
                <a:lnTo>
                  <a:pt x="1005840" y="53975"/>
                </a:lnTo>
                <a:close/>
              </a:path>
              <a:path w="3398520" h="127000">
                <a:moveTo>
                  <a:pt x="1044066" y="53975"/>
                </a:moveTo>
                <a:lnTo>
                  <a:pt x="1033526" y="53975"/>
                </a:lnTo>
                <a:lnTo>
                  <a:pt x="1029208" y="58293"/>
                </a:lnTo>
                <a:lnTo>
                  <a:pt x="1029208" y="68707"/>
                </a:lnTo>
                <a:lnTo>
                  <a:pt x="1033526" y="73025"/>
                </a:lnTo>
                <a:lnTo>
                  <a:pt x="1044066" y="73025"/>
                </a:lnTo>
                <a:lnTo>
                  <a:pt x="1048258" y="68707"/>
                </a:lnTo>
                <a:lnTo>
                  <a:pt x="1048258" y="58293"/>
                </a:lnTo>
                <a:lnTo>
                  <a:pt x="1044066" y="53975"/>
                </a:lnTo>
                <a:close/>
              </a:path>
              <a:path w="3398520" h="127000">
                <a:moveTo>
                  <a:pt x="1082167" y="53975"/>
                </a:moveTo>
                <a:lnTo>
                  <a:pt x="1071626" y="53975"/>
                </a:lnTo>
                <a:lnTo>
                  <a:pt x="1067308" y="58293"/>
                </a:lnTo>
                <a:lnTo>
                  <a:pt x="1067308" y="68707"/>
                </a:lnTo>
                <a:lnTo>
                  <a:pt x="1071626" y="73025"/>
                </a:lnTo>
                <a:lnTo>
                  <a:pt x="1082167" y="73025"/>
                </a:lnTo>
                <a:lnTo>
                  <a:pt x="1086358" y="68707"/>
                </a:lnTo>
                <a:lnTo>
                  <a:pt x="1086358" y="58293"/>
                </a:lnTo>
                <a:lnTo>
                  <a:pt x="1082167" y="53975"/>
                </a:lnTo>
                <a:close/>
              </a:path>
              <a:path w="3398520" h="127000">
                <a:moveTo>
                  <a:pt x="1120267" y="53975"/>
                </a:moveTo>
                <a:lnTo>
                  <a:pt x="1109726" y="53975"/>
                </a:lnTo>
                <a:lnTo>
                  <a:pt x="1105408" y="58293"/>
                </a:lnTo>
                <a:lnTo>
                  <a:pt x="1105408" y="68707"/>
                </a:lnTo>
                <a:lnTo>
                  <a:pt x="1109726" y="73025"/>
                </a:lnTo>
                <a:lnTo>
                  <a:pt x="1120267" y="73025"/>
                </a:lnTo>
                <a:lnTo>
                  <a:pt x="1124458" y="68707"/>
                </a:lnTo>
                <a:lnTo>
                  <a:pt x="1124458" y="58293"/>
                </a:lnTo>
                <a:lnTo>
                  <a:pt x="1120267" y="53975"/>
                </a:lnTo>
                <a:close/>
              </a:path>
              <a:path w="3398520" h="127000">
                <a:moveTo>
                  <a:pt x="1158367" y="53975"/>
                </a:moveTo>
                <a:lnTo>
                  <a:pt x="1147826" y="53975"/>
                </a:lnTo>
                <a:lnTo>
                  <a:pt x="1143508" y="58293"/>
                </a:lnTo>
                <a:lnTo>
                  <a:pt x="1143508" y="68707"/>
                </a:lnTo>
                <a:lnTo>
                  <a:pt x="1147826" y="73025"/>
                </a:lnTo>
                <a:lnTo>
                  <a:pt x="1158367" y="73025"/>
                </a:lnTo>
                <a:lnTo>
                  <a:pt x="1162685" y="68707"/>
                </a:lnTo>
                <a:lnTo>
                  <a:pt x="1162685" y="58293"/>
                </a:lnTo>
                <a:lnTo>
                  <a:pt x="1158367" y="53975"/>
                </a:lnTo>
                <a:close/>
              </a:path>
              <a:path w="3398520" h="127000">
                <a:moveTo>
                  <a:pt x="1196467" y="53975"/>
                </a:moveTo>
                <a:lnTo>
                  <a:pt x="1185926" y="53975"/>
                </a:lnTo>
                <a:lnTo>
                  <a:pt x="1181735" y="58293"/>
                </a:lnTo>
                <a:lnTo>
                  <a:pt x="1181735" y="68707"/>
                </a:lnTo>
                <a:lnTo>
                  <a:pt x="1185926" y="73025"/>
                </a:lnTo>
                <a:lnTo>
                  <a:pt x="1196467" y="73025"/>
                </a:lnTo>
                <a:lnTo>
                  <a:pt x="1200785" y="68707"/>
                </a:lnTo>
                <a:lnTo>
                  <a:pt x="1200785" y="58293"/>
                </a:lnTo>
                <a:lnTo>
                  <a:pt x="1196467" y="53975"/>
                </a:lnTo>
                <a:close/>
              </a:path>
              <a:path w="3398520" h="127000">
                <a:moveTo>
                  <a:pt x="1234567" y="53975"/>
                </a:moveTo>
                <a:lnTo>
                  <a:pt x="1224026" y="53975"/>
                </a:lnTo>
                <a:lnTo>
                  <a:pt x="1219835" y="58293"/>
                </a:lnTo>
                <a:lnTo>
                  <a:pt x="1219835" y="68707"/>
                </a:lnTo>
                <a:lnTo>
                  <a:pt x="1224026" y="73025"/>
                </a:lnTo>
                <a:lnTo>
                  <a:pt x="1234567" y="73025"/>
                </a:lnTo>
                <a:lnTo>
                  <a:pt x="1238885" y="68707"/>
                </a:lnTo>
                <a:lnTo>
                  <a:pt x="1238885" y="58293"/>
                </a:lnTo>
                <a:lnTo>
                  <a:pt x="1234567" y="53975"/>
                </a:lnTo>
                <a:close/>
              </a:path>
              <a:path w="3398520" h="127000">
                <a:moveTo>
                  <a:pt x="1272794" y="53975"/>
                </a:moveTo>
                <a:lnTo>
                  <a:pt x="1262253" y="53975"/>
                </a:lnTo>
                <a:lnTo>
                  <a:pt x="1257935" y="58293"/>
                </a:lnTo>
                <a:lnTo>
                  <a:pt x="1257935" y="68707"/>
                </a:lnTo>
                <a:lnTo>
                  <a:pt x="1262253" y="73025"/>
                </a:lnTo>
                <a:lnTo>
                  <a:pt x="1272794" y="73025"/>
                </a:lnTo>
                <a:lnTo>
                  <a:pt x="1276985" y="68707"/>
                </a:lnTo>
                <a:lnTo>
                  <a:pt x="1276985" y="58293"/>
                </a:lnTo>
                <a:lnTo>
                  <a:pt x="1272794" y="53975"/>
                </a:lnTo>
                <a:close/>
              </a:path>
              <a:path w="3398520" h="127000">
                <a:moveTo>
                  <a:pt x="1310894" y="53975"/>
                </a:moveTo>
                <a:lnTo>
                  <a:pt x="1300353" y="53975"/>
                </a:lnTo>
                <a:lnTo>
                  <a:pt x="1296035" y="58293"/>
                </a:lnTo>
                <a:lnTo>
                  <a:pt x="1296035" y="68707"/>
                </a:lnTo>
                <a:lnTo>
                  <a:pt x="1300353" y="73025"/>
                </a:lnTo>
                <a:lnTo>
                  <a:pt x="1310894" y="73025"/>
                </a:lnTo>
                <a:lnTo>
                  <a:pt x="1315085" y="68707"/>
                </a:lnTo>
                <a:lnTo>
                  <a:pt x="1315085" y="58293"/>
                </a:lnTo>
                <a:lnTo>
                  <a:pt x="1310894" y="53975"/>
                </a:lnTo>
                <a:close/>
              </a:path>
              <a:path w="3398520" h="127000">
                <a:moveTo>
                  <a:pt x="1348994" y="53975"/>
                </a:moveTo>
                <a:lnTo>
                  <a:pt x="1338453" y="53975"/>
                </a:lnTo>
                <a:lnTo>
                  <a:pt x="1334135" y="58293"/>
                </a:lnTo>
                <a:lnTo>
                  <a:pt x="1334135" y="68707"/>
                </a:lnTo>
                <a:lnTo>
                  <a:pt x="1338453" y="73025"/>
                </a:lnTo>
                <a:lnTo>
                  <a:pt x="1348994" y="73025"/>
                </a:lnTo>
                <a:lnTo>
                  <a:pt x="1353185" y="68707"/>
                </a:lnTo>
                <a:lnTo>
                  <a:pt x="1353185" y="58293"/>
                </a:lnTo>
                <a:lnTo>
                  <a:pt x="1348994" y="53975"/>
                </a:lnTo>
                <a:close/>
              </a:path>
              <a:path w="3398520" h="127000">
                <a:moveTo>
                  <a:pt x="1387094" y="53975"/>
                </a:moveTo>
                <a:lnTo>
                  <a:pt x="1376553" y="53975"/>
                </a:lnTo>
                <a:lnTo>
                  <a:pt x="1372235" y="58293"/>
                </a:lnTo>
                <a:lnTo>
                  <a:pt x="1372235" y="68707"/>
                </a:lnTo>
                <a:lnTo>
                  <a:pt x="1376553" y="73025"/>
                </a:lnTo>
                <a:lnTo>
                  <a:pt x="1387094" y="73025"/>
                </a:lnTo>
                <a:lnTo>
                  <a:pt x="1391412" y="68707"/>
                </a:lnTo>
                <a:lnTo>
                  <a:pt x="1391412" y="58293"/>
                </a:lnTo>
                <a:lnTo>
                  <a:pt x="1387094" y="53975"/>
                </a:lnTo>
                <a:close/>
              </a:path>
              <a:path w="3398520" h="127000">
                <a:moveTo>
                  <a:pt x="1425194" y="53975"/>
                </a:moveTo>
                <a:lnTo>
                  <a:pt x="1414653" y="53975"/>
                </a:lnTo>
                <a:lnTo>
                  <a:pt x="1410462" y="58293"/>
                </a:lnTo>
                <a:lnTo>
                  <a:pt x="1410462" y="68707"/>
                </a:lnTo>
                <a:lnTo>
                  <a:pt x="1414653" y="73025"/>
                </a:lnTo>
                <a:lnTo>
                  <a:pt x="1425194" y="73025"/>
                </a:lnTo>
                <a:lnTo>
                  <a:pt x="1429512" y="68707"/>
                </a:lnTo>
                <a:lnTo>
                  <a:pt x="1429512" y="58293"/>
                </a:lnTo>
                <a:lnTo>
                  <a:pt x="1425194" y="53975"/>
                </a:lnTo>
                <a:close/>
              </a:path>
              <a:path w="3398520" h="127000">
                <a:moveTo>
                  <a:pt x="1463294" y="53975"/>
                </a:moveTo>
                <a:lnTo>
                  <a:pt x="1452753" y="53975"/>
                </a:lnTo>
                <a:lnTo>
                  <a:pt x="1448562" y="58293"/>
                </a:lnTo>
                <a:lnTo>
                  <a:pt x="1448562" y="68707"/>
                </a:lnTo>
                <a:lnTo>
                  <a:pt x="1452753" y="73025"/>
                </a:lnTo>
                <a:lnTo>
                  <a:pt x="1463294" y="73025"/>
                </a:lnTo>
                <a:lnTo>
                  <a:pt x="1467612" y="68707"/>
                </a:lnTo>
                <a:lnTo>
                  <a:pt x="1467612" y="58293"/>
                </a:lnTo>
                <a:lnTo>
                  <a:pt x="1463294" y="53975"/>
                </a:lnTo>
                <a:close/>
              </a:path>
              <a:path w="3398520" h="127000">
                <a:moveTo>
                  <a:pt x="1501394" y="53975"/>
                </a:moveTo>
                <a:lnTo>
                  <a:pt x="1490853" y="53975"/>
                </a:lnTo>
                <a:lnTo>
                  <a:pt x="1486662" y="58293"/>
                </a:lnTo>
                <a:lnTo>
                  <a:pt x="1486662" y="68707"/>
                </a:lnTo>
                <a:lnTo>
                  <a:pt x="1490853" y="73025"/>
                </a:lnTo>
                <a:lnTo>
                  <a:pt x="1501394" y="73025"/>
                </a:lnTo>
                <a:lnTo>
                  <a:pt x="1505712" y="68707"/>
                </a:lnTo>
                <a:lnTo>
                  <a:pt x="1505712" y="58293"/>
                </a:lnTo>
                <a:lnTo>
                  <a:pt x="1501394" y="53975"/>
                </a:lnTo>
                <a:close/>
              </a:path>
              <a:path w="3398520" h="127000">
                <a:moveTo>
                  <a:pt x="1539621" y="53975"/>
                </a:moveTo>
                <a:lnTo>
                  <a:pt x="1529080" y="53975"/>
                </a:lnTo>
                <a:lnTo>
                  <a:pt x="1524762" y="58293"/>
                </a:lnTo>
                <a:lnTo>
                  <a:pt x="1524762" y="68707"/>
                </a:lnTo>
                <a:lnTo>
                  <a:pt x="1529080" y="73025"/>
                </a:lnTo>
                <a:lnTo>
                  <a:pt x="1539621" y="73025"/>
                </a:lnTo>
                <a:lnTo>
                  <a:pt x="1543812" y="68707"/>
                </a:lnTo>
                <a:lnTo>
                  <a:pt x="1543812" y="58293"/>
                </a:lnTo>
                <a:lnTo>
                  <a:pt x="1539621" y="53975"/>
                </a:lnTo>
                <a:close/>
              </a:path>
              <a:path w="3398520" h="127000">
                <a:moveTo>
                  <a:pt x="1577721" y="53975"/>
                </a:moveTo>
                <a:lnTo>
                  <a:pt x="1567180" y="53975"/>
                </a:lnTo>
                <a:lnTo>
                  <a:pt x="1562862" y="58293"/>
                </a:lnTo>
                <a:lnTo>
                  <a:pt x="1562862" y="68707"/>
                </a:lnTo>
                <a:lnTo>
                  <a:pt x="1567180" y="73025"/>
                </a:lnTo>
                <a:lnTo>
                  <a:pt x="1577721" y="73025"/>
                </a:lnTo>
                <a:lnTo>
                  <a:pt x="1581912" y="68707"/>
                </a:lnTo>
                <a:lnTo>
                  <a:pt x="1581912" y="58293"/>
                </a:lnTo>
                <a:lnTo>
                  <a:pt x="1577721" y="53975"/>
                </a:lnTo>
                <a:close/>
              </a:path>
              <a:path w="3398520" h="127000">
                <a:moveTo>
                  <a:pt x="1615821" y="53975"/>
                </a:moveTo>
                <a:lnTo>
                  <a:pt x="1605280" y="53975"/>
                </a:lnTo>
                <a:lnTo>
                  <a:pt x="1600962" y="58293"/>
                </a:lnTo>
                <a:lnTo>
                  <a:pt x="1600962" y="68707"/>
                </a:lnTo>
                <a:lnTo>
                  <a:pt x="1605280" y="73025"/>
                </a:lnTo>
                <a:lnTo>
                  <a:pt x="1615821" y="73025"/>
                </a:lnTo>
                <a:lnTo>
                  <a:pt x="1620012" y="68707"/>
                </a:lnTo>
                <a:lnTo>
                  <a:pt x="1620012" y="58293"/>
                </a:lnTo>
                <a:lnTo>
                  <a:pt x="1615821" y="53975"/>
                </a:lnTo>
                <a:close/>
              </a:path>
              <a:path w="3398520" h="127000">
                <a:moveTo>
                  <a:pt x="1653920" y="53975"/>
                </a:moveTo>
                <a:lnTo>
                  <a:pt x="1643380" y="53975"/>
                </a:lnTo>
                <a:lnTo>
                  <a:pt x="1639062" y="58293"/>
                </a:lnTo>
                <a:lnTo>
                  <a:pt x="1639062" y="68707"/>
                </a:lnTo>
                <a:lnTo>
                  <a:pt x="1643380" y="73025"/>
                </a:lnTo>
                <a:lnTo>
                  <a:pt x="1653920" y="73025"/>
                </a:lnTo>
                <a:lnTo>
                  <a:pt x="1658239" y="68707"/>
                </a:lnTo>
                <a:lnTo>
                  <a:pt x="1658239" y="58293"/>
                </a:lnTo>
                <a:lnTo>
                  <a:pt x="1653920" y="53975"/>
                </a:lnTo>
                <a:close/>
              </a:path>
              <a:path w="3398520" h="127000">
                <a:moveTo>
                  <a:pt x="1692020" y="53975"/>
                </a:moveTo>
                <a:lnTo>
                  <a:pt x="1681480" y="53975"/>
                </a:lnTo>
                <a:lnTo>
                  <a:pt x="1677289" y="58293"/>
                </a:lnTo>
                <a:lnTo>
                  <a:pt x="1677289" y="68707"/>
                </a:lnTo>
                <a:lnTo>
                  <a:pt x="1681480" y="73025"/>
                </a:lnTo>
                <a:lnTo>
                  <a:pt x="1692020" y="73025"/>
                </a:lnTo>
                <a:lnTo>
                  <a:pt x="1696339" y="68707"/>
                </a:lnTo>
                <a:lnTo>
                  <a:pt x="1696339" y="58293"/>
                </a:lnTo>
                <a:lnTo>
                  <a:pt x="1692020" y="53975"/>
                </a:lnTo>
                <a:close/>
              </a:path>
              <a:path w="3398520" h="127000">
                <a:moveTo>
                  <a:pt x="1730120" y="53975"/>
                </a:moveTo>
                <a:lnTo>
                  <a:pt x="1719580" y="53975"/>
                </a:lnTo>
                <a:lnTo>
                  <a:pt x="1715389" y="58293"/>
                </a:lnTo>
                <a:lnTo>
                  <a:pt x="1715389" y="68707"/>
                </a:lnTo>
                <a:lnTo>
                  <a:pt x="1719580" y="73025"/>
                </a:lnTo>
                <a:lnTo>
                  <a:pt x="1730120" y="73025"/>
                </a:lnTo>
                <a:lnTo>
                  <a:pt x="1734439" y="68707"/>
                </a:lnTo>
                <a:lnTo>
                  <a:pt x="1734439" y="58293"/>
                </a:lnTo>
                <a:lnTo>
                  <a:pt x="1730120" y="53975"/>
                </a:lnTo>
                <a:close/>
              </a:path>
              <a:path w="3398520" h="127000">
                <a:moveTo>
                  <a:pt x="1768220" y="53975"/>
                </a:moveTo>
                <a:lnTo>
                  <a:pt x="1757680" y="53975"/>
                </a:lnTo>
                <a:lnTo>
                  <a:pt x="1753489" y="58293"/>
                </a:lnTo>
                <a:lnTo>
                  <a:pt x="1753489" y="68707"/>
                </a:lnTo>
                <a:lnTo>
                  <a:pt x="1757680" y="73025"/>
                </a:lnTo>
                <a:lnTo>
                  <a:pt x="1768220" y="73025"/>
                </a:lnTo>
                <a:lnTo>
                  <a:pt x="1772539" y="68707"/>
                </a:lnTo>
                <a:lnTo>
                  <a:pt x="1772539" y="58293"/>
                </a:lnTo>
                <a:lnTo>
                  <a:pt x="1768220" y="53975"/>
                </a:lnTo>
                <a:close/>
              </a:path>
              <a:path w="3398520" h="127000">
                <a:moveTo>
                  <a:pt x="1806448" y="53975"/>
                </a:moveTo>
                <a:lnTo>
                  <a:pt x="1795907" y="53975"/>
                </a:lnTo>
                <a:lnTo>
                  <a:pt x="1791589" y="58293"/>
                </a:lnTo>
                <a:lnTo>
                  <a:pt x="1791589" y="68707"/>
                </a:lnTo>
                <a:lnTo>
                  <a:pt x="1795907" y="73025"/>
                </a:lnTo>
                <a:lnTo>
                  <a:pt x="1806448" y="73025"/>
                </a:lnTo>
                <a:lnTo>
                  <a:pt x="1810639" y="68707"/>
                </a:lnTo>
                <a:lnTo>
                  <a:pt x="1810639" y="58293"/>
                </a:lnTo>
                <a:lnTo>
                  <a:pt x="1806448" y="53975"/>
                </a:lnTo>
                <a:close/>
              </a:path>
              <a:path w="3398520" h="127000">
                <a:moveTo>
                  <a:pt x="1844548" y="53975"/>
                </a:moveTo>
                <a:lnTo>
                  <a:pt x="1834007" y="53975"/>
                </a:lnTo>
                <a:lnTo>
                  <a:pt x="1829689" y="58293"/>
                </a:lnTo>
                <a:lnTo>
                  <a:pt x="1829689" y="68707"/>
                </a:lnTo>
                <a:lnTo>
                  <a:pt x="1834007" y="73025"/>
                </a:lnTo>
                <a:lnTo>
                  <a:pt x="1844548" y="73025"/>
                </a:lnTo>
                <a:lnTo>
                  <a:pt x="1848739" y="68707"/>
                </a:lnTo>
                <a:lnTo>
                  <a:pt x="1848739" y="58293"/>
                </a:lnTo>
                <a:lnTo>
                  <a:pt x="1844548" y="53975"/>
                </a:lnTo>
                <a:close/>
              </a:path>
              <a:path w="3398520" h="127000">
                <a:moveTo>
                  <a:pt x="1882648" y="53975"/>
                </a:moveTo>
                <a:lnTo>
                  <a:pt x="1872107" y="53975"/>
                </a:lnTo>
                <a:lnTo>
                  <a:pt x="1867789" y="58293"/>
                </a:lnTo>
                <a:lnTo>
                  <a:pt x="1867789" y="68707"/>
                </a:lnTo>
                <a:lnTo>
                  <a:pt x="1872107" y="73025"/>
                </a:lnTo>
                <a:lnTo>
                  <a:pt x="1882648" y="73025"/>
                </a:lnTo>
                <a:lnTo>
                  <a:pt x="1886839" y="68707"/>
                </a:lnTo>
                <a:lnTo>
                  <a:pt x="1886839" y="58293"/>
                </a:lnTo>
                <a:lnTo>
                  <a:pt x="1882648" y="53975"/>
                </a:lnTo>
                <a:close/>
              </a:path>
              <a:path w="3398520" h="127000">
                <a:moveTo>
                  <a:pt x="1920748" y="53975"/>
                </a:moveTo>
                <a:lnTo>
                  <a:pt x="1910207" y="53975"/>
                </a:lnTo>
                <a:lnTo>
                  <a:pt x="1905889" y="58293"/>
                </a:lnTo>
                <a:lnTo>
                  <a:pt x="1905889" y="68707"/>
                </a:lnTo>
                <a:lnTo>
                  <a:pt x="1910207" y="73025"/>
                </a:lnTo>
                <a:lnTo>
                  <a:pt x="1920748" y="73025"/>
                </a:lnTo>
                <a:lnTo>
                  <a:pt x="1925066" y="68707"/>
                </a:lnTo>
                <a:lnTo>
                  <a:pt x="1925066" y="58293"/>
                </a:lnTo>
                <a:lnTo>
                  <a:pt x="1920748" y="53975"/>
                </a:lnTo>
                <a:close/>
              </a:path>
              <a:path w="3398520" h="127000">
                <a:moveTo>
                  <a:pt x="1958848" y="53975"/>
                </a:moveTo>
                <a:lnTo>
                  <a:pt x="1948307" y="53975"/>
                </a:lnTo>
                <a:lnTo>
                  <a:pt x="1944116" y="58293"/>
                </a:lnTo>
                <a:lnTo>
                  <a:pt x="1944116" y="68707"/>
                </a:lnTo>
                <a:lnTo>
                  <a:pt x="1948307" y="73025"/>
                </a:lnTo>
                <a:lnTo>
                  <a:pt x="1958848" y="73025"/>
                </a:lnTo>
                <a:lnTo>
                  <a:pt x="1963166" y="68707"/>
                </a:lnTo>
                <a:lnTo>
                  <a:pt x="1963166" y="58293"/>
                </a:lnTo>
                <a:lnTo>
                  <a:pt x="1958848" y="53975"/>
                </a:lnTo>
                <a:close/>
              </a:path>
              <a:path w="3398520" h="127000">
                <a:moveTo>
                  <a:pt x="1996948" y="53975"/>
                </a:moveTo>
                <a:lnTo>
                  <a:pt x="1986407" y="53975"/>
                </a:lnTo>
                <a:lnTo>
                  <a:pt x="1982216" y="58293"/>
                </a:lnTo>
                <a:lnTo>
                  <a:pt x="1982216" y="68707"/>
                </a:lnTo>
                <a:lnTo>
                  <a:pt x="1986407" y="73025"/>
                </a:lnTo>
                <a:lnTo>
                  <a:pt x="1996948" y="73025"/>
                </a:lnTo>
                <a:lnTo>
                  <a:pt x="2001266" y="68707"/>
                </a:lnTo>
                <a:lnTo>
                  <a:pt x="2001266" y="58293"/>
                </a:lnTo>
                <a:lnTo>
                  <a:pt x="1996948" y="53975"/>
                </a:lnTo>
                <a:close/>
              </a:path>
              <a:path w="3398520" h="127000">
                <a:moveTo>
                  <a:pt x="2035175" y="53975"/>
                </a:moveTo>
                <a:lnTo>
                  <a:pt x="2024633" y="53975"/>
                </a:lnTo>
                <a:lnTo>
                  <a:pt x="2020316" y="58293"/>
                </a:lnTo>
                <a:lnTo>
                  <a:pt x="2020316" y="68707"/>
                </a:lnTo>
                <a:lnTo>
                  <a:pt x="2024633" y="73025"/>
                </a:lnTo>
                <a:lnTo>
                  <a:pt x="2035175" y="73025"/>
                </a:lnTo>
                <a:lnTo>
                  <a:pt x="2039366" y="68707"/>
                </a:lnTo>
                <a:lnTo>
                  <a:pt x="2039366" y="58293"/>
                </a:lnTo>
                <a:lnTo>
                  <a:pt x="2035175" y="53975"/>
                </a:lnTo>
                <a:close/>
              </a:path>
              <a:path w="3398520" h="127000">
                <a:moveTo>
                  <a:pt x="2073275" y="53975"/>
                </a:moveTo>
                <a:lnTo>
                  <a:pt x="2062733" y="53975"/>
                </a:lnTo>
                <a:lnTo>
                  <a:pt x="2058416" y="58293"/>
                </a:lnTo>
                <a:lnTo>
                  <a:pt x="2058416" y="68707"/>
                </a:lnTo>
                <a:lnTo>
                  <a:pt x="2062733" y="73025"/>
                </a:lnTo>
                <a:lnTo>
                  <a:pt x="2073275" y="73025"/>
                </a:lnTo>
                <a:lnTo>
                  <a:pt x="2077466" y="68707"/>
                </a:lnTo>
                <a:lnTo>
                  <a:pt x="2077466" y="58293"/>
                </a:lnTo>
                <a:lnTo>
                  <a:pt x="2073275" y="53975"/>
                </a:lnTo>
                <a:close/>
              </a:path>
              <a:path w="3398520" h="127000">
                <a:moveTo>
                  <a:pt x="2111375" y="53975"/>
                </a:moveTo>
                <a:lnTo>
                  <a:pt x="2100834" y="53975"/>
                </a:lnTo>
                <a:lnTo>
                  <a:pt x="2096516" y="58293"/>
                </a:lnTo>
                <a:lnTo>
                  <a:pt x="2096516" y="68707"/>
                </a:lnTo>
                <a:lnTo>
                  <a:pt x="2100834" y="73025"/>
                </a:lnTo>
                <a:lnTo>
                  <a:pt x="2111375" y="73025"/>
                </a:lnTo>
                <a:lnTo>
                  <a:pt x="2115566" y="68707"/>
                </a:lnTo>
                <a:lnTo>
                  <a:pt x="2115566" y="58293"/>
                </a:lnTo>
                <a:lnTo>
                  <a:pt x="2111375" y="53975"/>
                </a:lnTo>
                <a:close/>
              </a:path>
              <a:path w="3398520" h="127000">
                <a:moveTo>
                  <a:pt x="2149475" y="53975"/>
                </a:moveTo>
                <a:lnTo>
                  <a:pt x="2138934" y="53975"/>
                </a:lnTo>
                <a:lnTo>
                  <a:pt x="2134616" y="58293"/>
                </a:lnTo>
                <a:lnTo>
                  <a:pt x="2134616" y="68707"/>
                </a:lnTo>
                <a:lnTo>
                  <a:pt x="2138934" y="73025"/>
                </a:lnTo>
                <a:lnTo>
                  <a:pt x="2149475" y="73025"/>
                </a:lnTo>
                <a:lnTo>
                  <a:pt x="2153793" y="68707"/>
                </a:lnTo>
                <a:lnTo>
                  <a:pt x="2153793" y="58293"/>
                </a:lnTo>
                <a:lnTo>
                  <a:pt x="2149475" y="53975"/>
                </a:lnTo>
                <a:close/>
              </a:path>
              <a:path w="3398520" h="127000">
                <a:moveTo>
                  <a:pt x="2187575" y="53975"/>
                </a:moveTo>
                <a:lnTo>
                  <a:pt x="2177034" y="53975"/>
                </a:lnTo>
                <a:lnTo>
                  <a:pt x="2172843" y="58293"/>
                </a:lnTo>
                <a:lnTo>
                  <a:pt x="2172843" y="68707"/>
                </a:lnTo>
                <a:lnTo>
                  <a:pt x="2177034" y="73025"/>
                </a:lnTo>
                <a:lnTo>
                  <a:pt x="2187575" y="73025"/>
                </a:lnTo>
                <a:lnTo>
                  <a:pt x="2191893" y="68707"/>
                </a:lnTo>
                <a:lnTo>
                  <a:pt x="2191893" y="58293"/>
                </a:lnTo>
                <a:lnTo>
                  <a:pt x="2187575" y="53975"/>
                </a:lnTo>
                <a:close/>
              </a:path>
              <a:path w="3398520" h="127000">
                <a:moveTo>
                  <a:pt x="2225675" y="53975"/>
                </a:moveTo>
                <a:lnTo>
                  <a:pt x="2215134" y="53975"/>
                </a:lnTo>
                <a:lnTo>
                  <a:pt x="2210943" y="58293"/>
                </a:lnTo>
                <a:lnTo>
                  <a:pt x="2210943" y="68707"/>
                </a:lnTo>
                <a:lnTo>
                  <a:pt x="2215134" y="73025"/>
                </a:lnTo>
                <a:lnTo>
                  <a:pt x="2225675" y="73025"/>
                </a:lnTo>
                <a:lnTo>
                  <a:pt x="2229993" y="68707"/>
                </a:lnTo>
                <a:lnTo>
                  <a:pt x="2229993" y="58293"/>
                </a:lnTo>
                <a:lnTo>
                  <a:pt x="2225675" y="53975"/>
                </a:lnTo>
                <a:close/>
              </a:path>
              <a:path w="3398520" h="127000">
                <a:moveTo>
                  <a:pt x="2263775" y="53975"/>
                </a:moveTo>
                <a:lnTo>
                  <a:pt x="2253234" y="53975"/>
                </a:lnTo>
                <a:lnTo>
                  <a:pt x="2249043" y="58293"/>
                </a:lnTo>
                <a:lnTo>
                  <a:pt x="2249043" y="68707"/>
                </a:lnTo>
                <a:lnTo>
                  <a:pt x="2253234" y="73025"/>
                </a:lnTo>
                <a:lnTo>
                  <a:pt x="2263775" y="73025"/>
                </a:lnTo>
                <a:lnTo>
                  <a:pt x="2268093" y="68707"/>
                </a:lnTo>
                <a:lnTo>
                  <a:pt x="2268093" y="58293"/>
                </a:lnTo>
                <a:lnTo>
                  <a:pt x="2263775" y="53975"/>
                </a:lnTo>
                <a:close/>
              </a:path>
              <a:path w="3398520" h="127000">
                <a:moveTo>
                  <a:pt x="2302002" y="53975"/>
                </a:moveTo>
                <a:lnTo>
                  <a:pt x="2291461" y="53975"/>
                </a:lnTo>
                <a:lnTo>
                  <a:pt x="2287143" y="58293"/>
                </a:lnTo>
                <a:lnTo>
                  <a:pt x="2287143" y="68707"/>
                </a:lnTo>
                <a:lnTo>
                  <a:pt x="2291461" y="73025"/>
                </a:lnTo>
                <a:lnTo>
                  <a:pt x="2302002" y="73025"/>
                </a:lnTo>
                <a:lnTo>
                  <a:pt x="2306193" y="68707"/>
                </a:lnTo>
                <a:lnTo>
                  <a:pt x="2306193" y="58293"/>
                </a:lnTo>
                <a:lnTo>
                  <a:pt x="2302002" y="53975"/>
                </a:lnTo>
                <a:close/>
              </a:path>
              <a:path w="3398520" h="127000">
                <a:moveTo>
                  <a:pt x="2340102" y="53975"/>
                </a:moveTo>
                <a:lnTo>
                  <a:pt x="2329561" y="53975"/>
                </a:lnTo>
                <a:lnTo>
                  <a:pt x="2325243" y="58293"/>
                </a:lnTo>
                <a:lnTo>
                  <a:pt x="2325243" y="68707"/>
                </a:lnTo>
                <a:lnTo>
                  <a:pt x="2329561" y="73025"/>
                </a:lnTo>
                <a:lnTo>
                  <a:pt x="2340102" y="73025"/>
                </a:lnTo>
                <a:lnTo>
                  <a:pt x="2344293" y="68707"/>
                </a:lnTo>
                <a:lnTo>
                  <a:pt x="2344293" y="58293"/>
                </a:lnTo>
                <a:lnTo>
                  <a:pt x="2340102" y="53975"/>
                </a:lnTo>
                <a:close/>
              </a:path>
              <a:path w="3398520" h="127000">
                <a:moveTo>
                  <a:pt x="2378202" y="53975"/>
                </a:moveTo>
                <a:lnTo>
                  <a:pt x="2367661" y="53975"/>
                </a:lnTo>
                <a:lnTo>
                  <a:pt x="2363343" y="58293"/>
                </a:lnTo>
                <a:lnTo>
                  <a:pt x="2363343" y="68707"/>
                </a:lnTo>
                <a:lnTo>
                  <a:pt x="2367661" y="73025"/>
                </a:lnTo>
                <a:lnTo>
                  <a:pt x="2378202" y="73025"/>
                </a:lnTo>
                <a:lnTo>
                  <a:pt x="2382393" y="68707"/>
                </a:lnTo>
                <a:lnTo>
                  <a:pt x="2382393" y="58293"/>
                </a:lnTo>
                <a:lnTo>
                  <a:pt x="2378202" y="53975"/>
                </a:lnTo>
                <a:close/>
              </a:path>
              <a:path w="3398520" h="127000">
                <a:moveTo>
                  <a:pt x="2416302" y="53975"/>
                </a:moveTo>
                <a:lnTo>
                  <a:pt x="2405761" y="53975"/>
                </a:lnTo>
                <a:lnTo>
                  <a:pt x="2401443" y="58293"/>
                </a:lnTo>
                <a:lnTo>
                  <a:pt x="2401443" y="68707"/>
                </a:lnTo>
                <a:lnTo>
                  <a:pt x="2405761" y="73025"/>
                </a:lnTo>
                <a:lnTo>
                  <a:pt x="2416302" y="73025"/>
                </a:lnTo>
                <a:lnTo>
                  <a:pt x="2420620" y="68707"/>
                </a:lnTo>
                <a:lnTo>
                  <a:pt x="2420620" y="58293"/>
                </a:lnTo>
                <a:lnTo>
                  <a:pt x="2416302" y="53975"/>
                </a:lnTo>
                <a:close/>
              </a:path>
              <a:path w="3398520" h="127000">
                <a:moveTo>
                  <a:pt x="2454402" y="53975"/>
                </a:moveTo>
                <a:lnTo>
                  <a:pt x="2443861" y="53975"/>
                </a:lnTo>
                <a:lnTo>
                  <a:pt x="2439670" y="58293"/>
                </a:lnTo>
                <a:lnTo>
                  <a:pt x="2439670" y="68707"/>
                </a:lnTo>
                <a:lnTo>
                  <a:pt x="2443861" y="73025"/>
                </a:lnTo>
                <a:lnTo>
                  <a:pt x="2454402" y="73025"/>
                </a:lnTo>
                <a:lnTo>
                  <a:pt x="2458720" y="68707"/>
                </a:lnTo>
                <a:lnTo>
                  <a:pt x="2458720" y="58293"/>
                </a:lnTo>
                <a:lnTo>
                  <a:pt x="2454402" y="53975"/>
                </a:lnTo>
                <a:close/>
              </a:path>
              <a:path w="3398520" h="127000">
                <a:moveTo>
                  <a:pt x="2492502" y="53975"/>
                </a:moveTo>
                <a:lnTo>
                  <a:pt x="2481961" y="53975"/>
                </a:lnTo>
                <a:lnTo>
                  <a:pt x="2477770" y="58293"/>
                </a:lnTo>
                <a:lnTo>
                  <a:pt x="2477770" y="68707"/>
                </a:lnTo>
                <a:lnTo>
                  <a:pt x="2481961" y="73025"/>
                </a:lnTo>
                <a:lnTo>
                  <a:pt x="2492502" y="73025"/>
                </a:lnTo>
                <a:lnTo>
                  <a:pt x="2496820" y="68707"/>
                </a:lnTo>
                <a:lnTo>
                  <a:pt x="2496820" y="58293"/>
                </a:lnTo>
                <a:lnTo>
                  <a:pt x="2492502" y="53975"/>
                </a:lnTo>
                <a:close/>
              </a:path>
              <a:path w="3398520" h="127000">
                <a:moveTo>
                  <a:pt x="2530602" y="53975"/>
                </a:moveTo>
                <a:lnTo>
                  <a:pt x="2520061" y="53975"/>
                </a:lnTo>
                <a:lnTo>
                  <a:pt x="2515870" y="58293"/>
                </a:lnTo>
                <a:lnTo>
                  <a:pt x="2515870" y="68707"/>
                </a:lnTo>
                <a:lnTo>
                  <a:pt x="2520061" y="73025"/>
                </a:lnTo>
                <a:lnTo>
                  <a:pt x="2530602" y="73025"/>
                </a:lnTo>
                <a:lnTo>
                  <a:pt x="2534920" y="68707"/>
                </a:lnTo>
                <a:lnTo>
                  <a:pt x="2534920" y="58293"/>
                </a:lnTo>
                <a:lnTo>
                  <a:pt x="2530602" y="53975"/>
                </a:lnTo>
                <a:close/>
              </a:path>
              <a:path w="3398520" h="127000">
                <a:moveTo>
                  <a:pt x="2568829" y="53975"/>
                </a:moveTo>
                <a:lnTo>
                  <a:pt x="2558288" y="53975"/>
                </a:lnTo>
                <a:lnTo>
                  <a:pt x="2553970" y="58293"/>
                </a:lnTo>
                <a:lnTo>
                  <a:pt x="2553970" y="68707"/>
                </a:lnTo>
                <a:lnTo>
                  <a:pt x="2558288" y="73025"/>
                </a:lnTo>
                <a:lnTo>
                  <a:pt x="2568829" y="73025"/>
                </a:lnTo>
                <a:lnTo>
                  <a:pt x="2573020" y="68707"/>
                </a:lnTo>
                <a:lnTo>
                  <a:pt x="2573020" y="58293"/>
                </a:lnTo>
                <a:lnTo>
                  <a:pt x="2568829" y="53975"/>
                </a:lnTo>
                <a:close/>
              </a:path>
              <a:path w="3398520" h="127000">
                <a:moveTo>
                  <a:pt x="2606929" y="53975"/>
                </a:moveTo>
                <a:lnTo>
                  <a:pt x="2596388" y="53975"/>
                </a:lnTo>
                <a:lnTo>
                  <a:pt x="2592070" y="58293"/>
                </a:lnTo>
                <a:lnTo>
                  <a:pt x="2592070" y="68707"/>
                </a:lnTo>
                <a:lnTo>
                  <a:pt x="2596388" y="73025"/>
                </a:lnTo>
                <a:lnTo>
                  <a:pt x="2606929" y="73025"/>
                </a:lnTo>
                <a:lnTo>
                  <a:pt x="2611120" y="68707"/>
                </a:lnTo>
                <a:lnTo>
                  <a:pt x="2611120" y="58293"/>
                </a:lnTo>
                <a:lnTo>
                  <a:pt x="2606929" y="53975"/>
                </a:lnTo>
                <a:close/>
              </a:path>
              <a:path w="3398520" h="127000">
                <a:moveTo>
                  <a:pt x="2645029" y="53975"/>
                </a:moveTo>
                <a:lnTo>
                  <a:pt x="2634488" y="53975"/>
                </a:lnTo>
                <a:lnTo>
                  <a:pt x="2630170" y="58293"/>
                </a:lnTo>
                <a:lnTo>
                  <a:pt x="2630170" y="68707"/>
                </a:lnTo>
                <a:lnTo>
                  <a:pt x="2634488" y="73025"/>
                </a:lnTo>
                <a:lnTo>
                  <a:pt x="2645029" y="73025"/>
                </a:lnTo>
                <a:lnTo>
                  <a:pt x="2649347" y="68707"/>
                </a:lnTo>
                <a:lnTo>
                  <a:pt x="2649347" y="58293"/>
                </a:lnTo>
                <a:lnTo>
                  <a:pt x="2645029" y="53975"/>
                </a:lnTo>
                <a:close/>
              </a:path>
              <a:path w="3398520" h="127000">
                <a:moveTo>
                  <a:pt x="2683129" y="53975"/>
                </a:moveTo>
                <a:lnTo>
                  <a:pt x="2672588" y="53975"/>
                </a:lnTo>
                <a:lnTo>
                  <a:pt x="2668397" y="58293"/>
                </a:lnTo>
                <a:lnTo>
                  <a:pt x="2668397" y="68707"/>
                </a:lnTo>
                <a:lnTo>
                  <a:pt x="2672588" y="73025"/>
                </a:lnTo>
                <a:lnTo>
                  <a:pt x="2683129" y="73025"/>
                </a:lnTo>
                <a:lnTo>
                  <a:pt x="2687447" y="68707"/>
                </a:lnTo>
                <a:lnTo>
                  <a:pt x="2687447" y="58293"/>
                </a:lnTo>
                <a:lnTo>
                  <a:pt x="2683129" y="53975"/>
                </a:lnTo>
                <a:close/>
              </a:path>
              <a:path w="3398520" h="127000">
                <a:moveTo>
                  <a:pt x="2721229" y="53975"/>
                </a:moveTo>
                <a:lnTo>
                  <a:pt x="2710688" y="53975"/>
                </a:lnTo>
                <a:lnTo>
                  <a:pt x="2706497" y="58293"/>
                </a:lnTo>
                <a:lnTo>
                  <a:pt x="2706497" y="68707"/>
                </a:lnTo>
                <a:lnTo>
                  <a:pt x="2710688" y="73025"/>
                </a:lnTo>
                <a:lnTo>
                  <a:pt x="2721229" y="73025"/>
                </a:lnTo>
                <a:lnTo>
                  <a:pt x="2725547" y="68707"/>
                </a:lnTo>
                <a:lnTo>
                  <a:pt x="2725547" y="58293"/>
                </a:lnTo>
                <a:lnTo>
                  <a:pt x="2721229" y="53975"/>
                </a:lnTo>
                <a:close/>
              </a:path>
              <a:path w="3398520" h="127000">
                <a:moveTo>
                  <a:pt x="2759329" y="53975"/>
                </a:moveTo>
                <a:lnTo>
                  <a:pt x="2748788" y="53975"/>
                </a:lnTo>
                <a:lnTo>
                  <a:pt x="2744597" y="58293"/>
                </a:lnTo>
                <a:lnTo>
                  <a:pt x="2744597" y="68707"/>
                </a:lnTo>
                <a:lnTo>
                  <a:pt x="2748788" y="73025"/>
                </a:lnTo>
                <a:lnTo>
                  <a:pt x="2759329" y="73025"/>
                </a:lnTo>
                <a:lnTo>
                  <a:pt x="2763647" y="68707"/>
                </a:lnTo>
                <a:lnTo>
                  <a:pt x="2763647" y="58293"/>
                </a:lnTo>
                <a:lnTo>
                  <a:pt x="2759329" y="53975"/>
                </a:lnTo>
                <a:close/>
              </a:path>
              <a:path w="3398520" h="127000">
                <a:moveTo>
                  <a:pt x="2797556" y="53975"/>
                </a:moveTo>
                <a:lnTo>
                  <a:pt x="2787015" y="53975"/>
                </a:lnTo>
                <a:lnTo>
                  <a:pt x="2782697" y="58293"/>
                </a:lnTo>
                <a:lnTo>
                  <a:pt x="2782697" y="68707"/>
                </a:lnTo>
                <a:lnTo>
                  <a:pt x="2787015" y="73025"/>
                </a:lnTo>
                <a:lnTo>
                  <a:pt x="2797556" y="73025"/>
                </a:lnTo>
                <a:lnTo>
                  <a:pt x="2801747" y="68707"/>
                </a:lnTo>
                <a:lnTo>
                  <a:pt x="2801747" y="58293"/>
                </a:lnTo>
                <a:lnTo>
                  <a:pt x="2797556" y="53975"/>
                </a:lnTo>
                <a:close/>
              </a:path>
              <a:path w="3398520" h="127000">
                <a:moveTo>
                  <a:pt x="2835656" y="53975"/>
                </a:moveTo>
                <a:lnTo>
                  <a:pt x="2825115" y="53975"/>
                </a:lnTo>
                <a:lnTo>
                  <a:pt x="2820797" y="58293"/>
                </a:lnTo>
                <a:lnTo>
                  <a:pt x="2820797" y="68707"/>
                </a:lnTo>
                <a:lnTo>
                  <a:pt x="2825115" y="73025"/>
                </a:lnTo>
                <a:lnTo>
                  <a:pt x="2835656" y="73025"/>
                </a:lnTo>
                <a:lnTo>
                  <a:pt x="2839847" y="68707"/>
                </a:lnTo>
                <a:lnTo>
                  <a:pt x="2839847" y="58293"/>
                </a:lnTo>
                <a:lnTo>
                  <a:pt x="2835656" y="53975"/>
                </a:lnTo>
                <a:close/>
              </a:path>
              <a:path w="3398520" h="127000">
                <a:moveTo>
                  <a:pt x="2873756" y="53975"/>
                </a:moveTo>
                <a:lnTo>
                  <a:pt x="2863215" y="53975"/>
                </a:lnTo>
                <a:lnTo>
                  <a:pt x="2858897" y="58293"/>
                </a:lnTo>
                <a:lnTo>
                  <a:pt x="2858897" y="68707"/>
                </a:lnTo>
                <a:lnTo>
                  <a:pt x="2863215" y="73025"/>
                </a:lnTo>
                <a:lnTo>
                  <a:pt x="2873756" y="73025"/>
                </a:lnTo>
                <a:lnTo>
                  <a:pt x="2877947" y="68707"/>
                </a:lnTo>
                <a:lnTo>
                  <a:pt x="2877947" y="58293"/>
                </a:lnTo>
                <a:lnTo>
                  <a:pt x="2873756" y="53975"/>
                </a:lnTo>
                <a:close/>
              </a:path>
              <a:path w="3398520" h="127000">
                <a:moveTo>
                  <a:pt x="2911856" y="53975"/>
                </a:moveTo>
                <a:lnTo>
                  <a:pt x="2901315" y="53975"/>
                </a:lnTo>
                <a:lnTo>
                  <a:pt x="2896997" y="58293"/>
                </a:lnTo>
                <a:lnTo>
                  <a:pt x="2896997" y="68707"/>
                </a:lnTo>
                <a:lnTo>
                  <a:pt x="2901315" y="73025"/>
                </a:lnTo>
                <a:lnTo>
                  <a:pt x="2911856" y="73025"/>
                </a:lnTo>
                <a:lnTo>
                  <a:pt x="2916174" y="68707"/>
                </a:lnTo>
                <a:lnTo>
                  <a:pt x="2916174" y="58293"/>
                </a:lnTo>
                <a:lnTo>
                  <a:pt x="2911856" y="53975"/>
                </a:lnTo>
                <a:close/>
              </a:path>
              <a:path w="3398520" h="127000">
                <a:moveTo>
                  <a:pt x="2949956" y="53975"/>
                </a:moveTo>
                <a:lnTo>
                  <a:pt x="2939415" y="53975"/>
                </a:lnTo>
                <a:lnTo>
                  <a:pt x="2935224" y="58293"/>
                </a:lnTo>
                <a:lnTo>
                  <a:pt x="2935224" y="68707"/>
                </a:lnTo>
                <a:lnTo>
                  <a:pt x="2939415" y="73025"/>
                </a:lnTo>
                <a:lnTo>
                  <a:pt x="2949956" y="73025"/>
                </a:lnTo>
                <a:lnTo>
                  <a:pt x="2954274" y="68707"/>
                </a:lnTo>
                <a:lnTo>
                  <a:pt x="2954274" y="58293"/>
                </a:lnTo>
                <a:lnTo>
                  <a:pt x="2949956" y="53975"/>
                </a:lnTo>
                <a:close/>
              </a:path>
              <a:path w="3398520" h="127000">
                <a:moveTo>
                  <a:pt x="2988056" y="53975"/>
                </a:moveTo>
                <a:lnTo>
                  <a:pt x="2977515" y="53975"/>
                </a:lnTo>
                <a:lnTo>
                  <a:pt x="2973324" y="58293"/>
                </a:lnTo>
                <a:lnTo>
                  <a:pt x="2973324" y="68707"/>
                </a:lnTo>
                <a:lnTo>
                  <a:pt x="2977515" y="73025"/>
                </a:lnTo>
                <a:lnTo>
                  <a:pt x="2988056" y="73025"/>
                </a:lnTo>
                <a:lnTo>
                  <a:pt x="2992374" y="68707"/>
                </a:lnTo>
                <a:lnTo>
                  <a:pt x="2992374" y="58293"/>
                </a:lnTo>
                <a:lnTo>
                  <a:pt x="2988056" y="53975"/>
                </a:lnTo>
                <a:close/>
              </a:path>
              <a:path w="3398520" h="127000">
                <a:moveTo>
                  <a:pt x="3026156" y="53975"/>
                </a:moveTo>
                <a:lnTo>
                  <a:pt x="3015615" y="53975"/>
                </a:lnTo>
                <a:lnTo>
                  <a:pt x="3011424" y="58293"/>
                </a:lnTo>
                <a:lnTo>
                  <a:pt x="3011424" y="68707"/>
                </a:lnTo>
                <a:lnTo>
                  <a:pt x="3015615" y="73025"/>
                </a:lnTo>
                <a:lnTo>
                  <a:pt x="3026156" y="73025"/>
                </a:lnTo>
                <a:lnTo>
                  <a:pt x="3030474" y="68707"/>
                </a:lnTo>
                <a:lnTo>
                  <a:pt x="3030474" y="58293"/>
                </a:lnTo>
                <a:lnTo>
                  <a:pt x="3026156" y="53975"/>
                </a:lnTo>
                <a:close/>
              </a:path>
              <a:path w="3398520" h="127000">
                <a:moveTo>
                  <a:pt x="3064383" y="53975"/>
                </a:moveTo>
                <a:lnTo>
                  <a:pt x="3053842" y="53975"/>
                </a:lnTo>
                <a:lnTo>
                  <a:pt x="3049524" y="58293"/>
                </a:lnTo>
                <a:lnTo>
                  <a:pt x="3049524" y="68707"/>
                </a:lnTo>
                <a:lnTo>
                  <a:pt x="3053842" y="73025"/>
                </a:lnTo>
                <a:lnTo>
                  <a:pt x="3064383" y="73025"/>
                </a:lnTo>
                <a:lnTo>
                  <a:pt x="3068574" y="68707"/>
                </a:lnTo>
                <a:lnTo>
                  <a:pt x="3068574" y="58293"/>
                </a:lnTo>
                <a:lnTo>
                  <a:pt x="3064383" y="53975"/>
                </a:lnTo>
                <a:close/>
              </a:path>
              <a:path w="3398520" h="127000">
                <a:moveTo>
                  <a:pt x="3102483" y="53975"/>
                </a:moveTo>
                <a:lnTo>
                  <a:pt x="3091942" y="53975"/>
                </a:lnTo>
                <a:lnTo>
                  <a:pt x="3087624" y="58293"/>
                </a:lnTo>
                <a:lnTo>
                  <a:pt x="3087624" y="68707"/>
                </a:lnTo>
                <a:lnTo>
                  <a:pt x="3091942" y="73025"/>
                </a:lnTo>
                <a:lnTo>
                  <a:pt x="3102483" y="73025"/>
                </a:lnTo>
                <a:lnTo>
                  <a:pt x="3106674" y="68707"/>
                </a:lnTo>
                <a:lnTo>
                  <a:pt x="3106674" y="58293"/>
                </a:lnTo>
                <a:lnTo>
                  <a:pt x="3102483" y="53975"/>
                </a:lnTo>
                <a:close/>
              </a:path>
              <a:path w="3398520" h="127000">
                <a:moveTo>
                  <a:pt x="3140583" y="53975"/>
                </a:moveTo>
                <a:lnTo>
                  <a:pt x="3130042" y="53975"/>
                </a:lnTo>
                <a:lnTo>
                  <a:pt x="3125724" y="58293"/>
                </a:lnTo>
                <a:lnTo>
                  <a:pt x="3125724" y="68707"/>
                </a:lnTo>
                <a:lnTo>
                  <a:pt x="3130042" y="73025"/>
                </a:lnTo>
                <a:lnTo>
                  <a:pt x="3140583" y="73025"/>
                </a:lnTo>
                <a:lnTo>
                  <a:pt x="3144774" y="68707"/>
                </a:lnTo>
                <a:lnTo>
                  <a:pt x="3144774" y="58293"/>
                </a:lnTo>
                <a:lnTo>
                  <a:pt x="3140583" y="53975"/>
                </a:lnTo>
                <a:close/>
              </a:path>
              <a:path w="3398520" h="127000">
                <a:moveTo>
                  <a:pt x="3178683" y="53975"/>
                </a:moveTo>
                <a:lnTo>
                  <a:pt x="3168142" y="53975"/>
                </a:lnTo>
                <a:lnTo>
                  <a:pt x="3163824" y="58293"/>
                </a:lnTo>
                <a:lnTo>
                  <a:pt x="3163824" y="68707"/>
                </a:lnTo>
                <a:lnTo>
                  <a:pt x="3168142" y="73025"/>
                </a:lnTo>
                <a:lnTo>
                  <a:pt x="3178683" y="73025"/>
                </a:lnTo>
                <a:lnTo>
                  <a:pt x="3183001" y="68707"/>
                </a:lnTo>
                <a:lnTo>
                  <a:pt x="3183001" y="58293"/>
                </a:lnTo>
                <a:lnTo>
                  <a:pt x="3178683" y="53975"/>
                </a:lnTo>
                <a:close/>
              </a:path>
              <a:path w="3398520" h="127000">
                <a:moveTo>
                  <a:pt x="3216783" y="53975"/>
                </a:moveTo>
                <a:lnTo>
                  <a:pt x="3206242" y="53975"/>
                </a:lnTo>
                <a:lnTo>
                  <a:pt x="3202051" y="58293"/>
                </a:lnTo>
                <a:lnTo>
                  <a:pt x="3202051" y="68707"/>
                </a:lnTo>
                <a:lnTo>
                  <a:pt x="3206242" y="73025"/>
                </a:lnTo>
                <a:lnTo>
                  <a:pt x="3216783" y="73025"/>
                </a:lnTo>
                <a:lnTo>
                  <a:pt x="3221101" y="68707"/>
                </a:lnTo>
                <a:lnTo>
                  <a:pt x="3221101" y="58293"/>
                </a:lnTo>
                <a:lnTo>
                  <a:pt x="3216783" y="53975"/>
                </a:lnTo>
                <a:close/>
              </a:path>
              <a:path w="3398520" h="127000">
                <a:moveTo>
                  <a:pt x="3254882" y="53975"/>
                </a:moveTo>
                <a:lnTo>
                  <a:pt x="3244342" y="53975"/>
                </a:lnTo>
                <a:lnTo>
                  <a:pt x="3240151" y="58293"/>
                </a:lnTo>
                <a:lnTo>
                  <a:pt x="3240151" y="68707"/>
                </a:lnTo>
                <a:lnTo>
                  <a:pt x="3244342" y="73025"/>
                </a:lnTo>
                <a:lnTo>
                  <a:pt x="3254882" y="73025"/>
                </a:lnTo>
                <a:lnTo>
                  <a:pt x="3259201" y="68707"/>
                </a:lnTo>
                <a:lnTo>
                  <a:pt x="3259201" y="58293"/>
                </a:lnTo>
                <a:lnTo>
                  <a:pt x="3254882" y="53975"/>
                </a:lnTo>
                <a:close/>
              </a:path>
              <a:path w="3398520" h="127000">
                <a:moveTo>
                  <a:pt x="3271392" y="0"/>
                </a:moveTo>
                <a:lnTo>
                  <a:pt x="3271392" y="127000"/>
                </a:lnTo>
                <a:lnTo>
                  <a:pt x="3398392" y="63500"/>
                </a:lnTo>
                <a:lnTo>
                  <a:pt x="3271392" y="0"/>
                </a:lnTo>
                <a:close/>
              </a:path>
            </a:pathLst>
          </a:custGeom>
          <a:solidFill>
            <a:srgbClr val="295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2E4568CB-DA49-E4A1-65CB-E2397BE0FA54}"/>
              </a:ext>
            </a:extLst>
          </p:cNvPr>
          <p:cNvSpPr txBox="1"/>
          <p:nvPr/>
        </p:nvSpPr>
        <p:spPr>
          <a:xfrm>
            <a:off x="3323844" y="4721352"/>
            <a:ext cx="1463040" cy="372110"/>
          </a:xfrm>
          <a:prstGeom prst="rect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1000" dirty="0">
                <a:solidFill>
                  <a:srgbClr val="565656"/>
                </a:solidFill>
                <a:latin typeface="Trebuchet MS"/>
                <a:cs typeface="Trebuchet MS"/>
              </a:rPr>
              <a:t>Bundle</a:t>
            </a:r>
            <a:r>
              <a:rPr sz="1000" spc="-40" dirty="0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565656"/>
                </a:solidFill>
                <a:latin typeface="Trebuchet MS"/>
                <a:cs typeface="Trebuchet MS"/>
              </a:rPr>
              <a:t>1</a:t>
            </a:r>
            <a:endParaRPr sz="1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000" dirty="0">
                <a:solidFill>
                  <a:srgbClr val="565656"/>
                </a:solidFill>
                <a:latin typeface="Trebuchet MS"/>
                <a:cs typeface="Trebuchet MS"/>
              </a:rPr>
              <a:t>(PMC</a:t>
            </a:r>
            <a:r>
              <a:rPr sz="1000" spc="-20" dirty="0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565656"/>
                </a:solidFill>
                <a:latin typeface="Trebuchet MS"/>
                <a:cs typeface="Trebuchet MS"/>
              </a:rPr>
              <a:t>Firm</a:t>
            </a:r>
            <a:r>
              <a:rPr sz="1000" spc="-30" dirty="0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565656"/>
                </a:solidFill>
                <a:latin typeface="Trebuchet MS"/>
                <a:cs typeface="Trebuchet MS"/>
              </a:rPr>
              <a:t>#1)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D7ABEB0F-2B04-1F87-1120-13A64AAB5974}"/>
              </a:ext>
            </a:extLst>
          </p:cNvPr>
          <p:cNvSpPr txBox="1"/>
          <p:nvPr/>
        </p:nvSpPr>
        <p:spPr>
          <a:xfrm>
            <a:off x="9055417" y="1264449"/>
            <a:ext cx="256133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Supporting</a:t>
            </a:r>
            <a:r>
              <a:rPr lang="en-US" sz="1400" b="1" spc="-10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/Authorizing</a:t>
            </a:r>
            <a:r>
              <a:rPr sz="1400" b="1" spc="-45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rPr>
              <a:t>Agencies</a:t>
            </a:r>
            <a:endParaRPr sz="1400" b="1" dirty="0">
              <a:solidFill>
                <a:schemeClr val="tx2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17" name="object 17">
            <a:extLst>
              <a:ext uri="{FF2B5EF4-FFF2-40B4-BE49-F238E27FC236}">
                <a16:creationId xmlns:a16="http://schemas.microsoft.com/office/drawing/2014/main" id="{F02958EC-452D-CD39-B0E1-F8DC078F3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840544"/>
              </p:ext>
            </p:extLst>
          </p:nvPr>
        </p:nvGraphicFramePr>
        <p:xfrm>
          <a:off x="9055417" y="1685353"/>
          <a:ext cx="2473325" cy="380428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7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10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Dept.</a:t>
                      </a:r>
                      <a:r>
                        <a:rPr sz="1000" spc="-40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of</a:t>
                      </a:r>
                      <a:r>
                        <a:rPr sz="1000" spc="-50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Education</a:t>
                      </a:r>
                      <a:r>
                        <a:rPr sz="1000" spc="-20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spc="-10" dirty="0">
                          <a:solidFill>
                            <a:srgbClr val="565656"/>
                          </a:solidFill>
                        </a:rPr>
                        <a:t>(VIDE)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7810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Dept.</a:t>
                      </a:r>
                      <a:r>
                        <a:rPr sz="1000" spc="-25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of</a:t>
                      </a:r>
                      <a:r>
                        <a:rPr sz="1000" spc="-40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Public</a:t>
                      </a:r>
                      <a:r>
                        <a:rPr sz="1000" spc="10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Works</a:t>
                      </a:r>
                      <a:r>
                        <a:rPr sz="1000" spc="-55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spc="-10" dirty="0">
                          <a:solidFill>
                            <a:srgbClr val="565656"/>
                          </a:solidFill>
                        </a:rPr>
                        <a:t>(DPW)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9525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Dept.</a:t>
                      </a:r>
                      <a:r>
                        <a:rPr sz="1000" spc="-25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of</a:t>
                      </a:r>
                      <a:r>
                        <a:rPr sz="1000" spc="-35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Human</a:t>
                      </a:r>
                      <a:r>
                        <a:rPr sz="1000" spc="-25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Services</a:t>
                      </a:r>
                      <a:r>
                        <a:rPr sz="1000" spc="-30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spc="-20" dirty="0">
                          <a:solidFill>
                            <a:srgbClr val="565656"/>
                          </a:solidFill>
                        </a:rPr>
                        <a:t>(DHS)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9588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1041400" marR="139065" indent="-8953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Dept.</a:t>
                      </a:r>
                      <a:r>
                        <a:rPr sz="1000" spc="-30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of</a:t>
                      </a:r>
                      <a:r>
                        <a:rPr sz="1000" spc="-40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Planning &amp;</a:t>
                      </a:r>
                      <a:r>
                        <a:rPr sz="1000" spc="-50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Natural</a:t>
                      </a:r>
                      <a:r>
                        <a:rPr sz="1000" spc="-20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spc="-10" dirty="0">
                          <a:solidFill>
                            <a:srgbClr val="565656"/>
                          </a:solidFill>
                        </a:rPr>
                        <a:t>Resources (DPNR)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1968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VI</a:t>
                      </a:r>
                      <a:r>
                        <a:rPr sz="1000" spc="-40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Dept.</a:t>
                      </a:r>
                      <a:r>
                        <a:rPr sz="1000" spc="-20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of</a:t>
                      </a:r>
                      <a:r>
                        <a:rPr sz="1000" spc="-35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Health</a:t>
                      </a:r>
                      <a:r>
                        <a:rPr sz="1000" spc="-5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spc="-10" dirty="0">
                          <a:solidFill>
                            <a:srgbClr val="565656"/>
                          </a:solidFill>
                        </a:rPr>
                        <a:t>(DOH)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9588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Water</a:t>
                      </a:r>
                      <a:r>
                        <a:rPr sz="1000" spc="-45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and</a:t>
                      </a:r>
                      <a:r>
                        <a:rPr sz="1000" spc="-40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Power</a:t>
                      </a:r>
                      <a:r>
                        <a:rPr sz="1000" spc="-25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Authority</a:t>
                      </a:r>
                      <a:r>
                        <a:rPr sz="1000" spc="-25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spc="-10" dirty="0">
                          <a:solidFill>
                            <a:srgbClr val="565656"/>
                          </a:solidFill>
                        </a:rPr>
                        <a:t>(WAPA)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952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Waste</a:t>
                      </a:r>
                      <a:r>
                        <a:rPr sz="1000" spc="-75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Management</a:t>
                      </a:r>
                      <a:r>
                        <a:rPr sz="1000" spc="-45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Authority</a:t>
                      </a:r>
                      <a:r>
                        <a:rPr sz="1000" spc="-55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spc="-10" dirty="0">
                          <a:solidFill>
                            <a:srgbClr val="565656"/>
                          </a:solidFill>
                        </a:rPr>
                        <a:t>(WMA)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9588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864235" marR="223520" indent="-63309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Territorial</a:t>
                      </a:r>
                      <a:r>
                        <a:rPr sz="1000" spc="-60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Hospital</a:t>
                      </a:r>
                      <a:r>
                        <a:rPr sz="1000" spc="-60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spc="-10" dirty="0">
                          <a:solidFill>
                            <a:srgbClr val="565656"/>
                          </a:solidFill>
                        </a:rPr>
                        <a:t>Redevelopment </a:t>
                      </a: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Team</a:t>
                      </a:r>
                      <a:r>
                        <a:rPr sz="1000" spc="-40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spc="-10" dirty="0">
                          <a:solidFill>
                            <a:srgbClr val="565656"/>
                          </a:solidFill>
                        </a:rPr>
                        <a:t>(THRT)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1968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Virgin</a:t>
                      </a:r>
                      <a:r>
                        <a:rPr sz="1000" spc="-50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Islands</a:t>
                      </a:r>
                      <a:r>
                        <a:rPr sz="1000" spc="-40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Port</a:t>
                      </a:r>
                      <a:r>
                        <a:rPr sz="1000" spc="-40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Authority</a:t>
                      </a:r>
                      <a:r>
                        <a:rPr sz="1000" spc="-35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spc="-10" dirty="0">
                          <a:solidFill>
                            <a:srgbClr val="565656"/>
                          </a:solidFill>
                        </a:rPr>
                        <a:t>(VIPA)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9652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VI</a:t>
                      </a:r>
                      <a:r>
                        <a:rPr sz="1000" spc="-50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Housing</a:t>
                      </a:r>
                      <a:r>
                        <a:rPr sz="1000" spc="-45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Authority</a:t>
                      </a:r>
                      <a:r>
                        <a:rPr sz="1000" spc="-30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spc="-10" dirty="0">
                          <a:solidFill>
                            <a:srgbClr val="565656"/>
                          </a:solidFill>
                        </a:rPr>
                        <a:t>(VIHA)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9588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105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VI</a:t>
                      </a:r>
                      <a:r>
                        <a:rPr sz="1000" spc="-60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Housing</a:t>
                      </a:r>
                      <a:r>
                        <a:rPr sz="1000" spc="-50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Finance</a:t>
                      </a:r>
                      <a:r>
                        <a:rPr sz="1000" spc="-30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rgbClr val="565656"/>
                          </a:solidFill>
                        </a:rPr>
                        <a:t>Authority</a:t>
                      </a:r>
                      <a:r>
                        <a:rPr sz="1000" spc="-35" dirty="0">
                          <a:solidFill>
                            <a:srgbClr val="565656"/>
                          </a:solidFill>
                        </a:rPr>
                        <a:t> </a:t>
                      </a:r>
                      <a:r>
                        <a:rPr sz="1000" spc="-10" dirty="0">
                          <a:solidFill>
                            <a:srgbClr val="565656"/>
                          </a:solidFill>
                        </a:rPr>
                        <a:t>(VIHFA)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9525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8" name="object 18">
            <a:extLst>
              <a:ext uri="{FF2B5EF4-FFF2-40B4-BE49-F238E27FC236}">
                <a16:creationId xmlns:a16="http://schemas.microsoft.com/office/drawing/2014/main" id="{28A150D1-6D7F-85D2-567B-001F2A7AC4C0}"/>
              </a:ext>
            </a:extLst>
          </p:cNvPr>
          <p:cNvSpPr txBox="1"/>
          <p:nvPr/>
        </p:nvSpPr>
        <p:spPr>
          <a:xfrm>
            <a:off x="4966715" y="4721352"/>
            <a:ext cx="1463040" cy="372110"/>
          </a:xfrm>
          <a:prstGeom prst="rect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1000" dirty="0">
                <a:solidFill>
                  <a:srgbClr val="565656"/>
                </a:solidFill>
                <a:latin typeface="Trebuchet MS"/>
                <a:cs typeface="Trebuchet MS"/>
              </a:rPr>
              <a:t>Bundle</a:t>
            </a:r>
            <a:r>
              <a:rPr sz="1000" spc="-40" dirty="0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565656"/>
                </a:solidFill>
                <a:latin typeface="Trebuchet MS"/>
                <a:cs typeface="Trebuchet MS"/>
              </a:rPr>
              <a:t>2</a:t>
            </a:r>
            <a:endParaRPr sz="100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</a:pPr>
            <a:r>
              <a:rPr sz="1000" dirty="0">
                <a:solidFill>
                  <a:srgbClr val="565656"/>
                </a:solidFill>
                <a:latin typeface="Trebuchet MS"/>
                <a:cs typeface="Trebuchet MS"/>
              </a:rPr>
              <a:t>(PMC</a:t>
            </a:r>
            <a:r>
              <a:rPr sz="1000" spc="-20" dirty="0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565656"/>
                </a:solidFill>
                <a:latin typeface="Trebuchet MS"/>
                <a:cs typeface="Trebuchet MS"/>
              </a:rPr>
              <a:t>Firm</a:t>
            </a:r>
            <a:r>
              <a:rPr sz="1000" spc="-30" dirty="0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565656"/>
                </a:solidFill>
                <a:latin typeface="Trebuchet MS"/>
                <a:cs typeface="Trebuchet MS"/>
              </a:rPr>
              <a:t>#2)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79BD8BAC-D4E6-34CC-B00A-7F3668E35CED}"/>
              </a:ext>
            </a:extLst>
          </p:cNvPr>
          <p:cNvSpPr txBox="1"/>
          <p:nvPr/>
        </p:nvSpPr>
        <p:spPr>
          <a:xfrm>
            <a:off x="6608064" y="4721352"/>
            <a:ext cx="1463040" cy="372110"/>
          </a:xfrm>
          <a:prstGeom prst="rect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240"/>
              </a:spcBef>
            </a:pPr>
            <a:r>
              <a:rPr sz="1000" dirty="0">
                <a:solidFill>
                  <a:srgbClr val="565656"/>
                </a:solidFill>
                <a:latin typeface="Trebuchet MS"/>
                <a:cs typeface="Trebuchet MS"/>
              </a:rPr>
              <a:t>Bundle</a:t>
            </a:r>
            <a:r>
              <a:rPr sz="1000" spc="-40" dirty="0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565656"/>
                </a:solidFill>
                <a:latin typeface="Trebuchet MS"/>
                <a:cs typeface="Trebuchet MS"/>
              </a:rPr>
              <a:t>X</a:t>
            </a:r>
            <a:endParaRPr sz="1000">
              <a:latin typeface="Trebuchet MS"/>
              <a:cs typeface="Trebuchet MS"/>
            </a:endParaRPr>
          </a:p>
          <a:p>
            <a:pPr marL="5715" algn="ctr">
              <a:lnSpc>
                <a:spcPct val="100000"/>
              </a:lnSpc>
            </a:pPr>
            <a:r>
              <a:rPr sz="1000" dirty="0">
                <a:solidFill>
                  <a:srgbClr val="565656"/>
                </a:solidFill>
                <a:latin typeface="Trebuchet MS"/>
                <a:cs typeface="Trebuchet MS"/>
              </a:rPr>
              <a:t>(PMC</a:t>
            </a:r>
            <a:r>
              <a:rPr sz="1000" spc="-20" dirty="0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565656"/>
                </a:solidFill>
                <a:latin typeface="Trebuchet MS"/>
                <a:cs typeface="Trebuchet MS"/>
              </a:rPr>
              <a:t>Firm</a:t>
            </a:r>
            <a:r>
              <a:rPr sz="1000" spc="-30" dirty="0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565656"/>
                </a:solidFill>
                <a:latin typeface="Trebuchet MS"/>
                <a:cs typeface="Trebuchet MS"/>
              </a:rPr>
              <a:t>#X)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448D047B-6F4F-AB7E-449D-2CCF61B07AA0}"/>
              </a:ext>
            </a:extLst>
          </p:cNvPr>
          <p:cNvSpPr/>
          <p:nvPr/>
        </p:nvSpPr>
        <p:spPr>
          <a:xfrm>
            <a:off x="3323844" y="5093208"/>
            <a:ext cx="365760" cy="821690"/>
          </a:xfrm>
          <a:custGeom>
            <a:avLst/>
            <a:gdLst/>
            <a:ahLst/>
            <a:cxnLst/>
            <a:rect l="l" t="t" r="r" b="b"/>
            <a:pathLst>
              <a:path w="365760" h="821689">
                <a:moveTo>
                  <a:pt x="0" y="821436"/>
                </a:moveTo>
                <a:lnTo>
                  <a:pt x="365760" y="821436"/>
                </a:lnTo>
                <a:lnTo>
                  <a:pt x="365760" y="0"/>
                </a:lnTo>
                <a:lnTo>
                  <a:pt x="0" y="0"/>
                </a:lnTo>
                <a:lnTo>
                  <a:pt x="0" y="821436"/>
                </a:lnTo>
                <a:close/>
              </a:path>
            </a:pathLst>
          </a:cu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95EE55A0-1D08-899C-DB74-B7B1EBBA2617}"/>
              </a:ext>
            </a:extLst>
          </p:cNvPr>
          <p:cNvSpPr txBox="1"/>
          <p:nvPr/>
        </p:nvSpPr>
        <p:spPr>
          <a:xfrm>
            <a:off x="3422750" y="5227761"/>
            <a:ext cx="172720" cy="55753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000" dirty="0">
                <a:solidFill>
                  <a:srgbClr val="565656"/>
                </a:solidFill>
                <a:latin typeface="Trebuchet MS"/>
                <a:cs typeface="Trebuchet MS"/>
              </a:rPr>
              <a:t>Project</a:t>
            </a:r>
            <a:r>
              <a:rPr sz="1000" spc="-50" dirty="0">
                <a:solidFill>
                  <a:srgbClr val="565656"/>
                </a:solidFill>
                <a:latin typeface="Trebuchet MS"/>
                <a:cs typeface="Trebuchet MS"/>
              </a:rPr>
              <a:t> A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EC458FB0-1AE3-914E-47AE-CC3F51CDC106}"/>
              </a:ext>
            </a:extLst>
          </p:cNvPr>
          <p:cNvSpPr/>
          <p:nvPr/>
        </p:nvSpPr>
        <p:spPr>
          <a:xfrm>
            <a:off x="3689603" y="5093208"/>
            <a:ext cx="365760" cy="821690"/>
          </a:xfrm>
          <a:custGeom>
            <a:avLst/>
            <a:gdLst/>
            <a:ahLst/>
            <a:cxnLst/>
            <a:rect l="l" t="t" r="r" b="b"/>
            <a:pathLst>
              <a:path w="365760" h="821689">
                <a:moveTo>
                  <a:pt x="0" y="821436"/>
                </a:moveTo>
                <a:lnTo>
                  <a:pt x="365760" y="821436"/>
                </a:lnTo>
                <a:lnTo>
                  <a:pt x="365760" y="0"/>
                </a:lnTo>
                <a:lnTo>
                  <a:pt x="0" y="0"/>
                </a:lnTo>
                <a:lnTo>
                  <a:pt x="0" y="821436"/>
                </a:lnTo>
                <a:close/>
              </a:path>
            </a:pathLst>
          </a:cu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BCB9349E-22C8-F4C7-960E-F454C9B7319F}"/>
              </a:ext>
            </a:extLst>
          </p:cNvPr>
          <p:cNvSpPr txBox="1"/>
          <p:nvPr/>
        </p:nvSpPr>
        <p:spPr>
          <a:xfrm>
            <a:off x="3788510" y="5229263"/>
            <a:ext cx="172720" cy="55435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000" dirty="0">
                <a:solidFill>
                  <a:srgbClr val="565656"/>
                </a:solidFill>
                <a:latin typeface="Trebuchet MS"/>
                <a:cs typeface="Trebuchet MS"/>
              </a:rPr>
              <a:t>Project</a:t>
            </a:r>
            <a:r>
              <a:rPr sz="1000" spc="-50" dirty="0">
                <a:solidFill>
                  <a:srgbClr val="565656"/>
                </a:solidFill>
                <a:latin typeface="Trebuchet MS"/>
                <a:cs typeface="Trebuchet MS"/>
              </a:rPr>
              <a:t> B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F851714B-FA48-9EC4-CA22-EA1559273BAE}"/>
              </a:ext>
            </a:extLst>
          </p:cNvPr>
          <p:cNvSpPr/>
          <p:nvPr/>
        </p:nvSpPr>
        <p:spPr>
          <a:xfrm>
            <a:off x="4055364" y="5093208"/>
            <a:ext cx="365760" cy="821690"/>
          </a:xfrm>
          <a:custGeom>
            <a:avLst/>
            <a:gdLst/>
            <a:ahLst/>
            <a:cxnLst/>
            <a:rect l="l" t="t" r="r" b="b"/>
            <a:pathLst>
              <a:path w="365760" h="821689">
                <a:moveTo>
                  <a:pt x="0" y="821436"/>
                </a:moveTo>
                <a:lnTo>
                  <a:pt x="365760" y="821436"/>
                </a:lnTo>
                <a:lnTo>
                  <a:pt x="365760" y="0"/>
                </a:lnTo>
                <a:lnTo>
                  <a:pt x="0" y="0"/>
                </a:lnTo>
                <a:lnTo>
                  <a:pt x="0" y="821436"/>
                </a:lnTo>
                <a:close/>
              </a:path>
            </a:pathLst>
          </a:cu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A265DF9B-5480-9F84-E520-419430D306F5}"/>
              </a:ext>
            </a:extLst>
          </p:cNvPr>
          <p:cNvSpPr txBox="1"/>
          <p:nvPr/>
        </p:nvSpPr>
        <p:spPr>
          <a:xfrm>
            <a:off x="4154270" y="5226711"/>
            <a:ext cx="172720" cy="55816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000" dirty="0">
                <a:solidFill>
                  <a:srgbClr val="565656"/>
                </a:solidFill>
                <a:latin typeface="Trebuchet MS"/>
                <a:cs typeface="Trebuchet MS"/>
              </a:rPr>
              <a:t>Project</a:t>
            </a:r>
            <a:r>
              <a:rPr sz="1000" spc="-50" dirty="0">
                <a:solidFill>
                  <a:srgbClr val="565656"/>
                </a:solidFill>
                <a:latin typeface="Trebuchet MS"/>
                <a:cs typeface="Trebuchet MS"/>
              </a:rPr>
              <a:t> C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1B817B57-0914-BB87-CADE-68D49FFDC999}"/>
              </a:ext>
            </a:extLst>
          </p:cNvPr>
          <p:cNvSpPr/>
          <p:nvPr/>
        </p:nvSpPr>
        <p:spPr>
          <a:xfrm>
            <a:off x="4966715" y="5093208"/>
            <a:ext cx="365760" cy="821690"/>
          </a:xfrm>
          <a:custGeom>
            <a:avLst/>
            <a:gdLst/>
            <a:ahLst/>
            <a:cxnLst/>
            <a:rect l="l" t="t" r="r" b="b"/>
            <a:pathLst>
              <a:path w="365760" h="821689">
                <a:moveTo>
                  <a:pt x="0" y="821436"/>
                </a:moveTo>
                <a:lnTo>
                  <a:pt x="365760" y="821436"/>
                </a:lnTo>
                <a:lnTo>
                  <a:pt x="365760" y="0"/>
                </a:lnTo>
                <a:lnTo>
                  <a:pt x="0" y="0"/>
                </a:lnTo>
                <a:lnTo>
                  <a:pt x="0" y="821436"/>
                </a:lnTo>
                <a:close/>
              </a:path>
            </a:pathLst>
          </a:cu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B0DB171F-7AE9-532C-B12C-F75A18DD1C76}"/>
              </a:ext>
            </a:extLst>
          </p:cNvPr>
          <p:cNvSpPr txBox="1"/>
          <p:nvPr/>
        </p:nvSpPr>
        <p:spPr>
          <a:xfrm>
            <a:off x="5065971" y="5227451"/>
            <a:ext cx="172720" cy="55753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000" dirty="0">
                <a:solidFill>
                  <a:srgbClr val="565656"/>
                </a:solidFill>
                <a:latin typeface="Trebuchet MS"/>
                <a:cs typeface="Trebuchet MS"/>
              </a:rPr>
              <a:t>Project</a:t>
            </a:r>
            <a:r>
              <a:rPr sz="1000" spc="-45" dirty="0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565656"/>
                </a:solidFill>
                <a:latin typeface="Trebuchet MS"/>
                <a:cs typeface="Trebuchet MS"/>
              </a:rPr>
              <a:t>A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90265A43-58A3-449F-8D0E-15BBC1B06E20}"/>
              </a:ext>
            </a:extLst>
          </p:cNvPr>
          <p:cNvSpPr/>
          <p:nvPr/>
        </p:nvSpPr>
        <p:spPr>
          <a:xfrm>
            <a:off x="5332476" y="5093208"/>
            <a:ext cx="365760" cy="821690"/>
          </a:xfrm>
          <a:custGeom>
            <a:avLst/>
            <a:gdLst/>
            <a:ahLst/>
            <a:cxnLst/>
            <a:rect l="l" t="t" r="r" b="b"/>
            <a:pathLst>
              <a:path w="365760" h="821689">
                <a:moveTo>
                  <a:pt x="0" y="821436"/>
                </a:moveTo>
                <a:lnTo>
                  <a:pt x="365760" y="821436"/>
                </a:lnTo>
                <a:lnTo>
                  <a:pt x="365760" y="0"/>
                </a:lnTo>
                <a:lnTo>
                  <a:pt x="0" y="0"/>
                </a:lnTo>
                <a:lnTo>
                  <a:pt x="0" y="821436"/>
                </a:lnTo>
                <a:close/>
              </a:path>
            </a:pathLst>
          </a:cu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AC8D0504-4EB2-C6E8-F7A6-F56EA8948D8A}"/>
              </a:ext>
            </a:extLst>
          </p:cNvPr>
          <p:cNvSpPr txBox="1"/>
          <p:nvPr/>
        </p:nvSpPr>
        <p:spPr>
          <a:xfrm>
            <a:off x="5432398" y="5229263"/>
            <a:ext cx="172720" cy="55435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000" dirty="0">
                <a:solidFill>
                  <a:srgbClr val="565656"/>
                </a:solidFill>
                <a:latin typeface="Trebuchet MS"/>
                <a:cs typeface="Trebuchet MS"/>
              </a:rPr>
              <a:t>Project</a:t>
            </a:r>
            <a:r>
              <a:rPr sz="1000" spc="-50" dirty="0">
                <a:solidFill>
                  <a:srgbClr val="565656"/>
                </a:solidFill>
                <a:latin typeface="Trebuchet MS"/>
                <a:cs typeface="Trebuchet MS"/>
              </a:rPr>
              <a:t> B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844026A9-F617-19D5-08DE-F11F26CB3926}"/>
              </a:ext>
            </a:extLst>
          </p:cNvPr>
          <p:cNvSpPr/>
          <p:nvPr/>
        </p:nvSpPr>
        <p:spPr>
          <a:xfrm>
            <a:off x="5698235" y="5093208"/>
            <a:ext cx="365760" cy="821690"/>
          </a:xfrm>
          <a:custGeom>
            <a:avLst/>
            <a:gdLst/>
            <a:ahLst/>
            <a:cxnLst/>
            <a:rect l="l" t="t" r="r" b="b"/>
            <a:pathLst>
              <a:path w="365760" h="821689">
                <a:moveTo>
                  <a:pt x="0" y="821436"/>
                </a:moveTo>
                <a:lnTo>
                  <a:pt x="365760" y="821436"/>
                </a:lnTo>
                <a:lnTo>
                  <a:pt x="365760" y="0"/>
                </a:lnTo>
                <a:lnTo>
                  <a:pt x="0" y="0"/>
                </a:lnTo>
                <a:lnTo>
                  <a:pt x="0" y="821436"/>
                </a:lnTo>
                <a:close/>
              </a:path>
            </a:pathLst>
          </a:cu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655D0714-FECC-09E3-C2E9-C1CEFD24B6B8}"/>
              </a:ext>
            </a:extLst>
          </p:cNvPr>
          <p:cNvSpPr txBox="1"/>
          <p:nvPr/>
        </p:nvSpPr>
        <p:spPr>
          <a:xfrm>
            <a:off x="5798158" y="5226711"/>
            <a:ext cx="172720" cy="55816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000" dirty="0">
                <a:solidFill>
                  <a:srgbClr val="565656"/>
                </a:solidFill>
                <a:latin typeface="Trebuchet MS"/>
                <a:cs typeface="Trebuchet MS"/>
              </a:rPr>
              <a:t>Project</a:t>
            </a:r>
            <a:r>
              <a:rPr sz="1000" spc="-50" dirty="0">
                <a:solidFill>
                  <a:srgbClr val="565656"/>
                </a:solidFill>
                <a:latin typeface="Trebuchet MS"/>
                <a:cs typeface="Trebuchet MS"/>
              </a:rPr>
              <a:t> C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53C6FA32-F1F5-AABE-37CB-C364901C60FE}"/>
              </a:ext>
            </a:extLst>
          </p:cNvPr>
          <p:cNvSpPr/>
          <p:nvPr/>
        </p:nvSpPr>
        <p:spPr>
          <a:xfrm>
            <a:off x="6063996" y="5093208"/>
            <a:ext cx="365760" cy="821690"/>
          </a:xfrm>
          <a:custGeom>
            <a:avLst/>
            <a:gdLst/>
            <a:ahLst/>
            <a:cxnLst/>
            <a:rect l="l" t="t" r="r" b="b"/>
            <a:pathLst>
              <a:path w="365760" h="821689">
                <a:moveTo>
                  <a:pt x="0" y="821436"/>
                </a:moveTo>
                <a:lnTo>
                  <a:pt x="365760" y="821436"/>
                </a:lnTo>
                <a:lnTo>
                  <a:pt x="365760" y="0"/>
                </a:lnTo>
                <a:lnTo>
                  <a:pt x="0" y="0"/>
                </a:lnTo>
                <a:lnTo>
                  <a:pt x="0" y="821436"/>
                </a:lnTo>
                <a:close/>
              </a:path>
            </a:pathLst>
          </a:cu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>
            <a:extLst>
              <a:ext uri="{FF2B5EF4-FFF2-40B4-BE49-F238E27FC236}">
                <a16:creationId xmlns:a16="http://schemas.microsoft.com/office/drawing/2014/main" id="{158002FB-F534-AFD3-87FE-D76B43FC843A}"/>
              </a:ext>
            </a:extLst>
          </p:cNvPr>
          <p:cNvGrpSpPr/>
          <p:nvPr/>
        </p:nvGrpSpPr>
        <p:grpSpPr>
          <a:xfrm>
            <a:off x="1490472" y="1369313"/>
            <a:ext cx="7442834" cy="4550410"/>
            <a:chOff x="1490472" y="1369313"/>
            <a:chExt cx="7442834" cy="4550410"/>
          </a:xfrm>
        </p:grpSpPr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6F392D52-A7A2-6355-ACF6-7733E8A66183}"/>
                </a:ext>
              </a:extLst>
            </p:cNvPr>
            <p:cNvSpPr/>
            <p:nvPr/>
          </p:nvSpPr>
          <p:spPr>
            <a:xfrm>
              <a:off x="5721857" y="4517897"/>
              <a:ext cx="1645920" cy="182880"/>
            </a:xfrm>
            <a:custGeom>
              <a:avLst/>
              <a:gdLst/>
              <a:ahLst/>
              <a:cxnLst/>
              <a:rect l="l" t="t" r="r" b="b"/>
              <a:pathLst>
                <a:path w="1645920" h="182879">
                  <a:moveTo>
                    <a:pt x="0" y="0"/>
                  </a:moveTo>
                  <a:lnTo>
                    <a:pt x="0" y="91440"/>
                  </a:lnTo>
                  <a:lnTo>
                    <a:pt x="1645920" y="91440"/>
                  </a:lnTo>
                  <a:lnTo>
                    <a:pt x="1645920" y="182880"/>
                  </a:lnTo>
                </a:path>
              </a:pathLst>
            </a:custGeom>
            <a:ln w="19050">
              <a:solidFill>
                <a:schemeClr val="accent1">
                  <a:lumMod val="60000"/>
                  <a:lumOff val="40000"/>
                </a:schemeClr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9956A067-4AD6-A994-A6D0-4D90352F59EA}"/>
                </a:ext>
              </a:extLst>
            </p:cNvPr>
            <p:cNvSpPr/>
            <p:nvPr/>
          </p:nvSpPr>
          <p:spPr>
            <a:xfrm>
              <a:off x="4071366" y="4517897"/>
              <a:ext cx="1645920" cy="182880"/>
            </a:xfrm>
            <a:custGeom>
              <a:avLst/>
              <a:gdLst/>
              <a:ahLst/>
              <a:cxnLst/>
              <a:rect l="l" t="t" r="r" b="b"/>
              <a:pathLst>
                <a:path w="1645920" h="182879">
                  <a:moveTo>
                    <a:pt x="0" y="182879"/>
                  </a:moveTo>
                  <a:lnTo>
                    <a:pt x="0" y="91439"/>
                  </a:lnTo>
                  <a:lnTo>
                    <a:pt x="1645920" y="91439"/>
                  </a:lnTo>
                  <a:lnTo>
                    <a:pt x="1645920" y="0"/>
                  </a:lnTo>
                </a:path>
              </a:pathLst>
            </a:custGeom>
            <a:ln w="19050">
              <a:solidFill>
                <a:schemeClr val="accent1">
                  <a:lumMod val="60000"/>
                  <a:lumOff val="40000"/>
                </a:schemeClr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B35744D2-DC1F-6D10-A702-7E04354AFC2A}"/>
                </a:ext>
              </a:extLst>
            </p:cNvPr>
            <p:cNvSpPr/>
            <p:nvPr/>
          </p:nvSpPr>
          <p:spPr>
            <a:xfrm>
              <a:off x="8856726" y="1369313"/>
              <a:ext cx="76200" cy="4197350"/>
            </a:xfrm>
            <a:custGeom>
              <a:avLst/>
              <a:gdLst/>
              <a:ahLst/>
              <a:cxnLst/>
              <a:rect l="l" t="t" r="r" b="b"/>
              <a:pathLst>
                <a:path w="76200" h="4197350">
                  <a:moveTo>
                    <a:pt x="28575" y="4122813"/>
                  </a:moveTo>
                  <a:lnTo>
                    <a:pt x="23252" y="4123884"/>
                  </a:lnTo>
                  <a:lnTo>
                    <a:pt x="11144" y="4132040"/>
                  </a:lnTo>
                  <a:lnTo>
                    <a:pt x="2988" y="4144148"/>
                  </a:lnTo>
                  <a:lnTo>
                    <a:pt x="0" y="4158996"/>
                  </a:lnTo>
                  <a:lnTo>
                    <a:pt x="2988" y="4173789"/>
                  </a:lnTo>
                  <a:lnTo>
                    <a:pt x="11144" y="4185904"/>
                  </a:lnTo>
                  <a:lnTo>
                    <a:pt x="23252" y="4194089"/>
                  </a:lnTo>
                  <a:lnTo>
                    <a:pt x="38100" y="4197096"/>
                  </a:lnTo>
                  <a:lnTo>
                    <a:pt x="52947" y="4194089"/>
                  </a:lnTo>
                  <a:lnTo>
                    <a:pt x="65055" y="4185904"/>
                  </a:lnTo>
                  <a:lnTo>
                    <a:pt x="73211" y="4173789"/>
                  </a:lnTo>
                  <a:lnTo>
                    <a:pt x="74275" y="4168521"/>
                  </a:lnTo>
                  <a:lnTo>
                    <a:pt x="32893" y="4168521"/>
                  </a:lnTo>
                  <a:lnTo>
                    <a:pt x="28575" y="4164203"/>
                  </a:lnTo>
                  <a:lnTo>
                    <a:pt x="28575" y="4122813"/>
                  </a:lnTo>
                  <a:close/>
                </a:path>
                <a:path w="76200" h="4197350">
                  <a:moveTo>
                    <a:pt x="38100" y="4120896"/>
                  </a:moveTo>
                  <a:lnTo>
                    <a:pt x="28575" y="4122813"/>
                  </a:lnTo>
                  <a:lnTo>
                    <a:pt x="28575" y="4164203"/>
                  </a:lnTo>
                  <a:lnTo>
                    <a:pt x="32893" y="4168521"/>
                  </a:lnTo>
                  <a:lnTo>
                    <a:pt x="43307" y="4168521"/>
                  </a:lnTo>
                  <a:lnTo>
                    <a:pt x="47625" y="4164203"/>
                  </a:lnTo>
                  <a:lnTo>
                    <a:pt x="47625" y="4122813"/>
                  </a:lnTo>
                  <a:lnTo>
                    <a:pt x="38100" y="4120896"/>
                  </a:lnTo>
                  <a:close/>
                </a:path>
                <a:path w="76200" h="4197350">
                  <a:moveTo>
                    <a:pt x="47625" y="4122813"/>
                  </a:moveTo>
                  <a:lnTo>
                    <a:pt x="47625" y="4164203"/>
                  </a:lnTo>
                  <a:lnTo>
                    <a:pt x="43307" y="4168521"/>
                  </a:lnTo>
                  <a:lnTo>
                    <a:pt x="74275" y="4168521"/>
                  </a:lnTo>
                  <a:lnTo>
                    <a:pt x="76200" y="4158996"/>
                  </a:lnTo>
                  <a:lnTo>
                    <a:pt x="73211" y="4144148"/>
                  </a:lnTo>
                  <a:lnTo>
                    <a:pt x="65055" y="4132040"/>
                  </a:lnTo>
                  <a:lnTo>
                    <a:pt x="52947" y="4123884"/>
                  </a:lnTo>
                  <a:lnTo>
                    <a:pt x="47625" y="4122813"/>
                  </a:lnTo>
                  <a:close/>
                </a:path>
                <a:path w="76200" h="4197350">
                  <a:moveTo>
                    <a:pt x="28575" y="74282"/>
                  </a:moveTo>
                  <a:lnTo>
                    <a:pt x="28575" y="4122813"/>
                  </a:lnTo>
                  <a:lnTo>
                    <a:pt x="38100" y="4120896"/>
                  </a:lnTo>
                  <a:lnTo>
                    <a:pt x="47625" y="4120896"/>
                  </a:lnTo>
                  <a:lnTo>
                    <a:pt x="47625" y="76200"/>
                  </a:lnTo>
                  <a:lnTo>
                    <a:pt x="38100" y="76200"/>
                  </a:lnTo>
                  <a:lnTo>
                    <a:pt x="28575" y="74282"/>
                  </a:lnTo>
                  <a:close/>
                </a:path>
                <a:path w="76200" h="4197350">
                  <a:moveTo>
                    <a:pt x="47625" y="4120896"/>
                  </a:moveTo>
                  <a:lnTo>
                    <a:pt x="38100" y="4120896"/>
                  </a:lnTo>
                  <a:lnTo>
                    <a:pt x="47625" y="4122813"/>
                  </a:lnTo>
                  <a:lnTo>
                    <a:pt x="47625" y="4120896"/>
                  </a:lnTo>
                  <a:close/>
                </a:path>
                <a:path w="76200" h="4197350">
                  <a:moveTo>
                    <a:pt x="43307" y="28575"/>
                  </a:moveTo>
                  <a:lnTo>
                    <a:pt x="32893" y="28575"/>
                  </a:lnTo>
                  <a:lnTo>
                    <a:pt x="28575" y="32893"/>
                  </a:lnTo>
                  <a:lnTo>
                    <a:pt x="28575" y="74282"/>
                  </a:lnTo>
                  <a:lnTo>
                    <a:pt x="38100" y="76200"/>
                  </a:lnTo>
                  <a:lnTo>
                    <a:pt x="47625" y="74282"/>
                  </a:lnTo>
                  <a:lnTo>
                    <a:pt x="47625" y="32893"/>
                  </a:lnTo>
                  <a:lnTo>
                    <a:pt x="43307" y="28575"/>
                  </a:lnTo>
                  <a:close/>
                </a:path>
                <a:path w="76200" h="4197350">
                  <a:moveTo>
                    <a:pt x="47625" y="74282"/>
                  </a:moveTo>
                  <a:lnTo>
                    <a:pt x="38100" y="76200"/>
                  </a:lnTo>
                  <a:lnTo>
                    <a:pt x="47625" y="76200"/>
                  </a:lnTo>
                  <a:lnTo>
                    <a:pt x="47625" y="74282"/>
                  </a:lnTo>
                  <a:close/>
                </a:path>
                <a:path w="76200" h="4197350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28575" y="74282"/>
                  </a:lnTo>
                  <a:lnTo>
                    <a:pt x="28575" y="32893"/>
                  </a:lnTo>
                  <a:lnTo>
                    <a:pt x="32893" y="28575"/>
                  </a:lnTo>
                  <a:lnTo>
                    <a:pt x="74282" y="28575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  <a:path w="76200" h="4197350">
                  <a:moveTo>
                    <a:pt x="74282" y="28575"/>
                  </a:moveTo>
                  <a:lnTo>
                    <a:pt x="43307" y="28575"/>
                  </a:lnTo>
                  <a:lnTo>
                    <a:pt x="47625" y="32893"/>
                  </a:lnTo>
                  <a:lnTo>
                    <a:pt x="47625" y="74282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211" y="52947"/>
                  </a:lnTo>
                  <a:lnTo>
                    <a:pt x="76200" y="38100"/>
                  </a:lnTo>
                  <a:lnTo>
                    <a:pt x="74282" y="2857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7D29D985-6142-50AF-C00D-E55816770CEB}"/>
                </a:ext>
              </a:extLst>
            </p:cNvPr>
            <p:cNvSpPr/>
            <p:nvPr/>
          </p:nvSpPr>
          <p:spPr>
            <a:xfrm>
              <a:off x="1490472" y="3040380"/>
              <a:ext cx="7132320" cy="624840"/>
            </a:xfrm>
            <a:custGeom>
              <a:avLst/>
              <a:gdLst/>
              <a:ahLst/>
              <a:cxnLst/>
              <a:rect l="l" t="t" r="r" b="b"/>
              <a:pathLst>
                <a:path w="7132320" h="624839">
                  <a:moveTo>
                    <a:pt x="6943725" y="0"/>
                  </a:moveTo>
                  <a:lnTo>
                    <a:pt x="188595" y="0"/>
                  </a:lnTo>
                  <a:lnTo>
                    <a:pt x="138465" y="6738"/>
                  </a:lnTo>
                  <a:lnTo>
                    <a:pt x="93415" y="25752"/>
                  </a:lnTo>
                  <a:lnTo>
                    <a:pt x="55244" y="55245"/>
                  </a:lnTo>
                  <a:lnTo>
                    <a:pt x="25752" y="93415"/>
                  </a:lnTo>
                  <a:lnTo>
                    <a:pt x="6738" y="138465"/>
                  </a:lnTo>
                  <a:lnTo>
                    <a:pt x="0" y="188595"/>
                  </a:lnTo>
                  <a:lnTo>
                    <a:pt x="0" y="436245"/>
                  </a:lnTo>
                  <a:lnTo>
                    <a:pt x="6738" y="486374"/>
                  </a:lnTo>
                  <a:lnTo>
                    <a:pt x="25752" y="531424"/>
                  </a:lnTo>
                  <a:lnTo>
                    <a:pt x="55245" y="569595"/>
                  </a:lnTo>
                  <a:lnTo>
                    <a:pt x="93415" y="599087"/>
                  </a:lnTo>
                  <a:lnTo>
                    <a:pt x="138465" y="618101"/>
                  </a:lnTo>
                  <a:lnTo>
                    <a:pt x="188595" y="624840"/>
                  </a:lnTo>
                  <a:lnTo>
                    <a:pt x="6943725" y="624840"/>
                  </a:lnTo>
                  <a:lnTo>
                    <a:pt x="6993854" y="618101"/>
                  </a:lnTo>
                  <a:lnTo>
                    <a:pt x="7038904" y="599087"/>
                  </a:lnTo>
                  <a:lnTo>
                    <a:pt x="7077075" y="569595"/>
                  </a:lnTo>
                  <a:lnTo>
                    <a:pt x="7106567" y="531424"/>
                  </a:lnTo>
                  <a:lnTo>
                    <a:pt x="7125581" y="486374"/>
                  </a:lnTo>
                  <a:lnTo>
                    <a:pt x="7132320" y="436245"/>
                  </a:lnTo>
                  <a:lnTo>
                    <a:pt x="7132320" y="188595"/>
                  </a:lnTo>
                  <a:lnTo>
                    <a:pt x="7125581" y="138465"/>
                  </a:lnTo>
                  <a:lnTo>
                    <a:pt x="7106567" y="93415"/>
                  </a:lnTo>
                  <a:lnTo>
                    <a:pt x="7077075" y="55245"/>
                  </a:lnTo>
                  <a:lnTo>
                    <a:pt x="7038904" y="25752"/>
                  </a:lnTo>
                  <a:lnTo>
                    <a:pt x="6993854" y="6738"/>
                  </a:lnTo>
                  <a:lnTo>
                    <a:pt x="694372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0CFAADFE-A425-FEC1-505F-9855BD8511A6}"/>
                </a:ext>
              </a:extLst>
            </p:cNvPr>
            <p:cNvSpPr/>
            <p:nvPr/>
          </p:nvSpPr>
          <p:spPr>
            <a:xfrm>
              <a:off x="2402586" y="4473702"/>
              <a:ext cx="0" cy="248285"/>
            </a:xfrm>
            <a:custGeom>
              <a:avLst/>
              <a:gdLst/>
              <a:ahLst/>
              <a:cxnLst/>
              <a:rect l="l" t="t" r="r" b="b"/>
              <a:pathLst>
                <a:path h="248285">
                  <a:moveTo>
                    <a:pt x="0" y="248031"/>
                  </a:moveTo>
                  <a:lnTo>
                    <a:pt x="0" y="12407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chemeClr val="accent1">
                  <a:lumMod val="60000"/>
                  <a:lumOff val="40000"/>
                </a:schemeClr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E0FE9583-34C6-BB6F-EEA4-F7A9B2DB034D}"/>
                </a:ext>
              </a:extLst>
            </p:cNvPr>
            <p:cNvSpPr/>
            <p:nvPr/>
          </p:nvSpPr>
          <p:spPr>
            <a:xfrm>
              <a:off x="4421123" y="5093208"/>
              <a:ext cx="365760" cy="821690"/>
            </a:xfrm>
            <a:custGeom>
              <a:avLst/>
              <a:gdLst/>
              <a:ahLst/>
              <a:cxnLst/>
              <a:rect l="l" t="t" r="r" b="b"/>
              <a:pathLst>
                <a:path w="365760" h="821689">
                  <a:moveTo>
                    <a:pt x="0" y="821436"/>
                  </a:moveTo>
                  <a:lnTo>
                    <a:pt x="365760" y="821436"/>
                  </a:lnTo>
                  <a:lnTo>
                    <a:pt x="36576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ln w="9525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>
            <a:extLst>
              <a:ext uri="{FF2B5EF4-FFF2-40B4-BE49-F238E27FC236}">
                <a16:creationId xmlns:a16="http://schemas.microsoft.com/office/drawing/2014/main" id="{4C7F7D23-0409-9542-2DCE-FDA338C7ABDB}"/>
              </a:ext>
            </a:extLst>
          </p:cNvPr>
          <p:cNvSpPr txBox="1"/>
          <p:nvPr/>
        </p:nvSpPr>
        <p:spPr>
          <a:xfrm>
            <a:off x="6163918" y="5228913"/>
            <a:ext cx="172720" cy="55308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000" dirty="0">
                <a:solidFill>
                  <a:srgbClr val="565656"/>
                </a:solidFill>
                <a:latin typeface="Trebuchet MS"/>
                <a:cs typeface="Trebuchet MS"/>
              </a:rPr>
              <a:t>Project</a:t>
            </a:r>
            <a:r>
              <a:rPr sz="1000" spc="-50" dirty="0">
                <a:solidFill>
                  <a:srgbClr val="565656"/>
                </a:solidFill>
                <a:latin typeface="Trebuchet MS"/>
                <a:cs typeface="Trebuchet MS"/>
              </a:rPr>
              <a:t> X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926E9455-9449-A71D-A67B-AFD1365CD1F2}"/>
              </a:ext>
            </a:extLst>
          </p:cNvPr>
          <p:cNvSpPr txBox="1"/>
          <p:nvPr/>
        </p:nvSpPr>
        <p:spPr>
          <a:xfrm>
            <a:off x="4520030" y="5228913"/>
            <a:ext cx="172720" cy="55308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000" dirty="0">
                <a:solidFill>
                  <a:srgbClr val="565656"/>
                </a:solidFill>
                <a:latin typeface="Trebuchet MS"/>
                <a:cs typeface="Trebuchet MS"/>
              </a:rPr>
              <a:t>Project</a:t>
            </a:r>
            <a:r>
              <a:rPr sz="1000" spc="-50" dirty="0">
                <a:solidFill>
                  <a:srgbClr val="565656"/>
                </a:solidFill>
                <a:latin typeface="Trebuchet MS"/>
                <a:cs typeface="Trebuchet MS"/>
              </a:rPr>
              <a:t> X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2" name="object 42">
            <a:extLst>
              <a:ext uri="{FF2B5EF4-FFF2-40B4-BE49-F238E27FC236}">
                <a16:creationId xmlns:a16="http://schemas.microsoft.com/office/drawing/2014/main" id="{69239606-D483-472D-9FD8-5DCA97D34C9F}"/>
              </a:ext>
            </a:extLst>
          </p:cNvPr>
          <p:cNvSpPr/>
          <p:nvPr/>
        </p:nvSpPr>
        <p:spPr>
          <a:xfrm>
            <a:off x="6608064" y="5093208"/>
            <a:ext cx="365760" cy="821690"/>
          </a:xfrm>
          <a:custGeom>
            <a:avLst/>
            <a:gdLst/>
            <a:ahLst/>
            <a:cxnLst/>
            <a:rect l="l" t="t" r="r" b="b"/>
            <a:pathLst>
              <a:path w="365759" h="821689">
                <a:moveTo>
                  <a:pt x="0" y="821436"/>
                </a:moveTo>
                <a:lnTo>
                  <a:pt x="365759" y="821436"/>
                </a:lnTo>
                <a:lnTo>
                  <a:pt x="365759" y="0"/>
                </a:lnTo>
                <a:lnTo>
                  <a:pt x="0" y="0"/>
                </a:lnTo>
                <a:lnTo>
                  <a:pt x="0" y="821436"/>
                </a:lnTo>
                <a:close/>
              </a:path>
            </a:pathLst>
          </a:cu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>
            <a:extLst>
              <a:ext uri="{FF2B5EF4-FFF2-40B4-BE49-F238E27FC236}">
                <a16:creationId xmlns:a16="http://schemas.microsoft.com/office/drawing/2014/main" id="{AC536129-8468-542F-FABD-B0FACC83F3BC}"/>
              </a:ext>
            </a:extLst>
          </p:cNvPr>
          <p:cNvSpPr txBox="1"/>
          <p:nvPr/>
        </p:nvSpPr>
        <p:spPr>
          <a:xfrm>
            <a:off x="6706970" y="5227761"/>
            <a:ext cx="172720" cy="55753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000" dirty="0">
                <a:solidFill>
                  <a:srgbClr val="565656"/>
                </a:solidFill>
                <a:latin typeface="Trebuchet MS"/>
                <a:cs typeface="Trebuchet MS"/>
              </a:rPr>
              <a:t>Project</a:t>
            </a:r>
            <a:r>
              <a:rPr sz="1000" spc="-50" dirty="0">
                <a:solidFill>
                  <a:srgbClr val="565656"/>
                </a:solidFill>
                <a:latin typeface="Trebuchet MS"/>
                <a:cs typeface="Trebuchet MS"/>
              </a:rPr>
              <a:t> A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4" name="object 44">
            <a:extLst>
              <a:ext uri="{FF2B5EF4-FFF2-40B4-BE49-F238E27FC236}">
                <a16:creationId xmlns:a16="http://schemas.microsoft.com/office/drawing/2014/main" id="{92FD4FC4-F185-9836-609A-9AC34C61E03E}"/>
              </a:ext>
            </a:extLst>
          </p:cNvPr>
          <p:cNvSpPr/>
          <p:nvPr/>
        </p:nvSpPr>
        <p:spPr>
          <a:xfrm>
            <a:off x="6973823" y="5093208"/>
            <a:ext cx="365760" cy="821690"/>
          </a:xfrm>
          <a:custGeom>
            <a:avLst/>
            <a:gdLst/>
            <a:ahLst/>
            <a:cxnLst/>
            <a:rect l="l" t="t" r="r" b="b"/>
            <a:pathLst>
              <a:path w="365759" h="821689">
                <a:moveTo>
                  <a:pt x="0" y="821436"/>
                </a:moveTo>
                <a:lnTo>
                  <a:pt x="365759" y="821436"/>
                </a:lnTo>
                <a:lnTo>
                  <a:pt x="365759" y="0"/>
                </a:lnTo>
                <a:lnTo>
                  <a:pt x="0" y="0"/>
                </a:lnTo>
                <a:lnTo>
                  <a:pt x="0" y="821436"/>
                </a:lnTo>
                <a:close/>
              </a:path>
            </a:pathLst>
          </a:cu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>
            <a:extLst>
              <a:ext uri="{FF2B5EF4-FFF2-40B4-BE49-F238E27FC236}">
                <a16:creationId xmlns:a16="http://schemas.microsoft.com/office/drawing/2014/main" id="{2C99256F-B528-8763-0149-2FEFAC195E2C}"/>
              </a:ext>
            </a:extLst>
          </p:cNvPr>
          <p:cNvSpPr txBox="1"/>
          <p:nvPr/>
        </p:nvSpPr>
        <p:spPr>
          <a:xfrm>
            <a:off x="7072730" y="5229263"/>
            <a:ext cx="172720" cy="55435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000" dirty="0">
                <a:solidFill>
                  <a:srgbClr val="565656"/>
                </a:solidFill>
                <a:latin typeface="Trebuchet MS"/>
                <a:cs typeface="Trebuchet MS"/>
              </a:rPr>
              <a:t>Project</a:t>
            </a:r>
            <a:r>
              <a:rPr sz="1000" spc="-50" dirty="0">
                <a:solidFill>
                  <a:srgbClr val="565656"/>
                </a:solidFill>
                <a:latin typeface="Trebuchet MS"/>
                <a:cs typeface="Trebuchet MS"/>
              </a:rPr>
              <a:t> B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0CBD3811-0336-E607-9CC5-EA79C62B66E0}"/>
              </a:ext>
            </a:extLst>
          </p:cNvPr>
          <p:cNvSpPr/>
          <p:nvPr/>
        </p:nvSpPr>
        <p:spPr>
          <a:xfrm>
            <a:off x="7339583" y="5093208"/>
            <a:ext cx="365760" cy="821690"/>
          </a:xfrm>
          <a:custGeom>
            <a:avLst/>
            <a:gdLst/>
            <a:ahLst/>
            <a:cxnLst/>
            <a:rect l="l" t="t" r="r" b="b"/>
            <a:pathLst>
              <a:path w="365759" h="821689">
                <a:moveTo>
                  <a:pt x="0" y="821436"/>
                </a:moveTo>
                <a:lnTo>
                  <a:pt x="365759" y="821436"/>
                </a:lnTo>
                <a:lnTo>
                  <a:pt x="365759" y="0"/>
                </a:lnTo>
                <a:lnTo>
                  <a:pt x="0" y="0"/>
                </a:lnTo>
                <a:lnTo>
                  <a:pt x="0" y="821436"/>
                </a:lnTo>
                <a:close/>
              </a:path>
            </a:pathLst>
          </a:cu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>
            <a:extLst>
              <a:ext uri="{FF2B5EF4-FFF2-40B4-BE49-F238E27FC236}">
                <a16:creationId xmlns:a16="http://schemas.microsoft.com/office/drawing/2014/main" id="{5ECFC2EA-11C2-95DA-14B8-4602A4E531DF}"/>
              </a:ext>
            </a:extLst>
          </p:cNvPr>
          <p:cNvSpPr txBox="1"/>
          <p:nvPr/>
        </p:nvSpPr>
        <p:spPr>
          <a:xfrm>
            <a:off x="7438490" y="5226711"/>
            <a:ext cx="172720" cy="55816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000" dirty="0">
                <a:solidFill>
                  <a:srgbClr val="565656"/>
                </a:solidFill>
                <a:latin typeface="Trebuchet MS"/>
                <a:cs typeface="Trebuchet MS"/>
              </a:rPr>
              <a:t>Project</a:t>
            </a:r>
            <a:r>
              <a:rPr sz="1000" spc="-50" dirty="0">
                <a:solidFill>
                  <a:srgbClr val="565656"/>
                </a:solidFill>
                <a:latin typeface="Trebuchet MS"/>
                <a:cs typeface="Trebuchet MS"/>
              </a:rPr>
              <a:t> C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6A5E955E-1934-8F8A-D7CE-8AD03E7BF004}"/>
              </a:ext>
            </a:extLst>
          </p:cNvPr>
          <p:cNvSpPr/>
          <p:nvPr/>
        </p:nvSpPr>
        <p:spPr>
          <a:xfrm>
            <a:off x="7705343" y="5093208"/>
            <a:ext cx="365760" cy="821690"/>
          </a:xfrm>
          <a:custGeom>
            <a:avLst/>
            <a:gdLst/>
            <a:ahLst/>
            <a:cxnLst/>
            <a:rect l="l" t="t" r="r" b="b"/>
            <a:pathLst>
              <a:path w="365759" h="821689">
                <a:moveTo>
                  <a:pt x="0" y="821436"/>
                </a:moveTo>
                <a:lnTo>
                  <a:pt x="365759" y="821436"/>
                </a:lnTo>
                <a:lnTo>
                  <a:pt x="365759" y="0"/>
                </a:lnTo>
                <a:lnTo>
                  <a:pt x="0" y="0"/>
                </a:lnTo>
                <a:lnTo>
                  <a:pt x="0" y="821436"/>
                </a:lnTo>
                <a:close/>
              </a:path>
            </a:pathLst>
          </a:cu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>
            <a:extLst>
              <a:ext uri="{FF2B5EF4-FFF2-40B4-BE49-F238E27FC236}">
                <a16:creationId xmlns:a16="http://schemas.microsoft.com/office/drawing/2014/main" id="{64284F8F-E3C3-5A38-1100-27F6D912792A}"/>
              </a:ext>
            </a:extLst>
          </p:cNvPr>
          <p:cNvSpPr txBox="1"/>
          <p:nvPr/>
        </p:nvSpPr>
        <p:spPr>
          <a:xfrm>
            <a:off x="7804250" y="5228913"/>
            <a:ext cx="172720" cy="55308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000" dirty="0">
                <a:solidFill>
                  <a:srgbClr val="565656"/>
                </a:solidFill>
                <a:latin typeface="Trebuchet MS"/>
                <a:cs typeface="Trebuchet MS"/>
              </a:rPr>
              <a:t>Project</a:t>
            </a:r>
            <a:r>
              <a:rPr sz="1000" spc="-50" dirty="0">
                <a:solidFill>
                  <a:srgbClr val="565656"/>
                </a:solidFill>
                <a:latin typeface="Trebuchet MS"/>
                <a:cs typeface="Trebuchet MS"/>
              </a:rPr>
              <a:t> X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0" name="object 50">
            <a:extLst>
              <a:ext uri="{FF2B5EF4-FFF2-40B4-BE49-F238E27FC236}">
                <a16:creationId xmlns:a16="http://schemas.microsoft.com/office/drawing/2014/main" id="{BA47BF2B-0914-5459-4097-CBCD15BC36F4}"/>
              </a:ext>
            </a:extLst>
          </p:cNvPr>
          <p:cNvSpPr txBox="1"/>
          <p:nvPr/>
        </p:nvSpPr>
        <p:spPr>
          <a:xfrm>
            <a:off x="9060180" y="5596128"/>
            <a:ext cx="1102360" cy="315595"/>
          </a:xfrm>
          <a:prstGeom prst="rect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257810" marR="248285" indent="12065">
              <a:lnSpc>
                <a:spcPct val="100000"/>
              </a:lnSpc>
              <a:spcBef>
                <a:spcPts val="275"/>
              </a:spcBef>
            </a:pPr>
            <a:r>
              <a:rPr sz="800" spc="-10" dirty="0">
                <a:solidFill>
                  <a:srgbClr val="565656"/>
                </a:solidFill>
                <a:latin typeface="Trebuchet MS"/>
                <a:cs typeface="Trebuchet MS"/>
              </a:rPr>
              <a:t>Government Departments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1" name="object 51">
            <a:extLst>
              <a:ext uri="{FF2B5EF4-FFF2-40B4-BE49-F238E27FC236}">
                <a16:creationId xmlns:a16="http://schemas.microsoft.com/office/drawing/2014/main" id="{1654994B-17DC-1CDE-C512-CCF662CA59F8}"/>
              </a:ext>
            </a:extLst>
          </p:cNvPr>
          <p:cNvSpPr txBox="1"/>
          <p:nvPr/>
        </p:nvSpPr>
        <p:spPr>
          <a:xfrm>
            <a:off x="10433304" y="5596128"/>
            <a:ext cx="1100455" cy="315595"/>
          </a:xfrm>
          <a:prstGeom prst="rect">
            <a:avLst/>
          </a:prstGeom>
          <a:solidFill>
            <a:schemeClr val="accent1">
              <a:lumMod val="20000"/>
              <a:lumOff val="80000"/>
              <a:alpha val="50195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349885" marR="134620" indent="-205740">
              <a:lnSpc>
                <a:spcPct val="100000"/>
              </a:lnSpc>
              <a:spcBef>
                <a:spcPts val="275"/>
              </a:spcBef>
            </a:pPr>
            <a:r>
              <a:rPr sz="800" spc="-10" dirty="0">
                <a:solidFill>
                  <a:srgbClr val="565656"/>
                </a:solidFill>
                <a:latin typeface="Trebuchet MS"/>
                <a:cs typeface="Trebuchet MS"/>
              </a:rPr>
              <a:t>Semi-Autonomous Agencies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52" name="object 52">
            <a:extLst>
              <a:ext uri="{FF2B5EF4-FFF2-40B4-BE49-F238E27FC236}">
                <a16:creationId xmlns:a16="http://schemas.microsoft.com/office/drawing/2014/main" id="{24939829-4534-F5D9-422E-0C2A20F8DB92}"/>
              </a:ext>
            </a:extLst>
          </p:cNvPr>
          <p:cNvSpPr/>
          <p:nvPr/>
        </p:nvSpPr>
        <p:spPr>
          <a:xfrm>
            <a:off x="8699754" y="3729990"/>
            <a:ext cx="194945" cy="0"/>
          </a:xfrm>
          <a:custGeom>
            <a:avLst/>
            <a:gdLst/>
            <a:ahLst/>
            <a:cxnLst/>
            <a:rect l="l" t="t" r="r" b="b"/>
            <a:pathLst>
              <a:path w="194945">
                <a:moveTo>
                  <a:pt x="0" y="0"/>
                </a:moveTo>
                <a:lnTo>
                  <a:pt x="194818" y="0"/>
                </a:lnTo>
              </a:path>
            </a:pathLst>
          </a:custGeom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>
            <a:extLst>
              <a:ext uri="{FF2B5EF4-FFF2-40B4-BE49-F238E27FC236}">
                <a16:creationId xmlns:a16="http://schemas.microsoft.com/office/drawing/2014/main" id="{5E59DD37-CBB9-7E90-21E6-A3FF1980FD61}"/>
              </a:ext>
            </a:extLst>
          </p:cNvPr>
          <p:cNvSpPr txBox="1"/>
          <p:nvPr/>
        </p:nvSpPr>
        <p:spPr>
          <a:xfrm>
            <a:off x="6247485" y="3163240"/>
            <a:ext cx="168021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chemeClr val="bg1"/>
                </a:solidFill>
                <a:latin typeface="Trebuchet MS"/>
                <a:cs typeface="Trebuchet MS"/>
              </a:rPr>
              <a:t>Specialist</a:t>
            </a:r>
            <a:r>
              <a:rPr sz="1000" b="1" spc="-2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chemeClr val="bg1"/>
                </a:solidFill>
                <a:latin typeface="Trebuchet MS"/>
                <a:cs typeface="Trebuchet MS"/>
              </a:rPr>
              <a:t>Partners</a:t>
            </a:r>
            <a:r>
              <a:rPr sz="1000" b="1" spc="-6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chemeClr val="bg1"/>
                </a:solidFill>
                <a:latin typeface="Trebuchet MS"/>
                <a:cs typeface="Trebuchet MS"/>
              </a:rPr>
              <a:t>(e.g.,</a:t>
            </a:r>
            <a:r>
              <a:rPr sz="800" b="1" spc="-5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800" b="1" spc="-20" dirty="0">
                <a:solidFill>
                  <a:schemeClr val="bg1"/>
                </a:solidFill>
                <a:latin typeface="Trebuchet MS"/>
                <a:cs typeface="Trebuchet MS"/>
              </a:rPr>
              <a:t>law,</a:t>
            </a:r>
            <a:endParaRPr sz="800" dirty="0">
              <a:solidFill>
                <a:schemeClr val="bg1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b="1" dirty="0">
                <a:solidFill>
                  <a:schemeClr val="bg1"/>
                </a:solidFill>
                <a:latin typeface="Trebuchet MS"/>
                <a:cs typeface="Trebuchet MS"/>
              </a:rPr>
              <a:t>design,</a:t>
            </a:r>
            <a:r>
              <a:rPr sz="800" b="1" spc="-4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chemeClr val="bg1"/>
                </a:solidFill>
                <a:latin typeface="Trebuchet MS"/>
                <a:cs typeface="Trebuchet MS"/>
              </a:rPr>
              <a:t>construction</a:t>
            </a:r>
            <a:r>
              <a:rPr sz="800" b="1" spc="-4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800" b="1" spc="-10" dirty="0">
                <a:solidFill>
                  <a:schemeClr val="bg1"/>
                </a:solidFill>
                <a:latin typeface="Trebuchet MS"/>
                <a:cs typeface="Trebuchet MS"/>
              </a:rPr>
              <a:t>management)</a:t>
            </a:r>
            <a:endParaRPr sz="8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54" name="object 54">
            <a:extLst>
              <a:ext uri="{FF2B5EF4-FFF2-40B4-BE49-F238E27FC236}">
                <a16:creationId xmlns:a16="http://schemas.microsoft.com/office/drawing/2014/main" id="{6221CB55-92BF-2FF2-A97B-D60A2BB84FF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0941" y="3122294"/>
            <a:ext cx="440919" cy="449454"/>
          </a:xfrm>
          <a:prstGeom prst="rect">
            <a:avLst/>
          </a:prstGeom>
        </p:spPr>
      </p:pic>
      <p:sp>
        <p:nvSpPr>
          <p:cNvPr id="55" name="object 55">
            <a:extLst>
              <a:ext uri="{FF2B5EF4-FFF2-40B4-BE49-F238E27FC236}">
                <a16:creationId xmlns:a16="http://schemas.microsoft.com/office/drawing/2014/main" id="{F7131B1C-B9F4-E432-C7A5-FE516C50A4A4}"/>
              </a:ext>
            </a:extLst>
          </p:cNvPr>
          <p:cNvSpPr txBox="1"/>
          <p:nvPr/>
        </p:nvSpPr>
        <p:spPr>
          <a:xfrm>
            <a:off x="2498839" y="3221075"/>
            <a:ext cx="2342515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b="1" dirty="0">
                <a:solidFill>
                  <a:schemeClr val="bg1"/>
                </a:solidFill>
                <a:latin typeface="Trebuchet MS"/>
                <a:cs typeface="Trebuchet MS"/>
              </a:rPr>
              <a:t>GVI</a:t>
            </a:r>
            <a:r>
              <a:rPr sz="1150" b="1" spc="-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1150" b="1" dirty="0">
                <a:solidFill>
                  <a:schemeClr val="bg1"/>
                </a:solidFill>
                <a:latin typeface="Trebuchet MS"/>
                <a:cs typeface="Trebuchet MS"/>
              </a:rPr>
              <a:t>Staff and</a:t>
            </a:r>
            <a:r>
              <a:rPr sz="1150" b="1" spc="-1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1150" b="1" dirty="0">
                <a:solidFill>
                  <a:schemeClr val="bg1"/>
                </a:solidFill>
                <a:latin typeface="Trebuchet MS"/>
                <a:cs typeface="Trebuchet MS"/>
              </a:rPr>
              <a:t>Contracted</a:t>
            </a:r>
            <a:r>
              <a:rPr sz="1150" b="1" spc="-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1150" b="1" spc="-10" dirty="0">
                <a:solidFill>
                  <a:schemeClr val="bg1"/>
                </a:solidFill>
                <a:latin typeface="Trebuchet MS"/>
                <a:cs typeface="Trebuchet MS"/>
              </a:rPr>
              <a:t>Partners</a:t>
            </a:r>
            <a:endParaRPr sz="115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56" name="object 56">
            <a:extLst>
              <a:ext uri="{FF2B5EF4-FFF2-40B4-BE49-F238E27FC236}">
                <a16:creationId xmlns:a16="http://schemas.microsoft.com/office/drawing/2014/main" id="{8199293C-FAF6-A3BA-3C49-A59D25A3E906}"/>
              </a:ext>
            </a:extLst>
          </p:cNvPr>
          <p:cNvSpPr/>
          <p:nvPr/>
        </p:nvSpPr>
        <p:spPr>
          <a:xfrm>
            <a:off x="1490472" y="3726179"/>
            <a:ext cx="1127760" cy="325120"/>
          </a:xfrm>
          <a:custGeom>
            <a:avLst/>
            <a:gdLst/>
            <a:ahLst/>
            <a:cxnLst/>
            <a:rect l="l" t="t" r="r" b="b"/>
            <a:pathLst>
              <a:path w="1127760" h="325120">
                <a:moveTo>
                  <a:pt x="1127760" y="0"/>
                </a:moveTo>
                <a:lnTo>
                  <a:pt x="0" y="0"/>
                </a:lnTo>
                <a:lnTo>
                  <a:pt x="0" y="324612"/>
                </a:lnTo>
                <a:lnTo>
                  <a:pt x="1127760" y="324612"/>
                </a:lnTo>
                <a:lnTo>
                  <a:pt x="1127760" y="0"/>
                </a:lnTo>
                <a:close/>
              </a:path>
            </a:pathLst>
          </a:custGeom>
          <a:solidFill>
            <a:srgbClr val="C8E7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>
            <a:extLst>
              <a:ext uri="{FF2B5EF4-FFF2-40B4-BE49-F238E27FC236}">
                <a16:creationId xmlns:a16="http://schemas.microsoft.com/office/drawing/2014/main" id="{0683E6BA-7AB7-1EA4-8138-129F389FFC73}"/>
              </a:ext>
            </a:extLst>
          </p:cNvPr>
          <p:cNvSpPr txBox="1"/>
          <p:nvPr/>
        </p:nvSpPr>
        <p:spPr>
          <a:xfrm>
            <a:off x="1647825" y="3812540"/>
            <a:ext cx="8134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65656"/>
                </a:solidFill>
                <a:latin typeface="Trebuchet MS"/>
                <a:cs typeface="Trebuchet MS"/>
              </a:rPr>
              <a:t>Program</a:t>
            </a:r>
            <a:r>
              <a:rPr sz="800" spc="-40" dirty="0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565656"/>
                </a:solidFill>
                <a:latin typeface="Trebuchet MS"/>
                <a:cs typeface="Trebuchet MS"/>
              </a:rPr>
              <a:t>Controls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58" name="object 58">
            <a:extLst>
              <a:ext uri="{FF2B5EF4-FFF2-40B4-BE49-F238E27FC236}">
                <a16:creationId xmlns:a16="http://schemas.microsoft.com/office/drawing/2014/main" id="{34E3603A-EBDA-15B4-0182-70CC74485B4C}"/>
              </a:ext>
            </a:extLst>
          </p:cNvPr>
          <p:cNvSpPr/>
          <p:nvPr/>
        </p:nvSpPr>
        <p:spPr>
          <a:xfrm>
            <a:off x="1490472" y="4113276"/>
            <a:ext cx="1127760" cy="323215"/>
          </a:xfrm>
          <a:custGeom>
            <a:avLst/>
            <a:gdLst/>
            <a:ahLst/>
            <a:cxnLst/>
            <a:rect l="l" t="t" r="r" b="b"/>
            <a:pathLst>
              <a:path w="1127760" h="323214">
                <a:moveTo>
                  <a:pt x="1127760" y="0"/>
                </a:moveTo>
                <a:lnTo>
                  <a:pt x="0" y="0"/>
                </a:lnTo>
                <a:lnTo>
                  <a:pt x="0" y="323088"/>
                </a:lnTo>
                <a:lnTo>
                  <a:pt x="1127760" y="323088"/>
                </a:lnTo>
                <a:lnTo>
                  <a:pt x="1127760" y="0"/>
                </a:lnTo>
                <a:close/>
              </a:path>
            </a:pathLst>
          </a:custGeom>
          <a:solidFill>
            <a:srgbClr val="C8E7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>
            <a:extLst>
              <a:ext uri="{FF2B5EF4-FFF2-40B4-BE49-F238E27FC236}">
                <a16:creationId xmlns:a16="http://schemas.microsoft.com/office/drawing/2014/main" id="{D50EA5A7-2C86-E56C-5BF9-856ADABEE43F}"/>
              </a:ext>
            </a:extLst>
          </p:cNvPr>
          <p:cNvSpPr txBox="1"/>
          <p:nvPr/>
        </p:nvSpPr>
        <p:spPr>
          <a:xfrm>
            <a:off x="1589913" y="4138040"/>
            <a:ext cx="928369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65656"/>
                </a:solidFill>
                <a:latin typeface="Trebuchet MS"/>
                <a:cs typeface="Trebuchet MS"/>
              </a:rPr>
              <a:t>KPIs</a:t>
            </a:r>
            <a:r>
              <a:rPr sz="800" spc="-15" dirty="0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565656"/>
                </a:solidFill>
                <a:latin typeface="Trebuchet MS"/>
                <a:cs typeface="Trebuchet MS"/>
              </a:rPr>
              <a:t>&amp;</a:t>
            </a:r>
            <a:r>
              <a:rPr sz="800" spc="-25" dirty="0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565656"/>
                </a:solidFill>
                <a:latin typeface="Trebuchet MS"/>
                <a:cs typeface="Trebuchet MS"/>
              </a:rPr>
              <a:t>Performance Reporting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0" name="object 60">
            <a:extLst>
              <a:ext uri="{FF2B5EF4-FFF2-40B4-BE49-F238E27FC236}">
                <a16:creationId xmlns:a16="http://schemas.microsoft.com/office/drawing/2014/main" id="{DBEF9A73-8B22-13A2-E46C-97B54EEBF336}"/>
              </a:ext>
            </a:extLst>
          </p:cNvPr>
          <p:cNvSpPr/>
          <p:nvPr/>
        </p:nvSpPr>
        <p:spPr>
          <a:xfrm>
            <a:off x="5093208" y="3726179"/>
            <a:ext cx="1127760" cy="325120"/>
          </a:xfrm>
          <a:custGeom>
            <a:avLst/>
            <a:gdLst/>
            <a:ahLst/>
            <a:cxnLst/>
            <a:rect l="l" t="t" r="r" b="b"/>
            <a:pathLst>
              <a:path w="1127760" h="325120">
                <a:moveTo>
                  <a:pt x="1127760" y="0"/>
                </a:moveTo>
                <a:lnTo>
                  <a:pt x="0" y="0"/>
                </a:lnTo>
                <a:lnTo>
                  <a:pt x="0" y="324612"/>
                </a:lnTo>
                <a:lnTo>
                  <a:pt x="1127760" y="324612"/>
                </a:lnTo>
                <a:lnTo>
                  <a:pt x="1127760" y="0"/>
                </a:lnTo>
                <a:close/>
              </a:path>
            </a:pathLst>
          </a:custGeom>
          <a:solidFill>
            <a:srgbClr val="C8E7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>
            <a:extLst>
              <a:ext uri="{FF2B5EF4-FFF2-40B4-BE49-F238E27FC236}">
                <a16:creationId xmlns:a16="http://schemas.microsoft.com/office/drawing/2014/main" id="{E3C8C605-7D67-F4E5-328A-A6727140B2E1}"/>
              </a:ext>
            </a:extLst>
          </p:cNvPr>
          <p:cNvSpPr txBox="1"/>
          <p:nvPr/>
        </p:nvSpPr>
        <p:spPr>
          <a:xfrm>
            <a:off x="5226558" y="3751579"/>
            <a:ext cx="8629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65656"/>
                </a:solidFill>
                <a:latin typeface="Trebuchet MS"/>
                <a:cs typeface="Trebuchet MS"/>
              </a:rPr>
              <a:t>Standardization</a:t>
            </a:r>
            <a:r>
              <a:rPr sz="800" spc="75" dirty="0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565656"/>
                </a:solidFill>
                <a:latin typeface="Trebuchet MS"/>
                <a:cs typeface="Trebuchet MS"/>
              </a:rPr>
              <a:t>of </a:t>
            </a:r>
            <a:r>
              <a:rPr sz="800" spc="-10" dirty="0">
                <a:solidFill>
                  <a:srgbClr val="565656"/>
                </a:solidFill>
                <a:latin typeface="Trebuchet MS"/>
                <a:cs typeface="Trebuchet MS"/>
              </a:rPr>
              <a:t>design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2" name="object 62">
            <a:extLst>
              <a:ext uri="{FF2B5EF4-FFF2-40B4-BE49-F238E27FC236}">
                <a16:creationId xmlns:a16="http://schemas.microsoft.com/office/drawing/2014/main" id="{91148F64-33E6-C417-8F00-5230241B0041}"/>
              </a:ext>
            </a:extLst>
          </p:cNvPr>
          <p:cNvSpPr/>
          <p:nvPr/>
        </p:nvSpPr>
        <p:spPr>
          <a:xfrm>
            <a:off x="2691383" y="3726179"/>
            <a:ext cx="1127760" cy="325120"/>
          </a:xfrm>
          <a:custGeom>
            <a:avLst/>
            <a:gdLst/>
            <a:ahLst/>
            <a:cxnLst/>
            <a:rect l="l" t="t" r="r" b="b"/>
            <a:pathLst>
              <a:path w="1127760" h="325120">
                <a:moveTo>
                  <a:pt x="1127759" y="0"/>
                </a:moveTo>
                <a:lnTo>
                  <a:pt x="0" y="0"/>
                </a:lnTo>
                <a:lnTo>
                  <a:pt x="0" y="324612"/>
                </a:lnTo>
                <a:lnTo>
                  <a:pt x="1127759" y="324612"/>
                </a:lnTo>
                <a:lnTo>
                  <a:pt x="1127759" y="0"/>
                </a:lnTo>
                <a:close/>
              </a:path>
            </a:pathLst>
          </a:custGeom>
          <a:solidFill>
            <a:srgbClr val="C8E7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>
            <a:extLst>
              <a:ext uri="{FF2B5EF4-FFF2-40B4-BE49-F238E27FC236}">
                <a16:creationId xmlns:a16="http://schemas.microsoft.com/office/drawing/2014/main" id="{40695305-BFF9-02C9-0085-C1C38EE010A5}"/>
              </a:ext>
            </a:extLst>
          </p:cNvPr>
          <p:cNvSpPr txBox="1"/>
          <p:nvPr/>
        </p:nvSpPr>
        <p:spPr>
          <a:xfrm>
            <a:off x="2871597" y="3751579"/>
            <a:ext cx="76771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5080" indent="-812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65656"/>
                </a:solidFill>
                <a:latin typeface="Trebuchet MS"/>
                <a:cs typeface="Trebuchet MS"/>
              </a:rPr>
              <a:t>Master</a:t>
            </a:r>
            <a:r>
              <a:rPr sz="800" spc="-40" dirty="0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565656"/>
                </a:solidFill>
                <a:latin typeface="Trebuchet MS"/>
                <a:cs typeface="Trebuchet MS"/>
              </a:rPr>
              <a:t>Schedule Management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4" name="object 64">
            <a:extLst>
              <a:ext uri="{FF2B5EF4-FFF2-40B4-BE49-F238E27FC236}">
                <a16:creationId xmlns:a16="http://schemas.microsoft.com/office/drawing/2014/main" id="{6925AC9B-A325-AAF7-5515-8B5138757EFA}"/>
              </a:ext>
            </a:extLst>
          </p:cNvPr>
          <p:cNvSpPr/>
          <p:nvPr/>
        </p:nvSpPr>
        <p:spPr>
          <a:xfrm>
            <a:off x="2691383" y="4110228"/>
            <a:ext cx="1127760" cy="325120"/>
          </a:xfrm>
          <a:custGeom>
            <a:avLst/>
            <a:gdLst/>
            <a:ahLst/>
            <a:cxnLst/>
            <a:rect l="l" t="t" r="r" b="b"/>
            <a:pathLst>
              <a:path w="1127760" h="325120">
                <a:moveTo>
                  <a:pt x="1127759" y="0"/>
                </a:moveTo>
                <a:lnTo>
                  <a:pt x="0" y="0"/>
                </a:lnTo>
                <a:lnTo>
                  <a:pt x="0" y="324612"/>
                </a:lnTo>
                <a:lnTo>
                  <a:pt x="1127759" y="324612"/>
                </a:lnTo>
                <a:lnTo>
                  <a:pt x="1127759" y="0"/>
                </a:lnTo>
                <a:close/>
              </a:path>
            </a:pathLst>
          </a:custGeom>
          <a:solidFill>
            <a:srgbClr val="C8E7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>
            <a:extLst>
              <a:ext uri="{FF2B5EF4-FFF2-40B4-BE49-F238E27FC236}">
                <a16:creationId xmlns:a16="http://schemas.microsoft.com/office/drawing/2014/main" id="{48F675B3-1677-7D26-612A-9F76BC68604E}"/>
              </a:ext>
            </a:extLst>
          </p:cNvPr>
          <p:cNvSpPr txBox="1"/>
          <p:nvPr/>
        </p:nvSpPr>
        <p:spPr>
          <a:xfrm>
            <a:off x="2755773" y="4196588"/>
            <a:ext cx="9975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65656"/>
                </a:solidFill>
                <a:latin typeface="Trebuchet MS"/>
                <a:cs typeface="Trebuchet MS"/>
              </a:rPr>
              <a:t>Overall</a:t>
            </a:r>
            <a:r>
              <a:rPr sz="800" spc="-45" dirty="0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565656"/>
                </a:solidFill>
                <a:latin typeface="Trebuchet MS"/>
                <a:cs typeface="Trebuchet MS"/>
              </a:rPr>
              <a:t>Cost</a:t>
            </a:r>
            <a:r>
              <a:rPr sz="800" spc="-40" dirty="0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565656"/>
                </a:solidFill>
                <a:latin typeface="Trebuchet MS"/>
                <a:cs typeface="Trebuchet MS"/>
              </a:rPr>
              <a:t>Tracking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6" name="object 66">
            <a:extLst>
              <a:ext uri="{FF2B5EF4-FFF2-40B4-BE49-F238E27FC236}">
                <a16:creationId xmlns:a16="http://schemas.microsoft.com/office/drawing/2014/main" id="{2D4F4644-E3E8-B083-9BD8-FD7786656F24}"/>
              </a:ext>
            </a:extLst>
          </p:cNvPr>
          <p:cNvSpPr/>
          <p:nvPr/>
        </p:nvSpPr>
        <p:spPr>
          <a:xfrm>
            <a:off x="3892296" y="4125467"/>
            <a:ext cx="1127760" cy="323215"/>
          </a:xfrm>
          <a:custGeom>
            <a:avLst/>
            <a:gdLst/>
            <a:ahLst/>
            <a:cxnLst/>
            <a:rect l="l" t="t" r="r" b="b"/>
            <a:pathLst>
              <a:path w="1127760" h="323214">
                <a:moveTo>
                  <a:pt x="1127760" y="0"/>
                </a:moveTo>
                <a:lnTo>
                  <a:pt x="0" y="0"/>
                </a:lnTo>
                <a:lnTo>
                  <a:pt x="0" y="323087"/>
                </a:lnTo>
                <a:lnTo>
                  <a:pt x="1127760" y="323087"/>
                </a:lnTo>
                <a:lnTo>
                  <a:pt x="1127760" y="0"/>
                </a:lnTo>
                <a:close/>
              </a:path>
            </a:pathLst>
          </a:custGeom>
          <a:solidFill>
            <a:srgbClr val="C8E7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>
            <a:extLst>
              <a:ext uri="{FF2B5EF4-FFF2-40B4-BE49-F238E27FC236}">
                <a16:creationId xmlns:a16="http://schemas.microsoft.com/office/drawing/2014/main" id="{C235711E-D96C-E799-CE6A-2C1892E76EC6}"/>
              </a:ext>
            </a:extLst>
          </p:cNvPr>
          <p:cNvSpPr txBox="1"/>
          <p:nvPr/>
        </p:nvSpPr>
        <p:spPr>
          <a:xfrm>
            <a:off x="4035933" y="4211573"/>
            <a:ext cx="84264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65656"/>
                </a:solidFill>
                <a:latin typeface="Trebuchet MS"/>
                <a:cs typeface="Trebuchet MS"/>
              </a:rPr>
              <a:t>Permit</a:t>
            </a:r>
            <a:r>
              <a:rPr sz="800" spc="-40" dirty="0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565656"/>
                </a:solidFill>
                <a:latin typeface="Trebuchet MS"/>
                <a:cs typeface="Trebuchet MS"/>
              </a:rPr>
              <a:t>Expediting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8" name="object 68">
            <a:extLst>
              <a:ext uri="{FF2B5EF4-FFF2-40B4-BE49-F238E27FC236}">
                <a16:creationId xmlns:a16="http://schemas.microsoft.com/office/drawing/2014/main" id="{18491E4A-3843-A0D1-2538-65274B68C3C7}"/>
              </a:ext>
            </a:extLst>
          </p:cNvPr>
          <p:cNvSpPr/>
          <p:nvPr/>
        </p:nvSpPr>
        <p:spPr>
          <a:xfrm>
            <a:off x="7495031" y="4102608"/>
            <a:ext cx="1127760" cy="323215"/>
          </a:xfrm>
          <a:custGeom>
            <a:avLst/>
            <a:gdLst/>
            <a:ahLst/>
            <a:cxnLst/>
            <a:rect l="l" t="t" r="r" b="b"/>
            <a:pathLst>
              <a:path w="1127759" h="323214">
                <a:moveTo>
                  <a:pt x="1127759" y="0"/>
                </a:moveTo>
                <a:lnTo>
                  <a:pt x="0" y="0"/>
                </a:lnTo>
                <a:lnTo>
                  <a:pt x="0" y="323088"/>
                </a:lnTo>
                <a:lnTo>
                  <a:pt x="1127759" y="323088"/>
                </a:lnTo>
                <a:lnTo>
                  <a:pt x="1127759" y="0"/>
                </a:lnTo>
                <a:close/>
              </a:path>
            </a:pathLst>
          </a:custGeom>
          <a:solidFill>
            <a:srgbClr val="C8E7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>
            <a:extLst>
              <a:ext uri="{FF2B5EF4-FFF2-40B4-BE49-F238E27FC236}">
                <a16:creationId xmlns:a16="http://schemas.microsoft.com/office/drawing/2014/main" id="{771E2821-3C17-E246-254B-02D0DB541EBE}"/>
              </a:ext>
            </a:extLst>
          </p:cNvPr>
          <p:cNvSpPr txBox="1"/>
          <p:nvPr/>
        </p:nvSpPr>
        <p:spPr>
          <a:xfrm>
            <a:off x="7651242" y="4127753"/>
            <a:ext cx="81661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574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65656"/>
                </a:solidFill>
                <a:latin typeface="Trebuchet MS"/>
                <a:cs typeface="Trebuchet MS"/>
              </a:rPr>
              <a:t>Program</a:t>
            </a:r>
            <a:r>
              <a:rPr sz="800" spc="500" dirty="0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565656"/>
                </a:solidFill>
                <a:latin typeface="Trebuchet MS"/>
                <a:cs typeface="Trebuchet MS"/>
              </a:rPr>
              <a:t>Risk</a:t>
            </a:r>
            <a:r>
              <a:rPr sz="800" spc="-20" dirty="0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565656"/>
                </a:solidFill>
                <a:latin typeface="Trebuchet MS"/>
                <a:cs typeface="Trebuchet MS"/>
              </a:rPr>
              <a:t>Management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0" name="object 70">
            <a:extLst>
              <a:ext uri="{FF2B5EF4-FFF2-40B4-BE49-F238E27FC236}">
                <a16:creationId xmlns:a16="http://schemas.microsoft.com/office/drawing/2014/main" id="{90BF3677-60F1-6B34-11EA-571AB1888A8B}"/>
              </a:ext>
            </a:extLst>
          </p:cNvPr>
          <p:cNvSpPr/>
          <p:nvPr/>
        </p:nvSpPr>
        <p:spPr>
          <a:xfrm>
            <a:off x="6294120" y="4102608"/>
            <a:ext cx="1127760" cy="323215"/>
          </a:xfrm>
          <a:custGeom>
            <a:avLst/>
            <a:gdLst/>
            <a:ahLst/>
            <a:cxnLst/>
            <a:rect l="l" t="t" r="r" b="b"/>
            <a:pathLst>
              <a:path w="1127759" h="323214">
                <a:moveTo>
                  <a:pt x="1127759" y="0"/>
                </a:moveTo>
                <a:lnTo>
                  <a:pt x="0" y="0"/>
                </a:lnTo>
                <a:lnTo>
                  <a:pt x="0" y="323088"/>
                </a:lnTo>
                <a:lnTo>
                  <a:pt x="1127759" y="323088"/>
                </a:lnTo>
                <a:lnTo>
                  <a:pt x="1127759" y="0"/>
                </a:lnTo>
                <a:close/>
              </a:path>
            </a:pathLst>
          </a:custGeom>
          <a:solidFill>
            <a:srgbClr val="C8E7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>
            <a:extLst>
              <a:ext uri="{FF2B5EF4-FFF2-40B4-BE49-F238E27FC236}">
                <a16:creationId xmlns:a16="http://schemas.microsoft.com/office/drawing/2014/main" id="{40B4D283-EDA8-2E9C-3ED3-715B6270EA61}"/>
              </a:ext>
            </a:extLst>
          </p:cNvPr>
          <p:cNvSpPr txBox="1"/>
          <p:nvPr/>
        </p:nvSpPr>
        <p:spPr>
          <a:xfrm>
            <a:off x="6444234" y="4188714"/>
            <a:ext cx="8293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65656"/>
                </a:solidFill>
                <a:latin typeface="Trebuchet MS"/>
                <a:cs typeface="Trebuchet MS"/>
              </a:rPr>
              <a:t>Quality</a:t>
            </a:r>
            <a:r>
              <a:rPr sz="800" spc="-50" dirty="0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565656"/>
                </a:solidFill>
                <a:latin typeface="Trebuchet MS"/>
                <a:cs typeface="Trebuchet MS"/>
              </a:rPr>
              <a:t>assurance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2" name="object 72">
            <a:extLst>
              <a:ext uri="{FF2B5EF4-FFF2-40B4-BE49-F238E27FC236}">
                <a16:creationId xmlns:a16="http://schemas.microsoft.com/office/drawing/2014/main" id="{E16D7D5A-BBF9-C23E-42B4-76DB4018B7F4}"/>
              </a:ext>
            </a:extLst>
          </p:cNvPr>
          <p:cNvSpPr/>
          <p:nvPr/>
        </p:nvSpPr>
        <p:spPr>
          <a:xfrm>
            <a:off x="6294120" y="3726179"/>
            <a:ext cx="1127760" cy="325120"/>
          </a:xfrm>
          <a:custGeom>
            <a:avLst/>
            <a:gdLst/>
            <a:ahLst/>
            <a:cxnLst/>
            <a:rect l="l" t="t" r="r" b="b"/>
            <a:pathLst>
              <a:path w="1127759" h="325120">
                <a:moveTo>
                  <a:pt x="1127759" y="0"/>
                </a:moveTo>
                <a:lnTo>
                  <a:pt x="0" y="0"/>
                </a:lnTo>
                <a:lnTo>
                  <a:pt x="0" y="324612"/>
                </a:lnTo>
                <a:lnTo>
                  <a:pt x="1127759" y="324612"/>
                </a:lnTo>
                <a:lnTo>
                  <a:pt x="1127759" y="0"/>
                </a:lnTo>
                <a:close/>
              </a:path>
            </a:pathLst>
          </a:custGeom>
          <a:solidFill>
            <a:srgbClr val="C8E7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>
            <a:extLst>
              <a:ext uri="{FF2B5EF4-FFF2-40B4-BE49-F238E27FC236}">
                <a16:creationId xmlns:a16="http://schemas.microsoft.com/office/drawing/2014/main" id="{06E35FBA-B179-B99E-58AE-D3B00F0AAB01}"/>
              </a:ext>
            </a:extLst>
          </p:cNvPr>
          <p:cNvSpPr txBox="1"/>
          <p:nvPr/>
        </p:nvSpPr>
        <p:spPr>
          <a:xfrm>
            <a:off x="6380226" y="3751579"/>
            <a:ext cx="95631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5080" indent="-102235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65656"/>
                </a:solidFill>
                <a:latin typeface="Trebuchet MS"/>
                <a:cs typeface="Trebuchet MS"/>
              </a:rPr>
              <a:t>Resource</a:t>
            </a:r>
            <a:r>
              <a:rPr sz="800" spc="-60" dirty="0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565656"/>
                </a:solidFill>
                <a:latin typeface="Trebuchet MS"/>
                <a:cs typeface="Trebuchet MS"/>
              </a:rPr>
              <a:t>Planning</a:t>
            </a:r>
            <a:r>
              <a:rPr sz="800" spc="-55" dirty="0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sz="800" spc="-50" dirty="0">
                <a:solidFill>
                  <a:srgbClr val="565656"/>
                </a:solidFill>
                <a:latin typeface="Trebuchet MS"/>
                <a:cs typeface="Trebuchet MS"/>
              </a:rPr>
              <a:t>&amp;</a:t>
            </a:r>
            <a:r>
              <a:rPr sz="800" spc="-10" dirty="0">
                <a:solidFill>
                  <a:srgbClr val="565656"/>
                </a:solidFill>
                <a:latin typeface="Trebuchet MS"/>
                <a:cs typeface="Trebuchet MS"/>
              </a:rPr>
              <a:t> Implementation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4" name="object 74">
            <a:extLst>
              <a:ext uri="{FF2B5EF4-FFF2-40B4-BE49-F238E27FC236}">
                <a16:creationId xmlns:a16="http://schemas.microsoft.com/office/drawing/2014/main" id="{853D0553-6814-E48A-E6AC-2FF52BD67A08}"/>
              </a:ext>
            </a:extLst>
          </p:cNvPr>
          <p:cNvSpPr/>
          <p:nvPr/>
        </p:nvSpPr>
        <p:spPr>
          <a:xfrm>
            <a:off x="3892296" y="3726179"/>
            <a:ext cx="1127760" cy="325120"/>
          </a:xfrm>
          <a:custGeom>
            <a:avLst/>
            <a:gdLst/>
            <a:ahLst/>
            <a:cxnLst/>
            <a:rect l="l" t="t" r="r" b="b"/>
            <a:pathLst>
              <a:path w="1127760" h="325120">
                <a:moveTo>
                  <a:pt x="1127760" y="0"/>
                </a:moveTo>
                <a:lnTo>
                  <a:pt x="0" y="0"/>
                </a:lnTo>
                <a:lnTo>
                  <a:pt x="0" y="324612"/>
                </a:lnTo>
                <a:lnTo>
                  <a:pt x="1127760" y="324612"/>
                </a:lnTo>
                <a:lnTo>
                  <a:pt x="1127760" y="0"/>
                </a:lnTo>
                <a:close/>
              </a:path>
            </a:pathLst>
          </a:custGeom>
          <a:solidFill>
            <a:srgbClr val="C8E7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>
            <a:extLst>
              <a:ext uri="{FF2B5EF4-FFF2-40B4-BE49-F238E27FC236}">
                <a16:creationId xmlns:a16="http://schemas.microsoft.com/office/drawing/2014/main" id="{46FC1C6D-B2E0-3249-7AA2-9BC161A5A646}"/>
              </a:ext>
            </a:extLst>
          </p:cNvPr>
          <p:cNvSpPr txBox="1"/>
          <p:nvPr/>
        </p:nvSpPr>
        <p:spPr>
          <a:xfrm>
            <a:off x="4148709" y="3751579"/>
            <a:ext cx="6172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5080" indent="-635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65656"/>
                </a:solidFill>
                <a:latin typeface="Trebuchet MS"/>
                <a:cs typeface="Trebuchet MS"/>
              </a:rPr>
              <a:t>Procurement Acceleration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6" name="object 76">
            <a:extLst>
              <a:ext uri="{FF2B5EF4-FFF2-40B4-BE49-F238E27FC236}">
                <a16:creationId xmlns:a16="http://schemas.microsoft.com/office/drawing/2014/main" id="{644E3855-91F1-4886-4672-B4525D4656A8}"/>
              </a:ext>
            </a:extLst>
          </p:cNvPr>
          <p:cNvSpPr/>
          <p:nvPr/>
        </p:nvSpPr>
        <p:spPr>
          <a:xfrm>
            <a:off x="5093208" y="4116323"/>
            <a:ext cx="1127760" cy="323215"/>
          </a:xfrm>
          <a:custGeom>
            <a:avLst/>
            <a:gdLst/>
            <a:ahLst/>
            <a:cxnLst/>
            <a:rect l="l" t="t" r="r" b="b"/>
            <a:pathLst>
              <a:path w="1127760" h="323214">
                <a:moveTo>
                  <a:pt x="1127760" y="0"/>
                </a:moveTo>
                <a:lnTo>
                  <a:pt x="0" y="0"/>
                </a:lnTo>
                <a:lnTo>
                  <a:pt x="0" y="323088"/>
                </a:lnTo>
                <a:lnTo>
                  <a:pt x="1127760" y="323088"/>
                </a:lnTo>
                <a:lnTo>
                  <a:pt x="1127760" y="0"/>
                </a:lnTo>
                <a:close/>
              </a:path>
            </a:pathLst>
          </a:custGeom>
          <a:solidFill>
            <a:srgbClr val="C8E7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>
            <a:extLst>
              <a:ext uri="{FF2B5EF4-FFF2-40B4-BE49-F238E27FC236}">
                <a16:creationId xmlns:a16="http://schemas.microsoft.com/office/drawing/2014/main" id="{FA172D0B-01FB-A99A-2EA4-59BC71E801F5}"/>
              </a:ext>
            </a:extLst>
          </p:cNvPr>
          <p:cNvSpPr txBox="1"/>
          <p:nvPr/>
        </p:nvSpPr>
        <p:spPr>
          <a:xfrm>
            <a:off x="5250941" y="4141089"/>
            <a:ext cx="81280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0975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65656"/>
                </a:solidFill>
                <a:latin typeface="Trebuchet MS"/>
                <a:cs typeface="Trebuchet MS"/>
              </a:rPr>
              <a:t>Agency</a:t>
            </a:r>
            <a:r>
              <a:rPr sz="800" spc="-50" dirty="0">
                <a:solidFill>
                  <a:srgbClr val="565656"/>
                </a:solidFill>
                <a:latin typeface="Trebuchet MS"/>
                <a:cs typeface="Trebuchet MS"/>
              </a:rPr>
              <a:t> &amp;</a:t>
            </a:r>
            <a:r>
              <a:rPr sz="800" spc="500" dirty="0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565656"/>
                </a:solidFill>
                <a:latin typeface="Trebuchet MS"/>
                <a:cs typeface="Trebuchet MS"/>
              </a:rPr>
              <a:t>EPC</a:t>
            </a:r>
            <a:r>
              <a:rPr sz="800" spc="-20" dirty="0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565656"/>
                </a:solidFill>
                <a:latin typeface="Trebuchet MS"/>
                <a:cs typeface="Trebuchet MS"/>
              </a:rPr>
              <a:t>Coordination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8" name="object 78">
            <a:extLst>
              <a:ext uri="{FF2B5EF4-FFF2-40B4-BE49-F238E27FC236}">
                <a16:creationId xmlns:a16="http://schemas.microsoft.com/office/drawing/2014/main" id="{DAB8652C-AE85-8BBA-D58B-A3E37ED90FB1}"/>
              </a:ext>
            </a:extLst>
          </p:cNvPr>
          <p:cNvSpPr/>
          <p:nvPr/>
        </p:nvSpPr>
        <p:spPr>
          <a:xfrm>
            <a:off x="7495031" y="3726179"/>
            <a:ext cx="1127760" cy="325120"/>
          </a:xfrm>
          <a:custGeom>
            <a:avLst/>
            <a:gdLst/>
            <a:ahLst/>
            <a:cxnLst/>
            <a:rect l="l" t="t" r="r" b="b"/>
            <a:pathLst>
              <a:path w="1127759" h="325120">
                <a:moveTo>
                  <a:pt x="1127759" y="0"/>
                </a:moveTo>
                <a:lnTo>
                  <a:pt x="0" y="0"/>
                </a:lnTo>
                <a:lnTo>
                  <a:pt x="0" y="324612"/>
                </a:lnTo>
                <a:lnTo>
                  <a:pt x="1127759" y="324612"/>
                </a:lnTo>
                <a:lnTo>
                  <a:pt x="1127759" y="0"/>
                </a:lnTo>
                <a:close/>
              </a:path>
            </a:pathLst>
          </a:custGeom>
          <a:solidFill>
            <a:srgbClr val="C8E7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>
            <a:extLst>
              <a:ext uri="{FF2B5EF4-FFF2-40B4-BE49-F238E27FC236}">
                <a16:creationId xmlns:a16="http://schemas.microsoft.com/office/drawing/2014/main" id="{EB559508-F35C-243A-8B62-8BB3F09E27A8}"/>
              </a:ext>
            </a:extLst>
          </p:cNvPr>
          <p:cNvSpPr txBox="1"/>
          <p:nvPr/>
        </p:nvSpPr>
        <p:spPr>
          <a:xfrm>
            <a:off x="7529321" y="3751579"/>
            <a:ext cx="106108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511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65656"/>
                </a:solidFill>
                <a:latin typeface="Trebuchet MS"/>
                <a:cs typeface="Trebuchet MS"/>
              </a:rPr>
              <a:t>Stakeholder Management </a:t>
            </a:r>
            <a:r>
              <a:rPr sz="800" dirty="0">
                <a:solidFill>
                  <a:srgbClr val="565656"/>
                </a:solidFill>
                <a:latin typeface="Trebuchet MS"/>
                <a:cs typeface="Trebuchet MS"/>
              </a:rPr>
              <a:t>&amp;</a:t>
            </a:r>
            <a:r>
              <a:rPr sz="800" spc="40" dirty="0">
                <a:solidFill>
                  <a:srgbClr val="565656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565656"/>
                </a:solidFill>
                <a:latin typeface="Trebuchet MS"/>
                <a:cs typeface="Trebuchet MS"/>
              </a:rPr>
              <a:t>Comms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80" name="object 80">
            <a:extLst>
              <a:ext uri="{FF2B5EF4-FFF2-40B4-BE49-F238E27FC236}">
                <a16:creationId xmlns:a16="http://schemas.microsoft.com/office/drawing/2014/main" id="{534FD0FA-085C-E023-EC7F-6DF127D8971F}"/>
              </a:ext>
            </a:extLst>
          </p:cNvPr>
          <p:cNvGrpSpPr/>
          <p:nvPr/>
        </p:nvGrpSpPr>
        <p:grpSpPr>
          <a:xfrm>
            <a:off x="335794" y="6119486"/>
            <a:ext cx="10817908" cy="659794"/>
            <a:chOff x="629412" y="6053328"/>
            <a:chExt cx="10934700" cy="551815"/>
          </a:xfrm>
          <a:solidFill>
            <a:schemeClr val="accent1">
              <a:lumMod val="75000"/>
            </a:schemeClr>
          </a:solidFill>
        </p:grpSpPr>
        <p:sp>
          <p:nvSpPr>
            <p:cNvPr id="81" name="object 81">
              <a:extLst>
                <a:ext uri="{FF2B5EF4-FFF2-40B4-BE49-F238E27FC236}">
                  <a16:creationId xmlns:a16="http://schemas.microsoft.com/office/drawing/2014/main" id="{9C126B4A-0CA3-E4EC-B81F-919DE671C1EA}"/>
                </a:ext>
              </a:extLst>
            </p:cNvPr>
            <p:cNvSpPr/>
            <p:nvPr/>
          </p:nvSpPr>
          <p:spPr>
            <a:xfrm>
              <a:off x="665988" y="6094476"/>
              <a:ext cx="10898505" cy="510540"/>
            </a:xfrm>
            <a:custGeom>
              <a:avLst/>
              <a:gdLst/>
              <a:ahLst/>
              <a:cxnLst/>
              <a:rect l="l" t="t" r="r" b="b"/>
              <a:pathLst>
                <a:path w="10898505" h="510540">
                  <a:moveTo>
                    <a:pt x="10813288" y="0"/>
                  </a:moveTo>
                  <a:lnTo>
                    <a:pt x="84899" y="0"/>
                  </a:lnTo>
                  <a:lnTo>
                    <a:pt x="51852" y="6671"/>
                  </a:lnTo>
                  <a:lnTo>
                    <a:pt x="24866" y="24866"/>
                  </a:lnTo>
                  <a:lnTo>
                    <a:pt x="6671" y="51852"/>
                  </a:lnTo>
                  <a:lnTo>
                    <a:pt x="0" y="84899"/>
                  </a:lnTo>
                  <a:lnTo>
                    <a:pt x="0" y="425640"/>
                  </a:lnTo>
                  <a:lnTo>
                    <a:pt x="6671" y="458687"/>
                  </a:lnTo>
                  <a:lnTo>
                    <a:pt x="24866" y="485673"/>
                  </a:lnTo>
                  <a:lnTo>
                    <a:pt x="51852" y="503868"/>
                  </a:lnTo>
                  <a:lnTo>
                    <a:pt x="84899" y="510540"/>
                  </a:lnTo>
                  <a:lnTo>
                    <a:pt x="10813288" y="510540"/>
                  </a:lnTo>
                  <a:lnTo>
                    <a:pt x="10846313" y="503868"/>
                  </a:lnTo>
                  <a:lnTo>
                    <a:pt x="10873279" y="485673"/>
                  </a:lnTo>
                  <a:lnTo>
                    <a:pt x="10891458" y="458687"/>
                  </a:lnTo>
                  <a:lnTo>
                    <a:pt x="10898124" y="425640"/>
                  </a:lnTo>
                  <a:lnTo>
                    <a:pt x="10898124" y="84899"/>
                  </a:lnTo>
                  <a:lnTo>
                    <a:pt x="10891458" y="51852"/>
                  </a:lnTo>
                  <a:lnTo>
                    <a:pt x="10873279" y="24866"/>
                  </a:lnTo>
                  <a:lnTo>
                    <a:pt x="10846313" y="6671"/>
                  </a:lnTo>
                  <a:lnTo>
                    <a:pt x="1081328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>
              <a:extLst>
                <a:ext uri="{FF2B5EF4-FFF2-40B4-BE49-F238E27FC236}">
                  <a16:creationId xmlns:a16="http://schemas.microsoft.com/office/drawing/2014/main" id="{E807924F-E0EA-4DCE-53DF-9447C66133D2}"/>
                </a:ext>
              </a:extLst>
            </p:cNvPr>
            <p:cNvSpPr/>
            <p:nvPr/>
          </p:nvSpPr>
          <p:spPr>
            <a:xfrm>
              <a:off x="629412" y="6053328"/>
              <a:ext cx="10899775" cy="509270"/>
            </a:xfrm>
            <a:custGeom>
              <a:avLst/>
              <a:gdLst/>
              <a:ahLst/>
              <a:cxnLst/>
              <a:rect l="l" t="t" r="r" b="b"/>
              <a:pathLst>
                <a:path w="10899775" h="509270">
                  <a:moveTo>
                    <a:pt x="10815066" y="0"/>
                  </a:moveTo>
                  <a:lnTo>
                    <a:pt x="84632" y="0"/>
                  </a:lnTo>
                  <a:lnTo>
                    <a:pt x="51692" y="6651"/>
                  </a:lnTo>
                  <a:lnTo>
                    <a:pt x="24790" y="24790"/>
                  </a:lnTo>
                  <a:lnTo>
                    <a:pt x="6651" y="51692"/>
                  </a:lnTo>
                  <a:lnTo>
                    <a:pt x="0" y="84632"/>
                  </a:lnTo>
                  <a:lnTo>
                    <a:pt x="0" y="424383"/>
                  </a:lnTo>
                  <a:lnTo>
                    <a:pt x="6651" y="457323"/>
                  </a:lnTo>
                  <a:lnTo>
                    <a:pt x="24790" y="484225"/>
                  </a:lnTo>
                  <a:lnTo>
                    <a:pt x="51692" y="502364"/>
                  </a:lnTo>
                  <a:lnTo>
                    <a:pt x="84632" y="509016"/>
                  </a:lnTo>
                  <a:lnTo>
                    <a:pt x="10815066" y="509016"/>
                  </a:lnTo>
                  <a:lnTo>
                    <a:pt x="10847998" y="502364"/>
                  </a:lnTo>
                  <a:lnTo>
                    <a:pt x="10874883" y="484225"/>
                  </a:lnTo>
                  <a:lnTo>
                    <a:pt x="10893004" y="457323"/>
                  </a:lnTo>
                  <a:lnTo>
                    <a:pt x="10899648" y="424383"/>
                  </a:lnTo>
                  <a:lnTo>
                    <a:pt x="10899648" y="84632"/>
                  </a:lnTo>
                  <a:lnTo>
                    <a:pt x="10893004" y="51692"/>
                  </a:lnTo>
                  <a:lnTo>
                    <a:pt x="10874883" y="24790"/>
                  </a:lnTo>
                  <a:lnTo>
                    <a:pt x="10847998" y="6651"/>
                  </a:lnTo>
                  <a:lnTo>
                    <a:pt x="1081506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>
            <a:extLst>
              <a:ext uri="{FF2B5EF4-FFF2-40B4-BE49-F238E27FC236}">
                <a16:creationId xmlns:a16="http://schemas.microsoft.com/office/drawing/2014/main" id="{21EC6C0F-B5ED-0A4D-275F-3C0FB01F07FC}"/>
              </a:ext>
            </a:extLst>
          </p:cNvPr>
          <p:cNvSpPr txBox="1"/>
          <p:nvPr/>
        </p:nvSpPr>
        <p:spPr>
          <a:xfrm>
            <a:off x="405992" y="6271447"/>
            <a:ext cx="10784331" cy="2949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05"/>
              </a:lnSpc>
              <a:spcBef>
                <a:spcPts val="100"/>
              </a:spcBef>
            </a:pPr>
            <a:r>
              <a:rPr sz="2000" b="1" dirty="0">
                <a:solidFill>
                  <a:schemeClr val="bg1"/>
                </a:solidFill>
                <a:latin typeface="Trebuchet MS"/>
                <a:cs typeface="Trebuchet MS"/>
              </a:rPr>
              <a:t>Action:</a:t>
            </a:r>
            <a:r>
              <a:rPr sz="2000" b="1" spc="-4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Design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PMO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governance,</a:t>
            </a: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operating</a:t>
            </a:r>
            <a:r>
              <a:rPr sz="20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model</a:t>
            </a:r>
            <a:r>
              <a:rPr sz="20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structure,</a:t>
            </a:r>
            <a:r>
              <a:rPr sz="20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processes,</a:t>
            </a:r>
            <a:r>
              <a:rPr sz="20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tools,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systems</a:t>
            </a: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84" name="Picture 83" descr="A logo of a disaster recovery company&#10;&#10;Description automatically generated">
            <a:extLst>
              <a:ext uri="{FF2B5EF4-FFF2-40B4-BE49-F238E27FC236}">
                <a16:creationId xmlns:a16="http://schemas.microsoft.com/office/drawing/2014/main" id="{66269EDA-1501-11F3-E408-89D603D06E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511" y="6400800"/>
            <a:ext cx="417507" cy="39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46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9">
            <a:extLst>
              <a:ext uri="{FF2B5EF4-FFF2-40B4-BE49-F238E27FC236}">
                <a16:creationId xmlns:a16="http://schemas.microsoft.com/office/drawing/2014/main" id="{16DA2A9E-F71A-D5BC-BD0D-AAE79B199D8C}"/>
              </a:ext>
            </a:extLst>
          </p:cNvPr>
          <p:cNvSpPr txBox="1">
            <a:spLocks/>
          </p:cNvSpPr>
          <p:nvPr/>
        </p:nvSpPr>
        <p:spPr>
          <a:xfrm>
            <a:off x="4388667" y="1490713"/>
            <a:ext cx="7803333" cy="4836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55600" indent="-342900">
              <a:spcBef>
                <a:spcPts val="95"/>
              </a:spcBef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2"/>
                </a:solidFill>
              </a:rPr>
              <a:t>Coordinates agency needs and provides clear internal and external communication</a:t>
            </a:r>
          </a:p>
          <a:p>
            <a:pPr marL="12700">
              <a:spcBef>
                <a:spcPts val="95"/>
              </a:spcBef>
            </a:pPr>
            <a:endParaRPr lang="en-US" sz="2200" dirty="0">
              <a:solidFill>
                <a:schemeClr val="tx2"/>
              </a:solidFill>
            </a:endParaRPr>
          </a:p>
          <a:p>
            <a:pPr marL="354965" marR="366395" indent="-342900">
              <a:spcBef>
                <a:spcPts val="405"/>
              </a:spcBef>
              <a:buFont typeface="Wingdings" panose="05000000000000000000" pitchFamily="2" charset="2"/>
              <a:buChar char="v"/>
              <a:tabLst>
                <a:tab pos="228600" algn="l"/>
              </a:tabLst>
            </a:pPr>
            <a:r>
              <a:rPr lang="en-US" sz="2200" spc="-10" dirty="0">
                <a:solidFill>
                  <a:schemeClr val="tx2"/>
                </a:solidFill>
                <a:latin typeface="Calibri"/>
                <a:cs typeface="Calibri"/>
              </a:rPr>
              <a:t>Creates</a:t>
            </a:r>
            <a:r>
              <a:rPr lang="en-US" sz="2200" spc="-2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200" dirty="0">
                <a:solidFill>
                  <a:schemeClr val="tx2"/>
                </a:solidFill>
                <a:latin typeface="Calibri"/>
                <a:cs typeface="Calibri"/>
              </a:rPr>
              <a:t>a</a:t>
            </a:r>
            <a:r>
              <a:rPr lang="en-US" sz="2200" spc="-2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200" dirty="0">
                <a:solidFill>
                  <a:schemeClr val="tx2"/>
                </a:solidFill>
                <a:latin typeface="Calibri"/>
                <a:cs typeface="Calibri"/>
              </a:rPr>
              <a:t>single</a:t>
            </a:r>
            <a:r>
              <a:rPr lang="en-US" sz="2200" spc="-3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200" dirty="0">
                <a:solidFill>
                  <a:schemeClr val="tx2"/>
                </a:solidFill>
                <a:latin typeface="Calibri"/>
                <a:cs typeface="Calibri"/>
              </a:rPr>
              <a:t>point</a:t>
            </a:r>
            <a:r>
              <a:rPr lang="en-US" sz="2200" spc="-3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200" dirty="0">
                <a:solidFill>
                  <a:schemeClr val="tx2"/>
                </a:solidFill>
                <a:latin typeface="Calibri"/>
                <a:cs typeface="Calibri"/>
              </a:rPr>
              <a:t>of</a:t>
            </a:r>
            <a:r>
              <a:rPr lang="en-US" sz="2200" spc="-4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200" dirty="0">
                <a:solidFill>
                  <a:schemeClr val="tx2"/>
                </a:solidFill>
                <a:latin typeface="Calibri"/>
                <a:cs typeface="Calibri"/>
              </a:rPr>
              <a:t>contact</a:t>
            </a:r>
            <a:r>
              <a:rPr lang="en-US" sz="2200" spc="-3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200" spc="-25" dirty="0">
                <a:solidFill>
                  <a:schemeClr val="tx2"/>
                </a:solidFill>
                <a:latin typeface="Calibri"/>
                <a:cs typeface="Calibri"/>
              </a:rPr>
              <a:t>for </a:t>
            </a:r>
            <a:r>
              <a:rPr lang="en-US" sz="2200" spc="-10" dirty="0">
                <a:solidFill>
                  <a:schemeClr val="tx2"/>
                </a:solidFill>
                <a:latin typeface="Calibri"/>
                <a:cs typeface="Calibri"/>
              </a:rPr>
              <a:t>contractors</a:t>
            </a:r>
            <a:r>
              <a:rPr lang="en-US" sz="2200" spc="-4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200" dirty="0">
                <a:solidFill>
                  <a:schemeClr val="tx2"/>
                </a:solidFill>
                <a:latin typeface="Calibri"/>
                <a:cs typeface="Calibri"/>
              </a:rPr>
              <a:t>and</a:t>
            </a:r>
            <a:r>
              <a:rPr lang="en-US" sz="2200" spc="-2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200" spc="-10" dirty="0">
                <a:solidFill>
                  <a:schemeClr val="tx2"/>
                </a:solidFill>
                <a:latin typeface="Calibri"/>
                <a:cs typeface="Calibri"/>
              </a:rPr>
              <a:t>partners</a:t>
            </a:r>
          </a:p>
          <a:p>
            <a:pPr marL="12065" marR="366395">
              <a:spcBef>
                <a:spcPts val="405"/>
              </a:spcBef>
              <a:tabLst>
                <a:tab pos="228600" algn="l"/>
              </a:tabLst>
            </a:pPr>
            <a:endParaRPr lang="en-US" sz="22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354965" marR="93345" indent="-342900">
              <a:spcBef>
                <a:spcPts val="400"/>
              </a:spcBef>
              <a:buFont typeface="Wingdings" panose="05000000000000000000" pitchFamily="2" charset="2"/>
              <a:buChar char="v"/>
              <a:tabLst>
                <a:tab pos="228600" algn="l"/>
              </a:tabLst>
            </a:pPr>
            <a:r>
              <a:rPr lang="en-US" sz="2200" spc="-10" dirty="0">
                <a:solidFill>
                  <a:schemeClr val="tx2"/>
                </a:solidFill>
                <a:latin typeface="Calibri"/>
                <a:cs typeface="Calibri"/>
              </a:rPr>
              <a:t>Remov</a:t>
            </a:r>
            <a:r>
              <a:rPr lang="en-US" sz="2200" spc="-10" dirty="0">
                <a:solidFill>
                  <a:schemeClr val="tx2"/>
                </a:solidFill>
              </a:rPr>
              <a:t>es</a:t>
            </a:r>
            <a:r>
              <a:rPr lang="en-US" sz="2200" spc="-6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200" dirty="0">
                <a:solidFill>
                  <a:schemeClr val="tx2"/>
                </a:solidFill>
                <a:latin typeface="Calibri"/>
                <a:cs typeface="Calibri"/>
              </a:rPr>
              <a:t>bottlenecks</a:t>
            </a:r>
            <a:r>
              <a:rPr lang="en-US" sz="2200" spc="-2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200" dirty="0">
                <a:solidFill>
                  <a:schemeClr val="tx2"/>
                </a:solidFill>
                <a:latin typeface="Calibri"/>
                <a:cs typeface="Calibri"/>
              </a:rPr>
              <a:t>and</a:t>
            </a:r>
            <a:r>
              <a:rPr lang="en-US" sz="2200" spc="-4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200" dirty="0">
                <a:solidFill>
                  <a:schemeClr val="tx2"/>
                </a:solidFill>
                <a:latin typeface="Calibri"/>
                <a:cs typeface="Calibri"/>
              </a:rPr>
              <a:t>issues</a:t>
            </a:r>
            <a:r>
              <a:rPr lang="en-US" sz="2200" spc="-4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200" spc="-10" dirty="0">
                <a:solidFill>
                  <a:schemeClr val="tx2"/>
                </a:solidFill>
                <a:latin typeface="Calibri"/>
                <a:cs typeface="Calibri"/>
              </a:rPr>
              <a:t>across payments, procurement,</a:t>
            </a:r>
            <a:r>
              <a:rPr lang="en-US" sz="2200" spc="-2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200" dirty="0">
                <a:solidFill>
                  <a:schemeClr val="tx2"/>
                </a:solidFill>
                <a:latin typeface="Calibri"/>
                <a:cs typeface="Calibri"/>
              </a:rPr>
              <a:t>and</a:t>
            </a:r>
            <a:r>
              <a:rPr lang="en-US" sz="2200" spc="-1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200" spc="-10" dirty="0">
                <a:solidFill>
                  <a:schemeClr val="tx2"/>
                </a:solidFill>
                <a:latin typeface="Calibri"/>
                <a:cs typeface="Calibri"/>
              </a:rPr>
              <a:t>permitting</a:t>
            </a:r>
          </a:p>
          <a:p>
            <a:pPr marL="12065" marR="93345">
              <a:spcBef>
                <a:spcPts val="400"/>
              </a:spcBef>
              <a:tabLst>
                <a:tab pos="228600" algn="l"/>
              </a:tabLst>
            </a:pPr>
            <a:endParaRPr lang="en-US" sz="2200" spc="-10" dirty="0">
              <a:solidFill>
                <a:schemeClr val="tx2"/>
              </a:solidFill>
            </a:endParaRPr>
          </a:p>
          <a:p>
            <a:pPr marL="354965" marR="93345" indent="-342900">
              <a:spcBef>
                <a:spcPts val="400"/>
              </a:spcBef>
              <a:buFont typeface="Wingdings" panose="05000000000000000000" pitchFamily="2" charset="2"/>
              <a:buChar char="v"/>
              <a:tabLst>
                <a:tab pos="228600" algn="l"/>
              </a:tabLst>
            </a:pPr>
            <a:r>
              <a:rPr lang="en-US" sz="2200" spc="-10" dirty="0">
                <a:solidFill>
                  <a:schemeClr val="tx2"/>
                </a:solidFill>
              </a:rPr>
              <a:t>Works closely with both local and national contractors to drive desired outcomes across USVI portfolio</a:t>
            </a:r>
          </a:p>
          <a:p>
            <a:pPr marL="12065" marR="93345">
              <a:spcBef>
                <a:spcPts val="400"/>
              </a:spcBef>
              <a:tabLst>
                <a:tab pos="228600" algn="l"/>
              </a:tabLst>
            </a:pPr>
            <a:endParaRPr lang="en-US" sz="2200" spc="-10" dirty="0">
              <a:solidFill>
                <a:schemeClr val="tx2"/>
              </a:solidFill>
            </a:endParaRPr>
          </a:p>
          <a:p>
            <a:pPr marL="354965" marR="93345" indent="-342900">
              <a:spcBef>
                <a:spcPts val="400"/>
              </a:spcBef>
              <a:buFont typeface="Wingdings" panose="05000000000000000000" pitchFamily="2" charset="2"/>
              <a:buChar char="v"/>
              <a:tabLst>
                <a:tab pos="228600" algn="l"/>
              </a:tabLst>
            </a:pPr>
            <a:r>
              <a:rPr lang="en-US" sz="2200" spc="-10" dirty="0">
                <a:solidFill>
                  <a:schemeClr val="tx2"/>
                </a:solidFill>
              </a:rPr>
              <a:t>Across all government agencies and instrumentalities </a:t>
            </a:r>
          </a:p>
          <a:p>
            <a:pPr marL="12065" marR="93345">
              <a:spcBef>
                <a:spcPts val="400"/>
              </a:spcBef>
              <a:tabLst>
                <a:tab pos="228600" algn="l"/>
              </a:tabLst>
            </a:pPr>
            <a:endParaRPr lang="en-US" sz="2200" spc="-10" dirty="0">
              <a:solidFill>
                <a:schemeClr val="tx2"/>
              </a:solidFill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51BAF1B1-B9DE-197A-3A0E-2E9E58046607}"/>
              </a:ext>
            </a:extLst>
          </p:cNvPr>
          <p:cNvSpPr txBox="1">
            <a:spLocks/>
          </p:cNvSpPr>
          <p:nvPr/>
        </p:nvSpPr>
        <p:spPr>
          <a:xfrm>
            <a:off x="5296180" y="344082"/>
            <a:ext cx="5105262" cy="575157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>
            <a:lvl1pPr>
              <a:defRPr sz="3600" b="0" i="0">
                <a:solidFill>
                  <a:srgbClr val="004F7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lang="en-US" b="1" spc="-25" dirty="0">
                <a:solidFill>
                  <a:schemeClr val="accent1">
                    <a:lumMod val="50000"/>
                  </a:schemeClr>
                </a:solidFill>
              </a:rPr>
              <a:t>Streamline PM Functions</a:t>
            </a:r>
          </a:p>
        </p:txBody>
      </p:sp>
      <p:pic>
        <p:nvPicPr>
          <p:cNvPr id="4" name="Graphic 3" descr="Construction worker female outline">
            <a:extLst>
              <a:ext uri="{FF2B5EF4-FFF2-40B4-BE49-F238E27FC236}">
                <a16:creationId xmlns:a16="http://schemas.microsoft.com/office/drawing/2014/main" id="{4A87A2FE-6B38-374B-2E0E-427FDBD4E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44014" y="149539"/>
            <a:ext cx="1222061" cy="12220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718C797-D75F-AF19-61A9-684CBCF94DE4}"/>
              </a:ext>
            </a:extLst>
          </p:cNvPr>
          <p:cNvGrpSpPr/>
          <p:nvPr/>
        </p:nvGrpSpPr>
        <p:grpSpPr>
          <a:xfrm>
            <a:off x="3505200" y="1371600"/>
            <a:ext cx="495787" cy="530835"/>
            <a:chOff x="6428123" y="1443279"/>
            <a:chExt cx="495787" cy="530835"/>
          </a:xfrm>
        </p:grpSpPr>
        <p:sp>
          <p:nvSpPr>
            <p:cNvPr id="6" name="object 43">
              <a:extLst>
                <a:ext uri="{FF2B5EF4-FFF2-40B4-BE49-F238E27FC236}">
                  <a16:creationId xmlns:a16="http://schemas.microsoft.com/office/drawing/2014/main" id="{8F4056B7-C597-7964-29F8-25C3D667846D}"/>
                </a:ext>
              </a:extLst>
            </p:cNvPr>
            <p:cNvSpPr/>
            <p:nvPr/>
          </p:nvSpPr>
          <p:spPr>
            <a:xfrm>
              <a:off x="6428123" y="1443279"/>
              <a:ext cx="495787" cy="530835"/>
            </a:xfrm>
            <a:custGeom>
              <a:avLst/>
              <a:gdLst/>
              <a:ahLst/>
              <a:cxnLst/>
              <a:rect l="l" t="t" r="r" b="b"/>
              <a:pathLst>
                <a:path w="680084" h="680085">
                  <a:moveTo>
                    <a:pt x="339851" y="0"/>
                  </a:moveTo>
                  <a:lnTo>
                    <a:pt x="293733" y="3102"/>
                  </a:lnTo>
                  <a:lnTo>
                    <a:pt x="249502" y="12139"/>
                  </a:lnTo>
                  <a:lnTo>
                    <a:pt x="207561" y="26705"/>
                  </a:lnTo>
                  <a:lnTo>
                    <a:pt x="168317" y="46397"/>
                  </a:lnTo>
                  <a:lnTo>
                    <a:pt x="132173" y="70809"/>
                  </a:lnTo>
                  <a:lnTo>
                    <a:pt x="99536" y="99536"/>
                  </a:lnTo>
                  <a:lnTo>
                    <a:pt x="70809" y="132173"/>
                  </a:lnTo>
                  <a:lnTo>
                    <a:pt x="46397" y="168317"/>
                  </a:lnTo>
                  <a:lnTo>
                    <a:pt x="26705" y="207561"/>
                  </a:lnTo>
                  <a:lnTo>
                    <a:pt x="12139" y="249502"/>
                  </a:lnTo>
                  <a:lnTo>
                    <a:pt x="3102" y="293733"/>
                  </a:lnTo>
                  <a:lnTo>
                    <a:pt x="0" y="339852"/>
                  </a:lnTo>
                  <a:lnTo>
                    <a:pt x="3102" y="385970"/>
                  </a:lnTo>
                  <a:lnTo>
                    <a:pt x="12139" y="430201"/>
                  </a:lnTo>
                  <a:lnTo>
                    <a:pt x="26705" y="472142"/>
                  </a:lnTo>
                  <a:lnTo>
                    <a:pt x="46397" y="511386"/>
                  </a:lnTo>
                  <a:lnTo>
                    <a:pt x="70809" y="547530"/>
                  </a:lnTo>
                  <a:lnTo>
                    <a:pt x="99536" y="580167"/>
                  </a:lnTo>
                  <a:lnTo>
                    <a:pt x="132173" y="608894"/>
                  </a:lnTo>
                  <a:lnTo>
                    <a:pt x="168317" y="633306"/>
                  </a:lnTo>
                  <a:lnTo>
                    <a:pt x="207561" y="652998"/>
                  </a:lnTo>
                  <a:lnTo>
                    <a:pt x="249502" y="667564"/>
                  </a:lnTo>
                  <a:lnTo>
                    <a:pt x="293733" y="676601"/>
                  </a:lnTo>
                  <a:lnTo>
                    <a:pt x="339851" y="679704"/>
                  </a:lnTo>
                  <a:lnTo>
                    <a:pt x="385970" y="676601"/>
                  </a:lnTo>
                  <a:lnTo>
                    <a:pt x="430201" y="667564"/>
                  </a:lnTo>
                  <a:lnTo>
                    <a:pt x="472142" y="652998"/>
                  </a:lnTo>
                  <a:lnTo>
                    <a:pt x="511386" y="633306"/>
                  </a:lnTo>
                  <a:lnTo>
                    <a:pt x="547530" y="608894"/>
                  </a:lnTo>
                  <a:lnTo>
                    <a:pt x="580167" y="580167"/>
                  </a:lnTo>
                  <a:lnTo>
                    <a:pt x="608894" y="547530"/>
                  </a:lnTo>
                  <a:lnTo>
                    <a:pt x="633306" y="511386"/>
                  </a:lnTo>
                  <a:lnTo>
                    <a:pt x="652998" y="472142"/>
                  </a:lnTo>
                  <a:lnTo>
                    <a:pt x="667564" y="430201"/>
                  </a:lnTo>
                  <a:lnTo>
                    <a:pt x="676601" y="385970"/>
                  </a:lnTo>
                  <a:lnTo>
                    <a:pt x="679703" y="339852"/>
                  </a:lnTo>
                  <a:lnTo>
                    <a:pt x="676601" y="293733"/>
                  </a:lnTo>
                  <a:lnTo>
                    <a:pt x="667564" y="249502"/>
                  </a:lnTo>
                  <a:lnTo>
                    <a:pt x="652998" y="207561"/>
                  </a:lnTo>
                  <a:lnTo>
                    <a:pt x="633306" y="168317"/>
                  </a:lnTo>
                  <a:lnTo>
                    <a:pt x="608894" y="132173"/>
                  </a:lnTo>
                  <a:lnTo>
                    <a:pt x="580167" y="99536"/>
                  </a:lnTo>
                  <a:lnTo>
                    <a:pt x="547530" y="70809"/>
                  </a:lnTo>
                  <a:lnTo>
                    <a:pt x="511386" y="46397"/>
                  </a:lnTo>
                  <a:lnTo>
                    <a:pt x="472142" y="26705"/>
                  </a:lnTo>
                  <a:lnTo>
                    <a:pt x="430201" y="12139"/>
                  </a:lnTo>
                  <a:lnTo>
                    <a:pt x="385970" y="3102"/>
                  </a:lnTo>
                  <a:lnTo>
                    <a:pt x="339851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Graphic 6" descr="Connections with solid fill">
              <a:extLst>
                <a:ext uri="{FF2B5EF4-FFF2-40B4-BE49-F238E27FC236}">
                  <a16:creationId xmlns:a16="http://schemas.microsoft.com/office/drawing/2014/main" id="{A8B50DDD-0A1A-036A-D956-A4935764C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461816" y="1525524"/>
              <a:ext cx="428400" cy="41268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5EA1BC2-8CDB-D3C6-9D15-343CAA06A147}"/>
              </a:ext>
            </a:extLst>
          </p:cNvPr>
          <p:cNvGrpSpPr/>
          <p:nvPr/>
        </p:nvGrpSpPr>
        <p:grpSpPr>
          <a:xfrm>
            <a:off x="3506236" y="2590800"/>
            <a:ext cx="495787" cy="530835"/>
            <a:chOff x="6428123" y="1443279"/>
            <a:chExt cx="495787" cy="530835"/>
          </a:xfrm>
        </p:grpSpPr>
        <p:sp>
          <p:nvSpPr>
            <p:cNvPr id="9" name="object 43">
              <a:extLst>
                <a:ext uri="{FF2B5EF4-FFF2-40B4-BE49-F238E27FC236}">
                  <a16:creationId xmlns:a16="http://schemas.microsoft.com/office/drawing/2014/main" id="{3BD42A59-AC19-C9FD-2CBA-59126F0CFD49}"/>
                </a:ext>
              </a:extLst>
            </p:cNvPr>
            <p:cNvSpPr/>
            <p:nvPr/>
          </p:nvSpPr>
          <p:spPr>
            <a:xfrm>
              <a:off x="6428123" y="1443279"/>
              <a:ext cx="495787" cy="530835"/>
            </a:xfrm>
            <a:custGeom>
              <a:avLst/>
              <a:gdLst/>
              <a:ahLst/>
              <a:cxnLst/>
              <a:rect l="l" t="t" r="r" b="b"/>
              <a:pathLst>
                <a:path w="680084" h="680085">
                  <a:moveTo>
                    <a:pt x="339851" y="0"/>
                  </a:moveTo>
                  <a:lnTo>
                    <a:pt x="293733" y="3102"/>
                  </a:lnTo>
                  <a:lnTo>
                    <a:pt x="249502" y="12139"/>
                  </a:lnTo>
                  <a:lnTo>
                    <a:pt x="207561" y="26705"/>
                  </a:lnTo>
                  <a:lnTo>
                    <a:pt x="168317" y="46397"/>
                  </a:lnTo>
                  <a:lnTo>
                    <a:pt x="132173" y="70809"/>
                  </a:lnTo>
                  <a:lnTo>
                    <a:pt x="99536" y="99536"/>
                  </a:lnTo>
                  <a:lnTo>
                    <a:pt x="70809" y="132173"/>
                  </a:lnTo>
                  <a:lnTo>
                    <a:pt x="46397" y="168317"/>
                  </a:lnTo>
                  <a:lnTo>
                    <a:pt x="26705" y="207561"/>
                  </a:lnTo>
                  <a:lnTo>
                    <a:pt x="12139" y="249502"/>
                  </a:lnTo>
                  <a:lnTo>
                    <a:pt x="3102" y="293733"/>
                  </a:lnTo>
                  <a:lnTo>
                    <a:pt x="0" y="339852"/>
                  </a:lnTo>
                  <a:lnTo>
                    <a:pt x="3102" y="385970"/>
                  </a:lnTo>
                  <a:lnTo>
                    <a:pt x="12139" y="430201"/>
                  </a:lnTo>
                  <a:lnTo>
                    <a:pt x="26705" y="472142"/>
                  </a:lnTo>
                  <a:lnTo>
                    <a:pt x="46397" y="511386"/>
                  </a:lnTo>
                  <a:lnTo>
                    <a:pt x="70809" y="547530"/>
                  </a:lnTo>
                  <a:lnTo>
                    <a:pt x="99536" y="580167"/>
                  </a:lnTo>
                  <a:lnTo>
                    <a:pt x="132173" y="608894"/>
                  </a:lnTo>
                  <a:lnTo>
                    <a:pt x="168317" y="633306"/>
                  </a:lnTo>
                  <a:lnTo>
                    <a:pt x="207561" y="652998"/>
                  </a:lnTo>
                  <a:lnTo>
                    <a:pt x="249502" y="667564"/>
                  </a:lnTo>
                  <a:lnTo>
                    <a:pt x="293733" y="676601"/>
                  </a:lnTo>
                  <a:lnTo>
                    <a:pt x="339851" y="679704"/>
                  </a:lnTo>
                  <a:lnTo>
                    <a:pt x="385970" y="676601"/>
                  </a:lnTo>
                  <a:lnTo>
                    <a:pt x="430201" y="667564"/>
                  </a:lnTo>
                  <a:lnTo>
                    <a:pt x="472142" y="652998"/>
                  </a:lnTo>
                  <a:lnTo>
                    <a:pt x="511386" y="633306"/>
                  </a:lnTo>
                  <a:lnTo>
                    <a:pt x="547530" y="608894"/>
                  </a:lnTo>
                  <a:lnTo>
                    <a:pt x="580167" y="580167"/>
                  </a:lnTo>
                  <a:lnTo>
                    <a:pt x="608894" y="547530"/>
                  </a:lnTo>
                  <a:lnTo>
                    <a:pt x="633306" y="511386"/>
                  </a:lnTo>
                  <a:lnTo>
                    <a:pt x="652998" y="472142"/>
                  </a:lnTo>
                  <a:lnTo>
                    <a:pt x="667564" y="430201"/>
                  </a:lnTo>
                  <a:lnTo>
                    <a:pt x="676601" y="385970"/>
                  </a:lnTo>
                  <a:lnTo>
                    <a:pt x="679703" y="339852"/>
                  </a:lnTo>
                  <a:lnTo>
                    <a:pt x="676601" y="293733"/>
                  </a:lnTo>
                  <a:lnTo>
                    <a:pt x="667564" y="249502"/>
                  </a:lnTo>
                  <a:lnTo>
                    <a:pt x="652998" y="207561"/>
                  </a:lnTo>
                  <a:lnTo>
                    <a:pt x="633306" y="168317"/>
                  </a:lnTo>
                  <a:lnTo>
                    <a:pt x="608894" y="132173"/>
                  </a:lnTo>
                  <a:lnTo>
                    <a:pt x="580167" y="99536"/>
                  </a:lnTo>
                  <a:lnTo>
                    <a:pt x="547530" y="70809"/>
                  </a:lnTo>
                  <a:lnTo>
                    <a:pt x="511386" y="46397"/>
                  </a:lnTo>
                  <a:lnTo>
                    <a:pt x="472142" y="26705"/>
                  </a:lnTo>
                  <a:lnTo>
                    <a:pt x="430201" y="12139"/>
                  </a:lnTo>
                  <a:lnTo>
                    <a:pt x="385970" y="3102"/>
                  </a:lnTo>
                  <a:lnTo>
                    <a:pt x="339851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" name="Graphic 9" descr="Connections with solid fill">
              <a:extLst>
                <a:ext uri="{FF2B5EF4-FFF2-40B4-BE49-F238E27FC236}">
                  <a16:creationId xmlns:a16="http://schemas.microsoft.com/office/drawing/2014/main" id="{D5856E13-B029-EC88-4BB3-EAC96FAB6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461816" y="1525524"/>
              <a:ext cx="428400" cy="412688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F11A69-734B-8F8A-9938-8ABFC35B23FF}"/>
              </a:ext>
            </a:extLst>
          </p:cNvPr>
          <p:cNvGrpSpPr/>
          <p:nvPr/>
        </p:nvGrpSpPr>
        <p:grpSpPr>
          <a:xfrm>
            <a:off x="3472543" y="3811342"/>
            <a:ext cx="495787" cy="530835"/>
            <a:chOff x="6428123" y="1443279"/>
            <a:chExt cx="495787" cy="530835"/>
          </a:xfrm>
        </p:grpSpPr>
        <p:sp>
          <p:nvSpPr>
            <p:cNvPr id="12" name="object 43">
              <a:extLst>
                <a:ext uri="{FF2B5EF4-FFF2-40B4-BE49-F238E27FC236}">
                  <a16:creationId xmlns:a16="http://schemas.microsoft.com/office/drawing/2014/main" id="{E99BE947-E0E3-60E6-630E-60825465D928}"/>
                </a:ext>
              </a:extLst>
            </p:cNvPr>
            <p:cNvSpPr/>
            <p:nvPr/>
          </p:nvSpPr>
          <p:spPr>
            <a:xfrm>
              <a:off x="6428123" y="1443279"/>
              <a:ext cx="495787" cy="530835"/>
            </a:xfrm>
            <a:custGeom>
              <a:avLst/>
              <a:gdLst/>
              <a:ahLst/>
              <a:cxnLst/>
              <a:rect l="l" t="t" r="r" b="b"/>
              <a:pathLst>
                <a:path w="680084" h="680085">
                  <a:moveTo>
                    <a:pt x="339851" y="0"/>
                  </a:moveTo>
                  <a:lnTo>
                    <a:pt x="293733" y="3102"/>
                  </a:lnTo>
                  <a:lnTo>
                    <a:pt x="249502" y="12139"/>
                  </a:lnTo>
                  <a:lnTo>
                    <a:pt x="207561" y="26705"/>
                  </a:lnTo>
                  <a:lnTo>
                    <a:pt x="168317" y="46397"/>
                  </a:lnTo>
                  <a:lnTo>
                    <a:pt x="132173" y="70809"/>
                  </a:lnTo>
                  <a:lnTo>
                    <a:pt x="99536" y="99536"/>
                  </a:lnTo>
                  <a:lnTo>
                    <a:pt x="70809" y="132173"/>
                  </a:lnTo>
                  <a:lnTo>
                    <a:pt x="46397" y="168317"/>
                  </a:lnTo>
                  <a:lnTo>
                    <a:pt x="26705" y="207561"/>
                  </a:lnTo>
                  <a:lnTo>
                    <a:pt x="12139" y="249502"/>
                  </a:lnTo>
                  <a:lnTo>
                    <a:pt x="3102" y="293733"/>
                  </a:lnTo>
                  <a:lnTo>
                    <a:pt x="0" y="339852"/>
                  </a:lnTo>
                  <a:lnTo>
                    <a:pt x="3102" y="385970"/>
                  </a:lnTo>
                  <a:lnTo>
                    <a:pt x="12139" y="430201"/>
                  </a:lnTo>
                  <a:lnTo>
                    <a:pt x="26705" y="472142"/>
                  </a:lnTo>
                  <a:lnTo>
                    <a:pt x="46397" y="511386"/>
                  </a:lnTo>
                  <a:lnTo>
                    <a:pt x="70809" y="547530"/>
                  </a:lnTo>
                  <a:lnTo>
                    <a:pt x="99536" y="580167"/>
                  </a:lnTo>
                  <a:lnTo>
                    <a:pt x="132173" y="608894"/>
                  </a:lnTo>
                  <a:lnTo>
                    <a:pt x="168317" y="633306"/>
                  </a:lnTo>
                  <a:lnTo>
                    <a:pt x="207561" y="652998"/>
                  </a:lnTo>
                  <a:lnTo>
                    <a:pt x="249502" y="667564"/>
                  </a:lnTo>
                  <a:lnTo>
                    <a:pt x="293733" y="676601"/>
                  </a:lnTo>
                  <a:lnTo>
                    <a:pt x="339851" y="679704"/>
                  </a:lnTo>
                  <a:lnTo>
                    <a:pt x="385970" y="676601"/>
                  </a:lnTo>
                  <a:lnTo>
                    <a:pt x="430201" y="667564"/>
                  </a:lnTo>
                  <a:lnTo>
                    <a:pt x="472142" y="652998"/>
                  </a:lnTo>
                  <a:lnTo>
                    <a:pt x="511386" y="633306"/>
                  </a:lnTo>
                  <a:lnTo>
                    <a:pt x="547530" y="608894"/>
                  </a:lnTo>
                  <a:lnTo>
                    <a:pt x="580167" y="580167"/>
                  </a:lnTo>
                  <a:lnTo>
                    <a:pt x="608894" y="547530"/>
                  </a:lnTo>
                  <a:lnTo>
                    <a:pt x="633306" y="511386"/>
                  </a:lnTo>
                  <a:lnTo>
                    <a:pt x="652998" y="472142"/>
                  </a:lnTo>
                  <a:lnTo>
                    <a:pt x="667564" y="430201"/>
                  </a:lnTo>
                  <a:lnTo>
                    <a:pt x="676601" y="385970"/>
                  </a:lnTo>
                  <a:lnTo>
                    <a:pt x="679703" y="339852"/>
                  </a:lnTo>
                  <a:lnTo>
                    <a:pt x="676601" y="293733"/>
                  </a:lnTo>
                  <a:lnTo>
                    <a:pt x="667564" y="249502"/>
                  </a:lnTo>
                  <a:lnTo>
                    <a:pt x="652998" y="207561"/>
                  </a:lnTo>
                  <a:lnTo>
                    <a:pt x="633306" y="168317"/>
                  </a:lnTo>
                  <a:lnTo>
                    <a:pt x="608894" y="132173"/>
                  </a:lnTo>
                  <a:lnTo>
                    <a:pt x="580167" y="99536"/>
                  </a:lnTo>
                  <a:lnTo>
                    <a:pt x="547530" y="70809"/>
                  </a:lnTo>
                  <a:lnTo>
                    <a:pt x="511386" y="46397"/>
                  </a:lnTo>
                  <a:lnTo>
                    <a:pt x="472142" y="26705"/>
                  </a:lnTo>
                  <a:lnTo>
                    <a:pt x="430201" y="12139"/>
                  </a:lnTo>
                  <a:lnTo>
                    <a:pt x="385970" y="3102"/>
                  </a:lnTo>
                  <a:lnTo>
                    <a:pt x="339851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3" name="Graphic 12" descr="Connections with solid fill">
              <a:extLst>
                <a:ext uri="{FF2B5EF4-FFF2-40B4-BE49-F238E27FC236}">
                  <a16:creationId xmlns:a16="http://schemas.microsoft.com/office/drawing/2014/main" id="{6040D676-7873-E1F4-230E-81570F34B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461816" y="1525524"/>
              <a:ext cx="428400" cy="41268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BA0295-3A25-1569-A65B-358575AF5470}"/>
              </a:ext>
            </a:extLst>
          </p:cNvPr>
          <p:cNvGrpSpPr/>
          <p:nvPr/>
        </p:nvGrpSpPr>
        <p:grpSpPr>
          <a:xfrm>
            <a:off x="3460620" y="4924000"/>
            <a:ext cx="495787" cy="530835"/>
            <a:chOff x="6428123" y="1443279"/>
            <a:chExt cx="495787" cy="530835"/>
          </a:xfrm>
        </p:grpSpPr>
        <p:sp>
          <p:nvSpPr>
            <p:cNvPr id="15" name="object 43">
              <a:extLst>
                <a:ext uri="{FF2B5EF4-FFF2-40B4-BE49-F238E27FC236}">
                  <a16:creationId xmlns:a16="http://schemas.microsoft.com/office/drawing/2014/main" id="{18EDC553-5974-EF85-C1A0-705CBD93A40C}"/>
                </a:ext>
              </a:extLst>
            </p:cNvPr>
            <p:cNvSpPr/>
            <p:nvPr/>
          </p:nvSpPr>
          <p:spPr>
            <a:xfrm>
              <a:off x="6428123" y="1443279"/>
              <a:ext cx="495787" cy="530835"/>
            </a:xfrm>
            <a:custGeom>
              <a:avLst/>
              <a:gdLst/>
              <a:ahLst/>
              <a:cxnLst/>
              <a:rect l="l" t="t" r="r" b="b"/>
              <a:pathLst>
                <a:path w="680084" h="680085">
                  <a:moveTo>
                    <a:pt x="339851" y="0"/>
                  </a:moveTo>
                  <a:lnTo>
                    <a:pt x="293733" y="3102"/>
                  </a:lnTo>
                  <a:lnTo>
                    <a:pt x="249502" y="12139"/>
                  </a:lnTo>
                  <a:lnTo>
                    <a:pt x="207561" y="26705"/>
                  </a:lnTo>
                  <a:lnTo>
                    <a:pt x="168317" y="46397"/>
                  </a:lnTo>
                  <a:lnTo>
                    <a:pt x="132173" y="70809"/>
                  </a:lnTo>
                  <a:lnTo>
                    <a:pt x="99536" y="99536"/>
                  </a:lnTo>
                  <a:lnTo>
                    <a:pt x="70809" y="132173"/>
                  </a:lnTo>
                  <a:lnTo>
                    <a:pt x="46397" y="168317"/>
                  </a:lnTo>
                  <a:lnTo>
                    <a:pt x="26705" y="207561"/>
                  </a:lnTo>
                  <a:lnTo>
                    <a:pt x="12139" y="249502"/>
                  </a:lnTo>
                  <a:lnTo>
                    <a:pt x="3102" y="293733"/>
                  </a:lnTo>
                  <a:lnTo>
                    <a:pt x="0" y="339852"/>
                  </a:lnTo>
                  <a:lnTo>
                    <a:pt x="3102" y="385970"/>
                  </a:lnTo>
                  <a:lnTo>
                    <a:pt x="12139" y="430201"/>
                  </a:lnTo>
                  <a:lnTo>
                    <a:pt x="26705" y="472142"/>
                  </a:lnTo>
                  <a:lnTo>
                    <a:pt x="46397" y="511386"/>
                  </a:lnTo>
                  <a:lnTo>
                    <a:pt x="70809" y="547530"/>
                  </a:lnTo>
                  <a:lnTo>
                    <a:pt x="99536" y="580167"/>
                  </a:lnTo>
                  <a:lnTo>
                    <a:pt x="132173" y="608894"/>
                  </a:lnTo>
                  <a:lnTo>
                    <a:pt x="168317" y="633306"/>
                  </a:lnTo>
                  <a:lnTo>
                    <a:pt x="207561" y="652998"/>
                  </a:lnTo>
                  <a:lnTo>
                    <a:pt x="249502" y="667564"/>
                  </a:lnTo>
                  <a:lnTo>
                    <a:pt x="293733" y="676601"/>
                  </a:lnTo>
                  <a:lnTo>
                    <a:pt x="339851" y="679704"/>
                  </a:lnTo>
                  <a:lnTo>
                    <a:pt x="385970" y="676601"/>
                  </a:lnTo>
                  <a:lnTo>
                    <a:pt x="430201" y="667564"/>
                  </a:lnTo>
                  <a:lnTo>
                    <a:pt x="472142" y="652998"/>
                  </a:lnTo>
                  <a:lnTo>
                    <a:pt x="511386" y="633306"/>
                  </a:lnTo>
                  <a:lnTo>
                    <a:pt x="547530" y="608894"/>
                  </a:lnTo>
                  <a:lnTo>
                    <a:pt x="580167" y="580167"/>
                  </a:lnTo>
                  <a:lnTo>
                    <a:pt x="608894" y="547530"/>
                  </a:lnTo>
                  <a:lnTo>
                    <a:pt x="633306" y="511386"/>
                  </a:lnTo>
                  <a:lnTo>
                    <a:pt x="652998" y="472142"/>
                  </a:lnTo>
                  <a:lnTo>
                    <a:pt x="667564" y="430201"/>
                  </a:lnTo>
                  <a:lnTo>
                    <a:pt x="676601" y="385970"/>
                  </a:lnTo>
                  <a:lnTo>
                    <a:pt x="679703" y="339852"/>
                  </a:lnTo>
                  <a:lnTo>
                    <a:pt x="676601" y="293733"/>
                  </a:lnTo>
                  <a:lnTo>
                    <a:pt x="667564" y="249502"/>
                  </a:lnTo>
                  <a:lnTo>
                    <a:pt x="652998" y="207561"/>
                  </a:lnTo>
                  <a:lnTo>
                    <a:pt x="633306" y="168317"/>
                  </a:lnTo>
                  <a:lnTo>
                    <a:pt x="608894" y="132173"/>
                  </a:lnTo>
                  <a:lnTo>
                    <a:pt x="580167" y="99536"/>
                  </a:lnTo>
                  <a:lnTo>
                    <a:pt x="547530" y="70809"/>
                  </a:lnTo>
                  <a:lnTo>
                    <a:pt x="511386" y="46397"/>
                  </a:lnTo>
                  <a:lnTo>
                    <a:pt x="472142" y="26705"/>
                  </a:lnTo>
                  <a:lnTo>
                    <a:pt x="430201" y="12139"/>
                  </a:lnTo>
                  <a:lnTo>
                    <a:pt x="385970" y="3102"/>
                  </a:lnTo>
                  <a:lnTo>
                    <a:pt x="339851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6" name="Graphic 15" descr="Connections with solid fill">
              <a:extLst>
                <a:ext uri="{FF2B5EF4-FFF2-40B4-BE49-F238E27FC236}">
                  <a16:creationId xmlns:a16="http://schemas.microsoft.com/office/drawing/2014/main" id="{274CCEEC-E8D5-C549-9E75-645FC8705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461816" y="1525524"/>
              <a:ext cx="428400" cy="412688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A12743D-4A05-B9FA-8E4D-8E6A1863E855}"/>
              </a:ext>
            </a:extLst>
          </p:cNvPr>
          <p:cNvGrpSpPr/>
          <p:nvPr/>
        </p:nvGrpSpPr>
        <p:grpSpPr>
          <a:xfrm>
            <a:off x="3494313" y="5943600"/>
            <a:ext cx="495787" cy="530835"/>
            <a:chOff x="6428123" y="1443279"/>
            <a:chExt cx="495787" cy="530835"/>
          </a:xfrm>
        </p:grpSpPr>
        <p:sp>
          <p:nvSpPr>
            <p:cNvPr id="18" name="object 43">
              <a:extLst>
                <a:ext uri="{FF2B5EF4-FFF2-40B4-BE49-F238E27FC236}">
                  <a16:creationId xmlns:a16="http://schemas.microsoft.com/office/drawing/2014/main" id="{126FDE45-9B83-C4CC-4060-458AABCA1585}"/>
                </a:ext>
              </a:extLst>
            </p:cNvPr>
            <p:cNvSpPr/>
            <p:nvPr/>
          </p:nvSpPr>
          <p:spPr>
            <a:xfrm>
              <a:off x="6428123" y="1443279"/>
              <a:ext cx="495787" cy="530835"/>
            </a:xfrm>
            <a:custGeom>
              <a:avLst/>
              <a:gdLst/>
              <a:ahLst/>
              <a:cxnLst/>
              <a:rect l="l" t="t" r="r" b="b"/>
              <a:pathLst>
                <a:path w="680084" h="680085">
                  <a:moveTo>
                    <a:pt x="339851" y="0"/>
                  </a:moveTo>
                  <a:lnTo>
                    <a:pt x="293733" y="3102"/>
                  </a:lnTo>
                  <a:lnTo>
                    <a:pt x="249502" y="12139"/>
                  </a:lnTo>
                  <a:lnTo>
                    <a:pt x="207561" y="26705"/>
                  </a:lnTo>
                  <a:lnTo>
                    <a:pt x="168317" y="46397"/>
                  </a:lnTo>
                  <a:lnTo>
                    <a:pt x="132173" y="70809"/>
                  </a:lnTo>
                  <a:lnTo>
                    <a:pt x="99536" y="99536"/>
                  </a:lnTo>
                  <a:lnTo>
                    <a:pt x="70809" y="132173"/>
                  </a:lnTo>
                  <a:lnTo>
                    <a:pt x="46397" y="168317"/>
                  </a:lnTo>
                  <a:lnTo>
                    <a:pt x="26705" y="207561"/>
                  </a:lnTo>
                  <a:lnTo>
                    <a:pt x="12139" y="249502"/>
                  </a:lnTo>
                  <a:lnTo>
                    <a:pt x="3102" y="293733"/>
                  </a:lnTo>
                  <a:lnTo>
                    <a:pt x="0" y="339852"/>
                  </a:lnTo>
                  <a:lnTo>
                    <a:pt x="3102" y="385970"/>
                  </a:lnTo>
                  <a:lnTo>
                    <a:pt x="12139" y="430201"/>
                  </a:lnTo>
                  <a:lnTo>
                    <a:pt x="26705" y="472142"/>
                  </a:lnTo>
                  <a:lnTo>
                    <a:pt x="46397" y="511386"/>
                  </a:lnTo>
                  <a:lnTo>
                    <a:pt x="70809" y="547530"/>
                  </a:lnTo>
                  <a:lnTo>
                    <a:pt x="99536" y="580167"/>
                  </a:lnTo>
                  <a:lnTo>
                    <a:pt x="132173" y="608894"/>
                  </a:lnTo>
                  <a:lnTo>
                    <a:pt x="168317" y="633306"/>
                  </a:lnTo>
                  <a:lnTo>
                    <a:pt x="207561" y="652998"/>
                  </a:lnTo>
                  <a:lnTo>
                    <a:pt x="249502" y="667564"/>
                  </a:lnTo>
                  <a:lnTo>
                    <a:pt x="293733" y="676601"/>
                  </a:lnTo>
                  <a:lnTo>
                    <a:pt x="339851" y="679704"/>
                  </a:lnTo>
                  <a:lnTo>
                    <a:pt x="385970" y="676601"/>
                  </a:lnTo>
                  <a:lnTo>
                    <a:pt x="430201" y="667564"/>
                  </a:lnTo>
                  <a:lnTo>
                    <a:pt x="472142" y="652998"/>
                  </a:lnTo>
                  <a:lnTo>
                    <a:pt x="511386" y="633306"/>
                  </a:lnTo>
                  <a:lnTo>
                    <a:pt x="547530" y="608894"/>
                  </a:lnTo>
                  <a:lnTo>
                    <a:pt x="580167" y="580167"/>
                  </a:lnTo>
                  <a:lnTo>
                    <a:pt x="608894" y="547530"/>
                  </a:lnTo>
                  <a:lnTo>
                    <a:pt x="633306" y="511386"/>
                  </a:lnTo>
                  <a:lnTo>
                    <a:pt x="652998" y="472142"/>
                  </a:lnTo>
                  <a:lnTo>
                    <a:pt x="667564" y="430201"/>
                  </a:lnTo>
                  <a:lnTo>
                    <a:pt x="676601" y="385970"/>
                  </a:lnTo>
                  <a:lnTo>
                    <a:pt x="679703" y="339852"/>
                  </a:lnTo>
                  <a:lnTo>
                    <a:pt x="676601" y="293733"/>
                  </a:lnTo>
                  <a:lnTo>
                    <a:pt x="667564" y="249502"/>
                  </a:lnTo>
                  <a:lnTo>
                    <a:pt x="652998" y="207561"/>
                  </a:lnTo>
                  <a:lnTo>
                    <a:pt x="633306" y="168317"/>
                  </a:lnTo>
                  <a:lnTo>
                    <a:pt x="608894" y="132173"/>
                  </a:lnTo>
                  <a:lnTo>
                    <a:pt x="580167" y="99536"/>
                  </a:lnTo>
                  <a:lnTo>
                    <a:pt x="547530" y="70809"/>
                  </a:lnTo>
                  <a:lnTo>
                    <a:pt x="511386" y="46397"/>
                  </a:lnTo>
                  <a:lnTo>
                    <a:pt x="472142" y="26705"/>
                  </a:lnTo>
                  <a:lnTo>
                    <a:pt x="430201" y="12139"/>
                  </a:lnTo>
                  <a:lnTo>
                    <a:pt x="385970" y="3102"/>
                  </a:lnTo>
                  <a:lnTo>
                    <a:pt x="339851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9" name="Graphic 18" descr="Connections with solid fill">
              <a:extLst>
                <a:ext uri="{FF2B5EF4-FFF2-40B4-BE49-F238E27FC236}">
                  <a16:creationId xmlns:a16="http://schemas.microsoft.com/office/drawing/2014/main" id="{3520E8B4-E98D-8F31-A248-C1C6CDBA0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461816" y="1525524"/>
              <a:ext cx="428400" cy="412688"/>
            </a:xfrm>
            <a:prstGeom prst="rect">
              <a:avLst/>
            </a:prstGeom>
          </p:spPr>
        </p:pic>
      </p:grpSp>
      <p:pic>
        <p:nvPicPr>
          <p:cNvPr id="20" name="Picture 19" descr="A group of people standing in front of a microphone&#10;&#10;Description automatically generated">
            <a:extLst>
              <a:ext uri="{FF2B5EF4-FFF2-40B4-BE49-F238E27FC236}">
                <a16:creationId xmlns:a16="http://schemas.microsoft.com/office/drawing/2014/main" id="{C942898B-E974-2B60-64B5-2135AD4B4E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9" r="5867"/>
          <a:stretch/>
        </p:blipFill>
        <p:spPr>
          <a:xfrm>
            <a:off x="0" y="29709"/>
            <a:ext cx="2382899" cy="1800833"/>
          </a:xfrm>
          <a:prstGeom prst="rect">
            <a:avLst/>
          </a:prstGeom>
        </p:spPr>
      </p:pic>
      <p:pic>
        <p:nvPicPr>
          <p:cNvPr id="22" name="Picture 21" descr="A group of men in a room&#10;&#10;Description automatically generated">
            <a:extLst>
              <a:ext uri="{FF2B5EF4-FFF2-40B4-BE49-F238E27FC236}">
                <a16:creationId xmlns:a16="http://schemas.microsoft.com/office/drawing/2014/main" id="{A1DB6FC2-49E3-E58A-BB9C-B367734B72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66" y="1776113"/>
            <a:ext cx="2382899" cy="1506765"/>
          </a:xfrm>
          <a:prstGeom prst="rect">
            <a:avLst/>
          </a:prstGeom>
        </p:spPr>
      </p:pic>
      <p:pic>
        <p:nvPicPr>
          <p:cNvPr id="24" name="Picture 23" descr="A person talking to another person at a podium&#10;&#10;Description automatically generated">
            <a:extLst>
              <a:ext uri="{FF2B5EF4-FFF2-40B4-BE49-F238E27FC236}">
                <a16:creationId xmlns:a16="http://schemas.microsoft.com/office/drawing/2014/main" id="{9058BF45-41B2-4E35-B886-0151A2548D2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4" t="26801" r="13157"/>
          <a:stretch/>
        </p:blipFill>
        <p:spPr>
          <a:xfrm>
            <a:off x="2311531" y="5212589"/>
            <a:ext cx="1767563" cy="1631666"/>
          </a:xfrm>
          <a:prstGeom prst="rect">
            <a:avLst/>
          </a:prstGeom>
        </p:spPr>
      </p:pic>
      <p:pic>
        <p:nvPicPr>
          <p:cNvPr id="26" name="Picture 25" descr="A group of men talking&#10;&#10;Description automatically generated">
            <a:extLst>
              <a:ext uri="{FF2B5EF4-FFF2-40B4-BE49-F238E27FC236}">
                <a16:creationId xmlns:a16="http://schemas.microsoft.com/office/drawing/2014/main" id="{9A54E90F-AB24-3276-396A-1F708847F0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9" t="22687" r="15046" b="-19"/>
          <a:stretch/>
        </p:blipFill>
        <p:spPr>
          <a:xfrm>
            <a:off x="-3585" y="5281074"/>
            <a:ext cx="2305396" cy="1576926"/>
          </a:xfrm>
          <a:prstGeom prst="rect">
            <a:avLst/>
          </a:prstGeom>
        </p:spPr>
      </p:pic>
      <p:pic>
        <p:nvPicPr>
          <p:cNvPr id="28" name="Picture 27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0474A5D6-E770-189A-C132-18739282BEA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3" t="29086" r="37695"/>
          <a:stretch/>
        </p:blipFill>
        <p:spPr>
          <a:xfrm>
            <a:off x="2355480" y="1660189"/>
            <a:ext cx="1750953" cy="2073611"/>
          </a:xfrm>
          <a:prstGeom prst="rect">
            <a:avLst/>
          </a:prstGeom>
        </p:spPr>
      </p:pic>
      <p:pic>
        <p:nvPicPr>
          <p:cNvPr id="32" name="Picture 31" descr="A group of men standing together&#10;&#10;Description automatically generated">
            <a:extLst>
              <a:ext uri="{FF2B5EF4-FFF2-40B4-BE49-F238E27FC236}">
                <a16:creationId xmlns:a16="http://schemas.microsoft.com/office/drawing/2014/main" id="{03C59FDD-1CF1-2253-3E68-A16EDE980F8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8" t="34584" r="36555"/>
          <a:stretch/>
        </p:blipFill>
        <p:spPr>
          <a:xfrm>
            <a:off x="2321740" y="24307"/>
            <a:ext cx="1771289" cy="1721264"/>
          </a:xfrm>
          <a:prstGeom prst="rect">
            <a:avLst/>
          </a:prstGeom>
        </p:spPr>
      </p:pic>
      <p:pic>
        <p:nvPicPr>
          <p:cNvPr id="34" name="Picture 33" descr="A group of men at a convention&#10;&#10;Description automatically generated">
            <a:extLst>
              <a:ext uri="{FF2B5EF4-FFF2-40B4-BE49-F238E27FC236}">
                <a16:creationId xmlns:a16="http://schemas.microsoft.com/office/drawing/2014/main" id="{BEBFD1A6-4C0F-03B1-0F45-B182BF2FF03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3" t="31111" r="6369"/>
          <a:stretch/>
        </p:blipFill>
        <p:spPr>
          <a:xfrm>
            <a:off x="-4443" y="3031446"/>
            <a:ext cx="4098458" cy="2292575"/>
          </a:xfrm>
          <a:prstGeom prst="rect">
            <a:avLst/>
          </a:prstGeom>
        </p:spPr>
      </p:pic>
      <p:pic>
        <p:nvPicPr>
          <p:cNvPr id="35" name="Picture 34" descr="A logo of a disaster recovery company&#10;&#10;Description automatically generated">
            <a:extLst>
              <a:ext uri="{FF2B5EF4-FFF2-40B4-BE49-F238E27FC236}">
                <a16:creationId xmlns:a16="http://schemas.microsoft.com/office/drawing/2014/main" id="{8EA372BC-91FE-98F8-BAA0-FD4BB99B3AA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511" y="6400800"/>
            <a:ext cx="417507" cy="39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6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3EA60-281E-66EC-3632-3FDA32D09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73BD53DC-A1CC-F704-B5B1-B0A6C87E61F0}"/>
              </a:ext>
            </a:extLst>
          </p:cNvPr>
          <p:cNvGrpSpPr/>
          <p:nvPr/>
        </p:nvGrpSpPr>
        <p:grpSpPr>
          <a:xfrm>
            <a:off x="0" y="0"/>
            <a:ext cx="12192000" cy="6198235"/>
            <a:chOff x="0" y="0"/>
            <a:chExt cx="12192000" cy="619823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E4DF8114-5846-9A77-F2C3-20D4984CC9BB}"/>
                </a:ext>
              </a:extLst>
            </p:cNvPr>
            <p:cNvSpPr/>
            <p:nvPr/>
          </p:nvSpPr>
          <p:spPr>
            <a:xfrm>
              <a:off x="0" y="0"/>
              <a:ext cx="12192000" cy="2205355"/>
            </a:xfrm>
            <a:custGeom>
              <a:avLst/>
              <a:gdLst/>
              <a:ahLst/>
              <a:cxnLst/>
              <a:rect l="l" t="t" r="r" b="b"/>
              <a:pathLst>
                <a:path w="12192000" h="2205355">
                  <a:moveTo>
                    <a:pt x="0" y="2205228"/>
                  </a:moveTo>
                  <a:lnTo>
                    <a:pt x="12192000" y="220522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2205228"/>
                  </a:lnTo>
                  <a:close/>
                </a:path>
              </a:pathLst>
            </a:custGeom>
            <a:solidFill>
              <a:srgbClr val="0033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15364AFD-DAEC-A3C8-1EC4-7F8CEB71B73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640" y="1447800"/>
              <a:ext cx="11033760" cy="4750308"/>
            </a:xfrm>
            <a:prstGeom prst="rect">
              <a:avLst/>
            </a:prstGeom>
          </p:spPr>
        </p:pic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597FED9-39CE-9D30-8803-C1D8238FACE1}"/>
                </a:ext>
              </a:extLst>
            </p:cNvPr>
            <p:cNvSpPr/>
            <p:nvPr/>
          </p:nvSpPr>
          <p:spPr>
            <a:xfrm>
              <a:off x="629412" y="1528572"/>
              <a:ext cx="10932160" cy="4648200"/>
            </a:xfrm>
            <a:custGeom>
              <a:avLst/>
              <a:gdLst/>
              <a:ahLst/>
              <a:cxnLst/>
              <a:rect l="l" t="t" r="r" b="b"/>
              <a:pathLst>
                <a:path w="10932160" h="4648200">
                  <a:moveTo>
                    <a:pt x="10931652" y="0"/>
                  </a:moveTo>
                  <a:lnTo>
                    <a:pt x="0" y="0"/>
                  </a:lnTo>
                  <a:lnTo>
                    <a:pt x="0" y="4648200"/>
                  </a:lnTo>
                  <a:lnTo>
                    <a:pt x="10390251" y="4648200"/>
                  </a:lnTo>
                  <a:lnTo>
                    <a:pt x="10931652" y="4106786"/>
                  </a:lnTo>
                  <a:lnTo>
                    <a:pt x="1093165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BE50523-AE43-1325-A592-146DFDF59307}"/>
                </a:ext>
              </a:extLst>
            </p:cNvPr>
            <p:cNvSpPr/>
            <p:nvPr/>
          </p:nvSpPr>
          <p:spPr>
            <a:xfrm>
              <a:off x="11019663" y="5635358"/>
              <a:ext cx="541655" cy="541655"/>
            </a:xfrm>
            <a:custGeom>
              <a:avLst/>
              <a:gdLst/>
              <a:ahLst/>
              <a:cxnLst/>
              <a:rect l="l" t="t" r="r" b="b"/>
              <a:pathLst>
                <a:path w="541654" h="541654">
                  <a:moveTo>
                    <a:pt x="541401" y="0"/>
                  </a:moveTo>
                  <a:lnTo>
                    <a:pt x="108203" y="108267"/>
                  </a:lnTo>
                  <a:lnTo>
                    <a:pt x="0" y="541413"/>
                  </a:lnTo>
                  <a:lnTo>
                    <a:pt x="541401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E2E50DAA-DBE0-C54F-88A4-14191B9FAC87}"/>
                </a:ext>
              </a:extLst>
            </p:cNvPr>
            <p:cNvSpPr/>
            <p:nvPr/>
          </p:nvSpPr>
          <p:spPr>
            <a:xfrm>
              <a:off x="835152" y="1528571"/>
              <a:ext cx="10651490" cy="4648200"/>
            </a:xfrm>
            <a:custGeom>
              <a:avLst/>
              <a:gdLst/>
              <a:ahLst/>
              <a:cxnLst/>
              <a:rect l="l" t="t" r="r" b="b"/>
              <a:pathLst>
                <a:path w="10651490" h="4648200">
                  <a:moveTo>
                    <a:pt x="3307067" y="4559808"/>
                  </a:moveTo>
                  <a:lnTo>
                    <a:pt x="0" y="4559808"/>
                  </a:lnTo>
                  <a:lnTo>
                    <a:pt x="0" y="4648200"/>
                  </a:lnTo>
                  <a:lnTo>
                    <a:pt x="3307067" y="4648200"/>
                  </a:lnTo>
                  <a:lnTo>
                    <a:pt x="3307067" y="4559808"/>
                  </a:lnTo>
                  <a:close/>
                </a:path>
                <a:path w="10651490" h="4648200">
                  <a:moveTo>
                    <a:pt x="10527792" y="0"/>
                  </a:moveTo>
                  <a:lnTo>
                    <a:pt x="10270998" y="0"/>
                  </a:lnTo>
                  <a:lnTo>
                    <a:pt x="10046208" y="678180"/>
                  </a:lnTo>
                  <a:lnTo>
                    <a:pt x="10303002" y="678180"/>
                  </a:lnTo>
                  <a:lnTo>
                    <a:pt x="10527792" y="0"/>
                  </a:lnTo>
                  <a:close/>
                </a:path>
                <a:path w="10651490" h="4648200">
                  <a:moveTo>
                    <a:pt x="10651236" y="0"/>
                  </a:moveTo>
                  <a:lnTo>
                    <a:pt x="10582910" y="0"/>
                  </a:lnTo>
                  <a:lnTo>
                    <a:pt x="10355580" y="678180"/>
                  </a:lnTo>
                  <a:lnTo>
                    <a:pt x="10423906" y="678180"/>
                  </a:lnTo>
                  <a:lnTo>
                    <a:pt x="10651236" y="0"/>
                  </a:lnTo>
                  <a:close/>
                </a:path>
              </a:pathLst>
            </a:custGeom>
            <a:solidFill>
              <a:srgbClr val="0033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6233EC55-A6D1-CC79-A894-5FF5664277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6102" y="314020"/>
            <a:ext cx="10128098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spc="-10" dirty="0">
                <a:solidFill>
                  <a:srgbClr val="FFFFFF"/>
                </a:solidFill>
              </a:rPr>
              <a:t>Key Agency Role Super PMO: </a:t>
            </a:r>
            <a:br>
              <a:rPr lang="en-US" sz="4000" b="1" spc="-10" dirty="0">
                <a:solidFill>
                  <a:srgbClr val="FFFFFF"/>
                </a:solidFill>
              </a:rPr>
            </a:br>
            <a:r>
              <a:rPr lang="en-US" sz="4000" b="1" spc="-10" dirty="0">
                <a:solidFill>
                  <a:srgbClr val="FFFFFF"/>
                </a:solidFill>
              </a:rPr>
              <a:t>Department of Property and Procurement</a:t>
            </a:r>
            <a:endParaRPr sz="4000" b="1" spc="-10" dirty="0">
              <a:solidFill>
                <a:srgbClr val="FFFFFF"/>
              </a:solidFill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2B085390-CE01-6B68-D820-391FB1FE9BD0}"/>
              </a:ext>
            </a:extLst>
          </p:cNvPr>
          <p:cNvSpPr txBox="1"/>
          <p:nvPr/>
        </p:nvSpPr>
        <p:spPr>
          <a:xfrm>
            <a:off x="936752" y="2057400"/>
            <a:ext cx="10007981" cy="4991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778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spc="-10" dirty="0">
                <a:solidFill>
                  <a:srgbClr val="00334E"/>
                </a:solidFill>
                <a:latin typeface="+mn-lt"/>
                <a:cs typeface="Calibri"/>
              </a:rPr>
              <a:t>Super PMO will not operate outside of standard procurement processes</a:t>
            </a:r>
          </a:p>
          <a:p>
            <a:pPr marL="12700" marR="177800">
              <a:lnSpc>
                <a:spcPct val="100000"/>
              </a:lnSpc>
              <a:spcBef>
                <a:spcPts val="100"/>
              </a:spcBef>
            </a:pPr>
            <a:endParaRPr lang="en-US" sz="2800" spc="-10" dirty="0">
              <a:solidFill>
                <a:srgbClr val="00334E"/>
              </a:solidFill>
              <a:latin typeface="+mn-lt"/>
              <a:cs typeface="Calibri"/>
            </a:endParaRPr>
          </a:p>
          <a:p>
            <a:pPr marL="355600" marR="1778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spc="-10" dirty="0">
                <a:solidFill>
                  <a:srgbClr val="00334E"/>
                </a:solidFill>
                <a:latin typeface="+mn-lt"/>
                <a:cs typeface="Calibri"/>
              </a:rPr>
              <a:t>DPP does not have the stand-alone capacity</a:t>
            </a:r>
          </a:p>
          <a:p>
            <a:pPr marL="355600" marR="1778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800" spc="-10" dirty="0">
              <a:solidFill>
                <a:srgbClr val="00334E"/>
              </a:solidFill>
              <a:latin typeface="+mn-lt"/>
              <a:cs typeface="Calibri"/>
            </a:endParaRPr>
          </a:p>
          <a:p>
            <a:pPr marL="355600" marR="17780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spc="-10" dirty="0">
                <a:solidFill>
                  <a:srgbClr val="00334E"/>
                </a:solidFill>
                <a:latin typeface="+mn-lt"/>
                <a:cs typeface="Calibri"/>
              </a:rPr>
              <a:t>DPP will have contracting officer representatives on the Super PMO team</a:t>
            </a:r>
          </a:p>
          <a:p>
            <a:pPr marL="12700" marR="177800">
              <a:lnSpc>
                <a:spcPct val="100000"/>
              </a:lnSpc>
              <a:spcBef>
                <a:spcPts val="100"/>
              </a:spcBef>
            </a:pPr>
            <a:endParaRPr lang="en-US" sz="2400" spc="-10" dirty="0">
              <a:solidFill>
                <a:srgbClr val="00334E"/>
              </a:solidFill>
              <a:latin typeface="Calibri"/>
              <a:cs typeface="Calibri"/>
            </a:endParaRPr>
          </a:p>
          <a:p>
            <a:pPr marL="355600" marR="1778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400" spc="-10" dirty="0">
              <a:solidFill>
                <a:srgbClr val="00334E"/>
              </a:solidFill>
              <a:latin typeface="Calibri"/>
              <a:cs typeface="Calibri"/>
            </a:endParaRPr>
          </a:p>
          <a:p>
            <a:pPr marL="355600" marR="1778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400" spc="-10" dirty="0">
              <a:solidFill>
                <a:srgbClr val="00334E"/>
              </a:solidFill>
              <a:latin typeface="Calibri"/>
              <a:cs typeface="Calibri"/>
            </a:endParaRPr>
          </a:p>
          <a:p>
            <a:pPr marL="12700" marR="177800">
              <a:lnSpc>
                <a:spcPct val="100000"/>
              </a:lnSpc>
              <a:spcBef>
                <a:spcPts val="100"/>
              </a:spcBef>
            </a:pPr>
            <a:endParaRPr lang="en-US" sz="2400" spc="-10" dirty="0">
              <a:solidFill>
                <a:srgbClr val="00334E"/>
              </a:solidFill>
              <a:latin typeface="Calibri"/>
              <a:cs typeface="Calibri"/>
            </a:endParaRPr>
          </a:p>
          <a:p>
            <a:pPr marL="12700" marR="17780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424D03BD-F241-DF38-C865-45712B6CFD6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pc="-25" dirty="0">
                <a:solidFill>
                  <a:srgbClr val="111111"/>
                </a:solidFill>
              </a:rPr>
              <a:t>39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1CBCB218-6AE8-E625-7CB7-C1600D6A28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1" r="3136" b="6034"/>
          <a:stretch/>
        </p:blipFill>
        <p:spPr>
          <a:xfrm>
            <a:off x="1319092" y="6189029"/>
            <a:ext cx="2338508" cy="646112"/>
          </a:xfrm>
          <a:prstGeom prst="rect">
            <a:avLst/>
          </a:prstGeom>
        </p:spPr>
      </p:pic>
      <p:pic>
        <p:nvPicPr>
          <p:cNvPr id="10" name="Picture 9" descr="A logo of a disaster recovery company&#10;&#10;Description automatically generated">
            <a:extLst>
              <a:ext uri="{FF2B5EF4-FFF2-40B4-BE49-F238E27FC236}">
                <a16:creationId xmlns:a16="http://schemas.microsoft.com/office/drawing/2014/main" id="{7EAA85F3-E10E-1A8E-46C0-35388028D4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511" y="6400800"/>
            <a:ext cx="417507" cy="39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75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8195" y="2238755"/>
            <a:ext cx="2374392" cy="37734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335516" y="2452242"/>
            <a:ext cx="15227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Procurement conducted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VI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Finance Authority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35516" y="3824096"/>
            <a:ext cx="19050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follow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newly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adopted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procedures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allowing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flexibility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35516" y="4921072"/>
            <a:ext cx="20034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Buy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America requirements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applicable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09600" y="2220467"/>
            <a:ext cx="8345805" cy="3811904"/>
            <a:chOff x="609600" y="2220467"/>
            <a:chExt cx="8345805" cy="3811904"/>
          </a:xfrm>
        </p:grpSpPr>
        <p:sp>
          <p:nvSpPr>
            <p:cNvPr id="7" name="object 7"/>
            <p:cNvSpPr/>
            <p:nvPr/>
          </p:nvSpPr>
          <p:spPr>
            <a:xfrm>
              <a:off x="628650" y="2239517"/>
              <a:ext cx="8307705" cy="3773804"/>
            </a:xfrm>
            <a:custGeom>
              <a:avLst/>
              <a:gdLst/>
              <a:ahLst/>
              <a:cxnLst/>
              <a:rect l="l" t="t" r="r" b="b"/>
              <a:pathLst>
                <a:path w="8307705" h="3773804">
                  <a:moveTo>
                    <a:pt x="3745103" y="3773424"/>
                  </a:moveTo>
                  <a:lnTo>
                    <a:pt x="187972" y="3773424"/>
                  </a:lnTo>
                  <a:lnTo>
                    <a:pt x="150138" y="3767739"/>
                  </a:lnTo>
                  <a:lnTo>
                    <a:pt x="114876" y="3751438"/>
                  </a:lnTo>
                  <a:lnTo>
                    <a:pt x="82949" y="3725647"/>
                  </a:lnTo>
                  <a:lnTo>
                    <a:pt x="55119" y="3691494"/>
                  </a:lnTo>
                  <a:lnTo>
                    <a:pt x="32147" y="3650106"/>
                  </a:lnTo>
                  <a:lnTo>
                    <a:pt x="14795" y="3602611"/>
                  </a:lnTo>
                  <a:lnTo>
                    <a:pt x="3825" y="3550136"/>
                  </a:lnTo>
                  <a:lnTo>
                    <a:pt x="0" y="3493808"/>
                  </a:lnTo>
                  <a:lnTo>
                    <a:pt x="0" y="279654"/>
                  </a:lnTo>
                  <a:lnTo>
                    <a:pt x="3825" y="223298"/>
                  </a:lnTo>
                  <a:lnTo>
                    <a:pt x="14795" y="170807"/>
                  </a:lnTo>
                  <a:lnTo>
                    <a:pt x="32147" y="123304"/>
                  </a:lnTo>
                  <a:lnTo>
                    <a:pt x="55119" y="81914"/>
                  </a:lnTo>
                  <a:lnTo>
                    <a:pt x="82949" y="47764"/>
                  </a:lnTo>
                  <a:lnTo>
                    <a:pt x="114876" y="21978"/>
                  </a:lnTo>
                  <a:lnTo>
                    <a:pt x="150138" y="5682"/>
                  </a:lnTo>
                  <a:lnTo>
                    <a:pt x="187972" y="0"/>
                  </a:lnTo>
                  <a:lnTo>
                    <a:pt x="3745103" y="0"/>
                  </a:lnTo>
                  <a:lnTo>
                    <a:pt x="3815709" y="22407"/>
                  </a:lnTo>
                  <a:lnTo>
                    <a:pt x="3845461" y="48568"/>
                  </a:lnTo>
                  <a:lnTo>
                    <a:pt x="3871325" y="83057"/>
                  </a:lnTo>
                  <a:lnTo>
                    <a:pt x="3893158" y="124643"/>
                  </a:lnTo>
                  <a:lnTo>
                    <a:pt x="3910820" y="172092"/>
                  </a:lnTo>
                  <a:lnTo>
                    <a:pt x="3924168" y="224173"/>
                  </a:lnTo>
                  <a:lnTo>
                    <a:pt x="3933063" y="279654"/>
                  </a:lnTo>
                  <a:lnTo>
                    <a:pt x="3977723" y="628267"/>
                  </a:lnTo>
                  <a:lnTo>
                    <a:pt x="4037838" y="1077356"/>
                  </a:lnTo>
                  <a:lnTo>
                    <a:pt x="4090618" y="1465320"/>
                  </a:lnTo>
                  <a:lnTo>
                    <a:pt x="4113276" y="1630553"/>
                  </a:lnTo>
                </a:path>
                <a:path w="8307705" h="3773804">
                  <a:moveTo>
                    <a:pt x="4562221" y="0"/>
                  </a:moveTo>
                  <a:lnTo>
                    <a:pt x="8119364" y="0"/>
                  </a:lnTo>
                  <a:lnTo>
                    <a:pt x="8157194" y="5682"/>
                  </a:lnTo>
                  <a:lnTo>
                    <a:pt x="8192452" y="21978"/>
                  </a:lnTo>
                  <a:lnTo>
                    <a:pt x="8224377" y="47764"/>
                  </a:lnTo>
                  <a:lnTo>
                    <a:pt x="8252206" y="81914"/>
                  </a:lnTo>
                  <a:lnTo>
                    <a:pt x="8275177" y="123304"/>
                  </a:lnTo>
                  <a:lnTo>
                    <a:pt x="8292528" y="170807"/>
                  </a:lnTo>
                  <a:lnTo>
                    <a:pt x="8303498" y="223298"/>
                  </a:lnTo>
                  <a:lnTo>
                    <a:pt x="8307324" y="279654"/>
                  </a:lnTo>
                  <a:lnTo>
                    <a:pt x="8307324" y="3493808"/>
                  </a:lnTo>
                  <a:lnTo>
                    <a:pt x="8303498" y="3550136"/>
                  </a:lnTo>
                  <a:lnTo>
                    <a:pt x="8292528" y="3602611"/>
                  </a:lnTo>
                  <a:lnTo>
                    <a:pt x="8275177" y="3650106"/>
                  </a:lnTo>
                  <a:lnTo>
                    <a:pt x="8252206" y="3691494"/>
                  </a:lnTo>
                  <a:lnTo>
                    <a:pt x="8224377" y="3725647"/>
                  </a:lnTo>
                  <a:lnTo>
                    <a:pt x="8192452" y="3751438"/>
                  </a:lnTo>
                  <a:lnTo>
                    <a:pt x="8157194" y="3767739"/>
                  </a:lnTo>
                  <a:lnTo>
                    <a:pt x="8119364" y="3773424"/>
                  </a:lnTo>
                  <a:lnTo>
                    <a:pt x="4562221" y="3773424"/>
                  </a:lnTo>
                  <a:lnTo>
                    <a:pt x="4491614" y="3751013"/>
                  </a:lnTo>
                  <a:lnTo>
                    <a:pt x="4461862" y="3724850"/>
                  </a:lnTo>
                  <a:lnTo>
                    <a:pt x="4435998" y="3690361"/>
                  </a:lnTo>
                  <a:lnTo>
                    <a:pt x="4414165" y="3648778"/>
                  </a:lnTo>
                  <a:lnTo>
                    <a:pt x="4396503" y="3601336"/>
                  </a:lnTo>
                  <a:lnTo>
                    <a:pt x="4383155" y="3549268"/>
                  </a:lnTo>
                  <a:lnTo>
                    <a:pt x="4374261" y="3493808"/>
                  </a:lnTo>
                  <a:lnTo>
                    <a:pt x="4329600" y="3145173"/>
                  </a:lnTo>
                  <a:lnTo>
                    <a:pt x="4269486" y="2696071"/>
                  </a:lnTo>
                  <a:lnTo>
                    <a:pt x="4216705" y="2308104"/>
                  </a:lnTo>
                  <a:lnTo>
                    <a:pt x="4194048" y="2142871"/>
                  </a:lnTo>
                </a:path>
              </a:pathLst>
            </a:custGeom>
            <a:ln w="38100">
              <a:solidFill>
                <a:srgbClr val="00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56176" y="3799331"/>
              <a:ext cx="650875" cy="652780"/>
            </a:xfrm>
            <a:custGeom>
              <a:avLst/>
              <a:gdLst/>
              <a:ahLst/>
              <a:cxnLst/>
              <a:rect l="l" t="t" r="r" b="b"/>
              <a:pathLst>
                <a:path w="650875" h="652779">
                  <a:moveTo>
                    <a:pt x="325374" y="0"/>
                  </a:moveTo>
                  <a:lnTo>
                    <a:pt x="277291" y="3536"/>
                  </a:lnTo>
                  <a:lnTo>
                    <a:pt x="231399" y="13811"/>
                  </a:lnTo>
                  <a:lnTo>
                    <a:pt x="188201" y="30317"/>
                  </a:lnTo>
                  <a:lnTo>
                    <a:pt x="148201" y="52551"/>
                  </a:lnTo>
                  <a:lnTo>
                    <a:pt x="111902" y="80007"/>
                  </a:lnTo>
                  <a:lnTo>
                    <a:pt x="79806" y="112180"/>
                  </a:lnTo>
                  <a:lnTo>
                    <a:pt x="52418" y="148566"/>
                  </a:lnTo>
                  <a:lnTo>
                    <a:pt x="30240" y="188659"/>
                  </a:lnTo>
                  <a:lnTo>
                    <a:pt x="13775" y="231956"/>
                  </a:lnTo>
                  <a:lnTo>
                    <a:pt x="3527" y="277949"/>
                  </a:lnTo>
                  <a:lnTo>
                    <a:pt x="0" y="326136"/>
                  </a:lnTo>
                  <a:lnTo>
                    <a:pt x="3527" y="374322"/>
                  </a:lnTo>
                  <a:lnTo>
                    <a:pt x="13775" y="420315"/>
                  </a:lnTo>
                  <a:lnTo>
                    <a:pt x="30240" y="463612"/>
                  </a:lnTo>
                  <a:lnTo>
                    <a:pt x="52418" y="503705"/>
                  </a:lnTo>
                  <a:lnTo>
                    <a:pt x="79806" y="540091"/>
                  </a:lnTo>
                  <a:lnTo>
                    <a:pt x="111902" y="572264"/>
                  </a:lnTo>
                  <a:lnTo>
                    <a:pt x="148201" y="599720"/>
                  </a:lnTo>
                  <a:lnTo>
                    <a:pt x="188201" y="621954"/>
                  </a:lnTo>
                  <a:lnTo>
                    <a:pt x="231399" y="638460"/>
                  </a:lnTo>
                  <a:lnTo>
                    <a:pt x="277291" y="648735"/>
                  </a:lnTo>
                  <a:lnTo>
                    <a:pt x="325374" y="652272"/>
                  </a:lnTo>
                  <a:lnTo>
                    <a:pt x="373456" y="648735"/>
                  </a:lnTo>
                  <a:lnTo>
                    <a:pt x="419348" y="638460"/>
                  </a:lnTo>
                  <a:lnTo>
                    <a:pt x="462546" y="621954"/>
                  </a:lnTo>
                  <a:lnTo>
                    <a:pt x="502546" y="599720"/>
                  </a:lnTo>
                  <a:lnTo>
                    <a:pt x="538845" y="572264"/>
                  </a:lnTo>
                  <a:lnTo>
                    <a:pt x="570941" y="540091"/>
                  </a:lnTo>
                  <a:lnTo>
                    <a:pt x="598329" y="503705"/>
                  </a:lnTo>
                  <a:lnTo>
                    <a:pt x="620507" y="463612"/>
                  </a:lnTo>
                  <a:lnTo>
                    <a:pt x="636972" y="420315"/>
                  </a:lnTo>
                  <a:lnTo>
                    <a:pt x="647220" y="374322"/>
                  </a:lnTo>
                  <a:lnTo>
                    <a:pt x="650748" y="326136"/>
                  </a:lnTo>
                  <a:lnTo>
                    <a:pt x="647220" y="277949"/>
                  </a:lnTo>
                  <a:lnTo>
                    <a:pt x="636972" y="231956"/>
                  </a:lnTo>
                  <a:lnTo>
                    <a:pt x="620507" y="188659"/>
                  </a:lnTo>
                  <a:lnTo>
                    <a:pt x="598329" y="148566"/>
                  </a:lnTo>
                  <a:lnTo>
                    <a:pt x="570941" y="112180"/>
                  </a:lnTo>
                  <a:lnTo>
                    <a:pt x="538845" y="80007"/>
                  </a:lnTo>
                  <a:lnTo>
                    <a:pt x="502546" y="52551"/>
                  </a:lnTo>
                  <a:lnTo>
                    <a:pt x="462546" y="30317"/>
                  </a:lnTo>
                  <a:lnTo>
                    <a:pt x="419348" y="13811"/>
                  </a:lnTo>
                  <a:lnTo>
                    <a:pt x="373456" y="3536"/>
                  </a:lnTo>
                  <a:lnTo>
                    <a:pt x="325374" y="0"/>
                  </a:lnTo>
                  <a:close/>
                </a:path>
              </a:pathLst>
            </a:custGeom>
            <a:solidFill>
              <a:srgbClr val="27B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03647" y="3887723"/>
              <a:ext cx="216535" cy="475615"/>
            </a:xfrm>
            <a:custGeom>
              <a:avLst/>
              <a:gdLst/>
              <a:ahLst/>
              <a:cxnLst/>
              <a:rect l="l" t="t" r="r" b="b"/>
              <a:pathLst>
                <a:path w="216535" h="475614">
                  <a:moveTo>
                    <a:pt x="0" y="0"/>
                  </a:moveTo>
                  <a:lnTo>
                    <a:pt x="0" y="475488"/>
                  </a:lnTo>
                  <a:lnTo>
                    <a:pt x="216407" y="237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95444" y="3887723"/>
              <a:ext cx="216535" cy="475615"/>
            </a:xfrm>
            <a:custGeom>
              <a:avLst/>
              <a:gdLst/>
              <a:ahLst/>
              <a:cxnLst/>
              <a:rect l="l" t="t" r="r" b="b"/>
              <a:pathLst>
                <a:path w="216535" h="475614">
                  <a:moveTo>
                    <a:pt x="0" y="0"/>
                  </a:moveTo>
                  <a:lnTo>
                    <a:pt x="0" y="475488"/>
                  </a:lnTo>
                  <a:lnTo>
                    <a:pt x="216407" y="237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158485" y="1389888"/>
            <a:ext cx="3814445" cy="772795"/>
            <a:chOff x="5158485" y="1389888"/>
            <a:chExt cx="3814445" cy="77279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4835" y="1389888"/>
              <a:ext cx="784860" cy="73456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158485" y="2086356"/>
              <a:ext cx="3814445" cy="76200"/>
            </a:xfrm>
            <a:custGeom>
              <a:avLst/>
              <a:gdLst/>
              <a:ahLst/>
              <a:cxnLst/>
              <a:rect l="l" t="t" r="r" b="b"/>
              <a:pathLst>
                <a:path w="3814445" h="76200">
                  <a:moveTo>
                    <a:pt x="3776217" y="0"/>
                  </a:moveTo>
                  <a:lnTo>
                    <a:pt x="3738117" y="38100"/>
                  </a:lnTo>
                  <a:lnTo>
                    <a:pt x="3776217" y="76200"/>
                  </a:lnTo>
                  <a:lnTo>
                    <a:pt x="3807967" y="44450"/>
                  </a:lnTo>
                  <a:lnTo>
                    <a:pt x="3779646" y="44450"/>
                  </a:lnTo>
                  <a:lnTo>
                    <a:pt x="3782567" y="41656"/>
                  </a:lnTo>
                  <a:lnTo>
                    <a:pt x="3782567" y="34544"/>
                  </a:lnTo>
                  <a:lnTo>
                    <a:pt x="3779646" y="31750"/>
                  </a:lnTo>
                  <a:lnTo>
                    <a:pt x="3807967" y="31750"/>
                  </a:lnTo>
                  <a:lnTo>
                    <a:pt x="3776217" y="0"/>
                  </a:lnTo>
                  <a:close/>
                </a:path>
                <a:path w="3814445" h="76200">
                  <a:moveTo>
                    <a:pt x="3744467" y="31750"/>
                  </a:moveTo>
                  <a:lnTo>
                    <a:pt x="2793" y="31750"/>
                  </a:lnTo>
                  <a:lnTo>
                    <a:pt x="0" y="34544"/>
                  </a:lnTo>
                  <a:lnTo>
                    <a:pt x="0" y="41656"/>
                  </a:lnTo>
                  <a:lnTo>
                    <a:pt x="2793" y="44450"/>
                  </a:lnTo>
                  <a:lnTo>
                    <a:pt x="3744467" y="44450"/>
                  </a:lnTo>
                  <a:lnTo>
                    <a:pt x="3738117" y="38100"/>
                  </a:lnTo>
                  <a:lnTo>
                    <a:pt x="3744467" y="31750"/>
                  </a:lnTo>
                  <a:close/>
                </a:path>
                <a:path w="3814445" h="76200">
                  <a:moveTo>
                    <a:pt x="3807967" y="31750"/>
                  </a:moveTo>
                  <a:lnTo>
                    <a:pt x="3779646" y="31750"/>
                  </a:lnTo>
                  <a:lnTo>
                    <a:pt x="3782567" y="34544"/>
                  </a:lnTo>
                  <a:lnTo>
                    <a:pt x="3782567" y="41656"/>
                  </a:lnTo>
                  <a:lnTo>
                    <a:pt x="3779646" y="44450"/>
                  </a:lnTo>
                  <a:lnTo>
                    <a:pt x="3807967" y="44450"/>
                  </a:lnTo>
                  <a:lnTo>
                    <a:pt x="3814317" y="38100"/>
                  </a:lnTo>
                  <a:lnTo>
                    <a:pt x="3807967" y="31750"/>
                  </a:lnTo>
                  <a:close/>
                </a:path>
              </a:pathLst>
            </a:custGeom>
            <a:solidFill>
              <a:srgbClr val="0033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21537" y="1389888"/>
            <a:ext cx="3814445" cy="772795"/>
            <a:chOff x="621537" y="1389888"/>
            <a:chExt cx="3814445" cy="77279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887" y="1389888"/>
              <a:ext cx="784860" cy="73456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21537" y="2086356"/>
              <a:ext cx="3814445" cy="76200"/>
            </a:xfrm>
            <a:custGeom>
              <a:avLst/>
              <a:gdLst/>
              <a:ahLst/>
              <a:cxnLst/>
              <a:rect l="l" t="t" r="r" b="b"/>
              <a:pathLst>
                <a:path w="3814445" h="76200">
                  <a:moveTo>
                    <a:pt x="3776217" y="0"/>
                  </a:moveTo>
                  <a:lnTo>
                    <a:pt x="3738117" y="38100"/>
                  </a:lnTo>
                  <a:lnTo>
                    <a:pt x="3776217" y="76200"/>
                  </a:lnTo>
                  <a:lnTo>
                    <a:pt x="3807967" y="44450"/>
                  </a:lnTo>
                  <a:lnTo>
                    <a:pt x="3779647" y="44450"/>
                  </a:lnTo>
                  <a:lnTo>
                    <a:pt x="3782567" y="41656"/>
                  </a:lnTo>
                  <a:lnTo>
                    <a:pt x="3782567" y="34544"/>
                  </a:lnTo>
                  <a:lnTo>
                    <a:pt x="3779647" y="31750"/>
                  </a:lnTo>
                  <a:lnTo>
                    <a:pt x="3807967" y="31750"/>
                  </a:lnTo>
                  <a:lnTo>
                    <a:pt x="3776217" y="0"/>
                  </a:lnTo>
                  <a:close/>
                </a:path>
                <a:path w="3814445" h="76200">
                  <a:moveTo>
                    <a:pt x="3744467" y="31750"/>
                  </a:moveTo>
                  <a:lnTo>
                    <a:pt x="2844" y="31750"/>
                  </a:lnTo>
                  <a:lnTo>
                    <a:pt x="0" y="34544"/>
                  </a:lnTo>
                  <a:lnTo>
                    <a:pt x="0" y="41656"/>
                  </a:lnTo>
                  <a:lnTo>
                    <a:pt x="2844" y="44450"/>
                  </a:lnTo>
                  <a:lnTo>
                    <a:pt x="3744467" y="44450"/>
                  </a:lnTo>
                  <a:lnTo>
                    <a:pt x="3738117" y="38100"/>
                  </a:lnTo>
                  <a:lnTo>
                    <a:pt x="3744467" y="31750"/>
                  </a:lnTo>
                  <a:close/>
                </a:path>
                <a:path w="3814445" h="76200">
                  <a:moveTo>
                    <a:pt x="3807967" y="31750"/>
                  </a:moveTo>
                  <a:lnTo>
                    <a:pt x="3779647" y="31750"/>
                  </a:lnTo>
                  <a:lnTo>
                    <a:pt x="3782567" y="34544"/>
                  </a:lnTo>
                  <a:lnTo>
                    <a:pt x="3782567" y="41656"/>
                  </a:lnTo>
                  <a:lnTo>
                    <a:pt x="3779647" y="44450"/>
                  </a:lnTo>
                  <a:lnTo>
                    <a:pt x="3807967" y="44450"/>
                  </a:lnTo>
                  <a:lnTo>
                    <a:pt x="3814317" y="38100"/>
                  </a:lnTo>
                  <a:lnTo>
                    <a:pt x="3807967" y="31750"/>
                  </a:lnTo>
                  <a:close/>
                </a:path>
              </a:pathLst>
            </a:custGeom>
            <a:solidFill>
              <a:srgbClr val="0033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04189" y="2297429"/>
            <a:ext cx="30905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RFQ</a:t>
            </a:r>
            <a:r>
              <a:rPr sz="1800" spc="-3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will</a:t>
            </a:r>
            <a:r>
              <a:rPr sz="1800" spc="-1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occur</a:t>
            </a:r>
            <a:r>
              <a:rPr sz="1800" spc="-1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in</a:t>
            </a:r>
            <a:r>
              <a:rPr sz="1800" spc="-2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Q1</a:t>
            </a:r>
            <a:r>
              <a:rPr sz="1800" spc="-3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2024</a:t>
            </a:r>
            <a:r>
              <a:rPr sz="1800" spc="-2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to</a:t>
            </a:r>
            <a:r>
              <a:rPr sz="1800" spc="-4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111111"/>
                </a:solidFill>
                <a:latin typeface="Calibri"/>
                <a:cs typeface="Calibri"/>
              </a:rPr>
              <a:t>pre-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qualify</a:t>
            </a:r>
            <a:r>
              <a:rPr sz="1800" spc="-2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11111"/>
                </a:solidFill>
                <a:latin typeface="Calibri"/>
                <a:cs typeface="Calibri"/>
              </a:rPr>
              <a:t>contractors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4189" y="3120644"/>
            <a:ext cx="2912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RFQ</a:t>
            </a:r>
            <a:r>
              <a:rPr sz="1800" spc="-4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will</a:t>
            </a:r>
            <a:r>
              <a:rPr sz="1800" spc="-2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be</a:t>
            </a:r>
            <a:r>
              <a:rPr sz="1800" spc="-3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primarily</a:t>
            </a:r>
            <a:r>
              <a:rPr sz="1800" spc="-2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based</a:t>
            </a:r>
            <a:r>
              <a:rPr sz="1800" spc="-3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111111"/>
                </a:solidFill>
                <a:latin typeface="Calibri"/>
                <a:cs typeface="Calibri"/>
              </a:rPr>
              <a:t>on: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5733" y="3394964"/>
            <a:ext cx="20580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185" indent="-324485">
              <a:lnSpc>
                <a:spcPct val="100000"/>
              </a:lnSpc>
              <a:spcBef>
                <a:spcPts val="100"/>
              </a:spcBef>
              <a:buFont typeface="Trebuchet MS"/>
              <a:buChar char="•"/>
              <a:tabLst>
                <a:tab pos="337185" algn="l"/>
              </a:tabLst>
            </a:pP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Firm</a:t>
            </a:r>
            <a:r>
              <a:rPr sz="1800" spc="-10" dirty="0">
                <a:solidFill>
                  <a:srgbClr val="111111"/>
                </a:solidFill>
                <a:latin typeface="Calibri"/>
                <a:cs typeface="Calibri"/>
              </a:rPr>
              <a:t> qualifications</a:t>
            </a:r>
            <a:endParaRPr sz="1800">
              <a:latin typeface="Calibri"/>
              <a:cs typeface="Calibri"/>
            </a:endParaRPr>
          </a:p>
          <a:p>
            <a:pPr marL="337185" indent="-324485">
              <a:lnSpc>
                <a:spcPct val="100000"/>
              </a:lnSpc>
              <a:buFont typeface="Trebuchet MS"/>
              <a:buChar char="•"/>
              <a:tabLst>
                <a:tab pos="337185" algn="l"/>
              </a:tabLst>
            </a:pPr>
            <a:r>
              <a:rPr sz="1800" spc="-10" dirty="0">
                <a:solidFill>
                  <a:srgbClr val="111111"/>
                </a:solidFill>
                <a:latin typeface="Calibri"/>
                <a:cs typeface="Calibri"/>
              </a:rPr>
              <a:t>Experience</a:t>
            </a:r>
            <a:endParaRPr sz="1800">
              <a:latin typeface="Calibri"/>
              <a:cs typeface="Calibri"/>
            </a:endParaRPr>
          </a:p>
          <a:p>
            <a:pPr marL="337185" indent="-324485">
              <a:lnSpc>
                <a:spcPct val="100000"/>
              </a:lnSpc>
              <a:buFont typeface="Trebuchet MS"/>
              <a:buChar char="•"/>
              <a:tabLst>
                <a:tab pos="337185" algn="l"/>
              </a:tabLst>
            </a:pP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Financial</a:t>
            </a:r>
            <a:r>
              <a:rPr sz="1800" spc="-4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11111"/>
                </a:solidFill>
                <a:latin typeface="Calibri"/>
                <a:cs typeface="Calibri"/>
              </a:rPr>
              <a:t>Capacity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4189" y="4492497"/>
            <a:ext cx="3383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Final</a:t>
            </a:r>
            <a:r>
              <a:rPr sz="1800" spc="-3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criteria</a:t>
            </a:r>
            <a:r>
              <a:rPr sz="1800" spc="-1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to</a:t>
            </a:r>
            <a:r>
              <a:rPr sz="1800" spc="-4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be</a:t>
            </a:r>
            <a:r>
              <a:rPr sz="1800" spc="-2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11111"/>
                </a:solidFill>
                <a:latin typeface="Calibri"/>
                <a:cs typeface="Calibri"/>
              </a:rPr>
              <a:t>released</a:t>
            </a:r>
            <a:r>
              <a:rPr sz="1800" spc="-4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early</a:t>
            </a:r>
            <a:r>
              <a:rPr sz="1800" spc="-3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111111"/>
                </a:solidFill>
                <a:latin typeface="Calibri"/>
                <a:cs typeface="Calibri"/>
              </a:rPr>
              <a:t>Q1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52390" y="2297429"/>
            <a:ext cx="28473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RFPs</a:t>
            </a:r>
            <a:r>
              <a:rPr sz="1800" spc="-4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will</a:t>
            </a:r>
            <a:r>
              <a:rPr sz="1800" spc="-1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start</a:t>
            </a:r>
            <a:r>
              <a:rPr sz="1800" spc="-4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in</a:t>
            </a:r>
            <a:r>
              <a:rPr sz="1800" spc="-2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Q2</a:t>
            </a:r>
            <a:r>
              <a:rPr sz="1800" spc="-2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2024</a:t>
            </a:r>
            <a:r>
              <a:rPr sz="1800" spc="-3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111111"/>
                </a:solidFill>
                <a:latin typeface="Calibri"/>
                <a:cs typeface="Calibri"/>
              </a:rPr>
              <a:t>with </a:t>
            </a:r>
            <a:r>
              <a:rPr sz="1800" spc="-10" dirty="0">
                <a:solidFill>
                  <a:srgbClr val="111111"/>
                </a:solidFill>
                <a:latin typeface="Calibri"/>
                <a:cs typeface="Calibri"/>
              </a:rPr>
              <a:t>anticipated</a:t>
            </a:r>
            <a:r>
              <a:rPr sz="1800" spc="-1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11111"/>
                </a:solidFill>
                <a:latin typeface="Calibri"/>
                <a:cs typeface="Calibri"/>
              </a:rPr>
              <a:t>awards</a:t>
            </a:r>
            <a:r>
              <a:rPr sz="1800" spc="-2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in</a:t>
            </a:r>
            <a:r>
              <a:rPr sz="1800" spc="-3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Q4</a:t>
            </a:r>
            <a:r>
              <a:rPr sz="1800" spc="-3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111111"/>
                </a:solidFill>
                <a:latin typeface="Calibri"/>
                <a:cs typeface="Calibri"/>
              </a:rPr>
              <a:t>2024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13934" y="3120644"/>
            <a:ext cx="334454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185" marR="339090" indent="-325120">
              <a:lnSpc>
                <a:spcPct val="100000"/>
              </a:lnSpc>
              <a:spcBef>
                <a:spcPts val="100"/>
              </a:spcBef>
              <a:buFont typeface="Trebuchet MS"/>
              <a:buChar char="•"/>
              <a:tabLst>
                <a:tab pos="337185" algn="l"/>
              </a:tabLst>
            </a:pPr>
            <a:r>
              <a:rPr sz="1800" spc="-10" dirty="0">
                <a:solidFill>
                  <a:srgbClr val="111111"/>
                </a:solidFill>
                <a:latin typeface="Calibri"/>
                <a:cs typeface="Calibri"/>
              </a:rPr>
              <a:t>Contracts</a:t>
            </a:r>
            <a:r>
              <a:rPr sz="1800" spc="-2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will</a:t>
            </a:r>
            <a:r>
              <a:rPr sz="1800" spc="-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be</a:t>
            </a:r>
            <a:r>
              <a:rPr sz="1800" spc="-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11111"/>
                </a:solidFill>
                <a:latin typeface="Calibri"/>
                <a:cs typeface="Calibri"/>
              </a:rPr>
              <a:t>progressive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design</a:t>
            </a:r>
            <a:r>
              <a:rPr sz="1800" spc="-3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build</a:t>
            </a:r>
            <a:r>
              <a:rPr sz="1800" spc="-1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or</a:t>
            </a:r>
            <a:r>
              <a:rPr sz="1800" spc="-3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11111"/>
                </a:solidFill>
                <a:latin typeface="Calibri"/>
                <a:cs typeface="Calibri"/>
              </a:rPr>
              <a:t>construction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manager</a:t>
            </a:r>
            <a:r>
              <a:rPr sz="1800" spc="-3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at</a:t>
            </a:r>
            <a:r>
              <a:rPr sz="1800" spc="-3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risk</a:t>
            </a:r>
            <a:r>
              <a:rPr sz="1800" spc="-4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to</a:t>
            </a:r>
            <a:r>
              <a:rPr sz="1800" spc="-2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11111"/>
                </a:solidFill>
                <a:latin typeface="Calibri"/>
                <a:cs typeface="Calibri"/>
              </a:rPr>
              <a:t>equitably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share</a:t>
            </a:r>
            <a:r>
              <a:rPr sz="1800" spc="-6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111111"/>
                </a:solidFill>
                <a:latin typeface="Calibri"/>
                <a:cs typeface="Calibri"/>
              </a:rPr>
              <a:t>risk</a:t>
            </a:r>
            <a:endParaRPr sz="1800">
              <a:latin typeface="Calibri"/>
              <a:cs typeface="Calibri"/>
            </a:endParaRPr>
          </a:p>
          <a:p>
            <a:pPr marL="337185" marR="178435" indent="-325120">
              <a:lnSpc>
                <a:spcPct val="100000"/>
              </a:lnSpc>
              <a:buFont typeface="Trebuchet MS"/>
              <a:buChar char="•"/>
              <a:tabLst>
                <a:tab pos="337185" algn="l"/>
              </a:tabLst>
            </a:pP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Bids</a:t>
            </a:r>
            <a:r>
              <a:rPr sz="1800" spc="-6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awarded</a:t>
            </a:r>
            <a:r>
              <a:rPr sz="1800" spc="-3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on</a:t>
            </a:r>
            <a:r>
              <a:rPr sz="1800" spc="-5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best</a:t>
            </a:r>
            <a:r>
              <a:rPr sz="1800" spc="-4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11111"/>
                </a:solidFill>
                <a:latin typeface="Calibri"/>
                <a:cs typeface="Calibri"/>
              </a:rPr>
              <a:t>overall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value</a:t>
            </a:r>
            <a:r>
              <a:rPr sz="1800" spc="-4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11111"/>
                </a:solidFill>
                <a:latin typeface="Calibri"/>
                <a:cs typeface="Calibri"/>
              </a:rPr>
              <a:t>qualifications,</a:t>
            </a:r>
            <a:r>
              <a:rPr sz="1800" spc="-2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price,</a:t>
            </a:r>
            <a:r>
              <a:rPr sz="1800" spc="-2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111111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111111"/>
                </a:solidFill>
                <a:latin typeface="Calibri"/>
                <a:cs typeface="Calibri"/>
              </a:rPr>
              <a:t>approach</a:t>
            </a:r>
            <a:endParaRPr sz="1800">
              <a:latin typeface="Calibri"/>
              <a:cs typeface="Calibri"/>
            </a:endParaRPr>
          </a:p>
          <a:p>
            <a:pPr marL="337185" marR="5080" indent="-325120">
              <a:lnSpc>
                <a:spcPct val="100000"/>
              </a:lnSpc>
              <a:buFont typeface="Trebuchet MS"/>
              <a:buChar char="•"/>
              <a:tabLst>
                <a:tab pos="337185" algn="l"/>
              </a:tabLst>
            </a:pP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No</a:t>
            </a:r>
            <a:r>
              <a:rPr sz="1800" spc="-4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local</a:t>
            </a:r>
            <a:r>
              <a:rPr sz="1800" spc="-1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11111"/>
                </a:solidFill>
                <a:latin typeface="Calibri"/>
                <a:cs typeface="Calibri"/>
              </a:rPr>
              <a:t>preference,</a:t>
            </a:r>
            <a:r>
              <a:rPr sz="1800" spc="-1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111111"/>
                </a:solidFill>
                <a:latin typeface="Calibri"/>
                <a:cs typeface="Calibri"/>
              </a:rPr>
              <a:t>but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maximizing</a:t>
            </a:r>
            <a:r>
              <a:rPr sz="1800" spc="-3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use</a:t>
            </a:r>
            <a:r>
              <a:rPr sz="1800" spc="-4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of</a:t>
            </a:r>
            <a:r>
              <a:rPr sz="1800" spc="-3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111111"/>
                </a:solidFill>
                <a:latin typeface="Calibri"/>
                <a:cs typeface="Calibri"/>
              </a:rPr>
              <a:t>local </a:t>
            </a:r>
            <a:r>
              <a:rPr sz="1800" spc="-10" dirty="0">
                <a:solidFill>
                  <a:srgbClr val="111111"/>
                </a:solidFill>
                <a:latin typeface="Calibri"/>
                <a:cs typeface="Calibri"/>
              </a:rPr>
              <a:t>contractors</a:t>
            </a:r>
            <a:r>
              <a:rPr sz="1800" spc="-6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11111"/>
                </a:solidFill>
                <a:latin typeface="Calibri"/>
                <a:cs typeface="Calibri"/>
              </a:rPr>
              <a:t>strongly</a:t>
            </a:r>
            <a:r>
              <a:rPr sz="1800" spc="-6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11111"/>
                </a:solidFill>
                <a:latin typeface="Calibri"/>
                <a:cs typeface="Calibri"/>
              </a:rPr>
              <a:t>encouraged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47622" y="1422857"/>
            <a:ext cx="268668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334E"/>
                </a:solidFill>
                <a:latin typeface="Calibri"/>
                <a:cs typeface="Calibri"/>
              </a:rPr>
              <a:t>Request</a:t>
            </a:r>
            <a:r>
              <a:rPr sz="2000" spc="-7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4E"/>
                </a:solidFill>
                <a:latin typeface="Calibri"/>
                <a:cs typeface="Calibri"/>
              </a:rPr>
              <a:t>for</a:t>
            </a:r>
            <a:r>
              <a:rPr sz="2000" spc="-8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4E"/>
                </a:solidFill>
                <a:latin typeface="Calibri"/>
                <a:cs typeface="Calibri"/>
              </a:rPr>
              <a:t>Qualifications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00334E"/>
                </a:solidFill>
                <a:latin typeface="Calibri"/>
                <a:cs typeface="Calibri"/>
              </a:rPr>
              <a:t>(RFQ)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83934" y="1422857"/>
            <a:ext cx="217043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334E"/>
                </a:solidFill>
                <a:latin typeface="Calibri"/>
                <a:cs typeface="Calibri"/>
              </a:rPr>
              <a:t>Request</a:t>
            </a:r>
            <a:r>
              <a:rPr sz="2000" spc="-7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34E"/>
                </a:solidFill>
                <a:latin typeface="Calibri"/>
                <a:cs typeface="Calibri"/>
              </a:rPr>
              <a:t>for</a:t>
            </a:r>
            <a:r>
              <a:rPr sz="2000" spc="-8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4E"/>
                </a:solidFill>
                <a:latin typeface="Calibri"/>
                <a:cs typeface="Calibri"/>
              </a:rPr>
              <a:t>Proposal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00334E"/>
                </a:solidFill>
                <a:latin typeface="Calibri"/>
                <a:cs typeface="Calibri"/>
              </a:rPr>
              <a:t>(RFP)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36676" y="1490471"/>
            <a:ext cx="367665" cy="533400"/>
          </a:xfrm>
          <a:custGeom>
            <a:avLst/>
            <a:gdLst/>
            <a:ahLst/>
            <a:cxnLst/>
            <a:rect l="l" t="t" r="r" b="b"/>
            <a:pathLst>
              <a:path w="367665" h="533400">
                <a:moveTo>
                  <a:pt x="124409" y="387223"/>
                </a:moveTo>
                <a:lnTo>
                  <a:pt x="121805" y="384302"/>
                </a:lnTo>
                <a:lnTo>
                  <a:pt x="112153" y="384302"/>
                </a:lnTo>
                <a:lnTo>
                  <a:pt x="112153" y="396621"/>
                </a:lnTo>
                <a:lnTo>
                  <a:pt x="112153" y="433578"/>
                </a:lnTo>
                <a:lnTo>
                  <a:pt x="75387" y="433578"/>
                </a:lnTo>
                <a:lnTo>
                  <a:pt x="75387" y="396621"/>
                </a:lnTo>
                <a:lnTo>
                  <a:pt x="112153" y="396621"/>
                </a:lnTo>
                <a:lnTo>
                  <a:pt x="112153" y="384302"/>
                </a:lnTo>
                <a:lnTo>
                  <a:pt x="65379" y="384302"/>
                </a:lnTo>
                <a:lnTo>
                  <a:pt x="62484" y="387223"/>
                </a:lnTo>
                <a:lnTo>
                  <a:pt x="62484" y="443611"/>
                </a:lnTo>
                <a:lnTo>
                  <a:pt x="65379" y="446532"/>
                </a:lnTo>
                <a:lnTo>
                  <a:pt x="121805" y="446532"/>
                </a:lnTo>
                <a:lnTo>
                  <a:pt x="124409" y="443611"/>
                </a:lnTo>
                <a:lnTo>
                  <a:pt x="124409" y="433578"/>
                </a:lnTo>
                <a:lnTo>
                  <a:pt x="124409" y="396621"/>
                </a:lnTo>
                <a:lnTo>
                  <a:pt x="124409" y="387223"/>
                </a:lnTo>
                <a:close/>
              </a:path>
              <a:path w="367665" h="533400">
                <a:moveTo>
                  <a:pt x="124409" y="273812"/>
                </a:moveTo>
                <a:lnTo>
                  <a:pt x="121805" y="270891"/>
                </a:lnTo>
                <a:lnTo>
                  <a:pt x="112153" y="270891"/>
                </a:lnTo>
                <a:lnTo>
                  <a:pt x="112153" y="283845"/>
                </a:lnTo>
                <a:lnTo>
                  <a:pt x="112153" y="320802"/>
                </a:lnTo>
                <a:lnTo>
                  <a:pt x="75387" y="320802"/>
                </a:lnTo>
                <a:lnTo>
                  <a:pt x="75387" y="283845"/>
                </a:lnTo>
                <a:lnTo>
                  <a:pt x="112153" y="283845"/>
                </a:lnTo>
                <a:lnTo>
                  <a:pt x="112153" y="270891"/>
                </a:lnTo>
                <a:lnTo>
                  <a:pt x="65379" y="270891"/>
                </a:lnTo>
                <a:lnTo>
                  <a:pt x="62484" y="273812"/>
                </a:lnTo>
                <a:lnTo>
                  <a:pt x="62484" y="330200"/>
                </a:lnTo>
                <a:lnTo>
                  <a:pt x="65379" y="333121"/>
                </a:lnTo>
                <a:lnTo>
                  <a:pt x="121805" y="333121"/>
                </a:lnTo>
                <a:lnTo>
                  <a:pt x="124409" y="330200"/>
                </a:lnTo>
                <a:lnTo>
                  <a:pt x="124409" y="320802"/>
                </a:lnTo>
                <a:lnTo>
                  <a:pt x="124409" y="283845"/>
                </a:lnTo>
                <a:lnTo>
                  <a:pt x="124409" y="273812"/>
                </a:lnTo>
                <a:close/>
              </a:path>
              <a:path w="367665" h="533400">
                <a:moveTo>
                  <a:pt x="124409" y="159131"/>
                </a:moveTo>
                <a:lnTo>
                  <a:pt x="121805" y="156210"/>
                </a:lnTo>
                <a:lnTo>
                  <a:pt x="112153" y="156210"/>
                </a:lnTo>
                <a:lnTo>
                  <a:pt x="112153" y="168529"/>
                </a:lnTo>
                <a:lnTo>
                  <a:pt x="112153" y="205486"/>
                </a:lnTo>
                <a:lnTo>
                  <a:pt x="75387" y="205486"/>
                </a:lnTo>
                <a:lnTo>
                  <a:pt x="75387" y="168529"/>
                </a:lnTo>
                <a:lnTo>
                  <a:pt x="112153" y="168529"/>
                </a:lnTo>
                <a:lnTo>
                  <a:pt x="112153" y="156210"/>
                </a:lnTo>
                <a:lnTo>
                  <a:pt x="65379" y="156210"/>
                </a:lnTo>
                <a:lnTo>
                  <a:pt x="62484" y="159131"/>
                </a:lnTo>
                <a:lnTo>
                  <a:pt x="62484" y="215519"/>
                </a:lnTo>
                <a:lnTo>
                  <a:pt x="65379" y="218440"/>
                </a:lnTo>
                <a:lnTo>
                  <a:pt x="121805" y="218440"/>
                </a:lnTo>
                <a:lnTo>
                  <a:pt x="124409" y="215519"/>
                </a:lnTo>
                <a:lnTo>
                  <a:pt x="124409" y="205486"/>
                </a:lnTo>
                <a:lnTo>
                  <a:pt x="124409" y="168529"/>
                </a:lnTo>
                <a:lnTo>
                  <a:pt x="124409" y="159131"/>
                </a:lnTo>
                <a:close/>
              </a:path>
              <a:path w="367665" h="533400">
                <a:moveTo>
                  <a:pt x="243751" y="28194"/>
                </a:moveTo>
                <a:lnTo>
                  <a:pt x="242709" y="27178"/>
                </a:lnTo>
                <a:lnTo>
                  <a:pt x="242582" y="27051"/>
                </a:lnTo>
                <a:lnTo>
                  <a:pt x="221068" y="27051"/>
                </a:lnTo>
                <a:lnTo>
                  <a:pt x="219621" y="22352"/>
                </a:lnTo>
                <a:lnTo>
                  <a:pt x="217297" y="18034"/>
                </a:lnTo>
                <a:lnTo>
                  <a:pt x="214388" y="14478"/>
                </a:lnTo>
                <a:lnTo>
                  <a:pt x="212902" y="12954"/>
                </a:lnTo>
                <a:lnTo>
                  <a:pt x="208521" y="8420"/>
                </a:lnTo>
                <a:lnTo>
                  <a:pt x="207632" y="7848"/>
                </a:lnTo>
                <a:lnTo>
                  <a:pt x="207632" y="27178"/>
                </a:lnTo>
                <a:lnTo>
                  <a:pt x="162471" y="27178"/>
                </a:lnTo>
                <a:lnTo>
                  <a:pt x="165087" y="21463"/>
                </a:lnTo>
                <a:lnTo>
                  <a:pt x="170040" y="16764"/>
                </a:lnTo>
                <a:lnTo>
                  <a:pt x="176161" y="14732"/>
                </a:lnTo>
                <a:lnTo>
                  <a:pt x="178790" y="13589"/>
                </a:lnTo>
                <a:lnTo>
                  <a:pt x="181991" y="12954"/>
                </a:lnTo>
                <a:lnTo>
                  <a:pt x="188112" y="12954"/>
                </a:lnTo>
                <a:lnTo>
                  <a:pt x="191020" y="13589"/>
                </a:lnTo>
                <a:lnTo>
                  <a:pt x="193929" y="14732"/>
                </a:lnTo>
                <a:lnTo>
                  <a:pt x="199758" y="16764"/>
                </a:lnTo>
                <a:lnTo>
                  <a:pt x="204711" y="21463"/>
                </a:lnTo>
                <a:lnTo>
                  <a:pt x="207632" y="27178"/>
                </a:lnTo>
                <a:lnTo>
                  <a:pt x="207632" y="7848"/>
                </a:lnTo>
                <a:lnTo>
                  <a:pt x="201510" y="3860"/>
                </a:lnTo>
                <a:lnTo>
                  <a:pt x="193522" y="1003"/>
                </a:lnTo>
                <a:lnTo>
                  <a:pt x="184721" y="0"/>
                </a:lnTo>
                <a:lnTo>
                  <a:pt x="176034" y="1003"/>
                </a:lnTo>
                <a:lnTo>
                  <a:pt x="148666" y="27051"/>
                </a:lnTo>
                <a:lnTo>
                  <a:pt x="127152" y="27051"/>
                </a:lnTo>
                <a:lnTo>
                  <a:pt x="125704" y="28194"/>
                </a:lnTo>
                <a:lnTo>
                  <a:pt x="125704" y="76200"/>
                </a:lnTo>
                <a:lnTo>
                  <a:pt x="128612" y="79121"/>
                </a:lnTo>
                <a:lnTo>
                  <a:pt x="241134" y="79121"/>
                </a:lnTo>
                <a:lnTo>
                  <a:pt x="243751" y="76200"/>
                </a:lnTo>
                <a:lnTo>
                  <a:pt x="243751" y="28194"/>
                </a:lnTo>
                <a:close/>
              </a:path>
              <a:path w="367665" h="533400">
                <a:moveTo>
                  <a:pt x="306324" y="429387"/>
                </a:moveTo>
                <a:lnTo>
                  <a:pt x="303415" y="426466"/>
                </a:lnTo>
                <a:lnTo>
                  <a:pt x="179565" y="426466"/>
                </a:lnTo>
                <a:lnTo>
                  <a:pt x="176657" y="429387"/>
                </a:lnTo>
                <a:lnTo>
                  <a:pt x="176657" y="436499"/>
                </a:lnTo>
                <a:lnTo>
                  <a:pt x="179565" y="439420"/>
                </a:lnTo>
                <a:lnTo>
                  <a:pt x="303415" y="439420"/>
                </a:lnTo>
                <a:lnTo>
                  <a:pt x="306324" y="436499"/>
                </a:lnTo>
                <a:lnTo>
                  <a:pt x="306324" y="429387"/>
                </a:lnTo>
                <a:close/>
              </a:path>
              <a:path w="367665" h="533400">
                <a:moveTo>
                  <a:pt x="306324" y="394335"/>
                </a:moveTo>
                <a:lnTo>
                  <a:pt x="303415" y="391414"/>
                </a:lnTo>
                <a:lnTo>
                  <a:pt x="179565" y="391414"/>
                </a:lnTo>
                <a:lnTo>
                  <a:pt x="176657" y="394335"/>
                </a:lnTo>
                <a:lnTo>
                  <a:pt x="176657" y="401447"/>
                </a:lnTo>
                <a:lnTo>
                  <a:pt x="179565" y="404368"/>
                </a:lnTo>
                <a:lnTo>
                  <a:pt x="303415" y="404368"/>
                </a:lnTo>
                <a:lnTo>
                  <a:pt x="306324" y="401447"/>
                </a:lnTo>
                <a:lnTo>
                  <a:pt x="306324" y="394335"/>
                </a:lnTo>
                <a:close/>
              </a:path>
              <a:path w="367665" h="533400">
                <a:moveTo>
                  <a:pt x="306324" y="315976"/>
                </a:moveTo>
                <a:lnTo>
                  <a:pt x="303415" y="313055"/>
                </a:lnTo>
                <a:lnTo>
                  <a:pt x="179565" y="313055"/>
                </a:lnTo>
                <a:lnTo>
                  <a:pt x="176657" y="315976"/>
                </a:lnTo>
                <a:lnTo>
                  <a:pt x="176657" y="323088"/>
                </a:lnTo>
                <a:lnTo>
                  <a:pt x="179565" y="326009"/>
                </a:lnTo>
                <a:lnTo>
                  <a:pt x="303415" y="326009"/>
                </a:lnTo>
                <a:lnTo>
                  <a:pt x="306324" y="323088"/>
                </a:lnTo>
                <a:lnTo>
                  <a:pt x="306324" y="315976"/>
                </a:lnTo>
                <a:close/>
              </a:path>
              <a:path w="367665" h="533400">
                <a:moveTo>
                  <a:pt x="306324" y="280924"/>
                </a:moveTo>
                <a:lnTo>
                  <a:pt x="303415" y="278003"/>
                </a:lnTo>
                <a:lnTo>
                  <a:pt x="179565" y="278003"/>
                </a:lnTo>
                <a:lnTo>
                  <a:pt x="176657" y="280924"/>
                </a:lnTo>
                <a:lnTo>
                  <a:pt x="176657" y="288036"/>
                </a:lnTo>
                <a:lnTo>
                  <a:pt x="179565" y="290957"/>
                </a:lnTo>
                <a:lnTo>
                  <a:pt x="303415" y="290957"/>
                </a:lnTo>
                <a:lnTo>
                  <a:pt x="306324" y="288036"/>
                </a:lnTo>
                <a:lnTo>
                  <a:pt x="306324" y="280924"/>
                </a:lnTo>
                <a:close/>
              </a:path>
              <a:path w="367665" h="533400">
                <a:moveTo>
                  <a:pt x="306324" y="201295"/>
                </a:moveTo>
                <a:lnTo>
                  <a:pt x="303415" y="198374"/>
                </a:lnTo>
                <a:lnTo>
                  <a:pt x="179565" y="198374"/>
                </a:lnTo>
                <a:lnTo>
                  <a:pt x="176657" y="201295"/>
                </a:lnTo>
                <a:lnTo>
                  <a:pt x="176657" y="208661"/>
                </a:lnTo>
                <a:lnTo>
                  <a:pt x="179565" y="211328"/>
                </a:lnTo>
                <a:lnTo>
                  <a:pt x="303415" y="211328"/>
                </a:lnTo>
                <a:lnTo>
                  <a:pt x="306324" y="208661"/>
                </a:lnTo>
                <a:lnTo>
                  <a:pt x="306324" y="201295"/>
                </a:lnTo>
                <a:close/>
              </a:path>
              <a:path w="367665" h="533400">
                <a:moveTo>
                  <a:pt x="306324" y="165989"/>
                </a:moveTo>
                <a:lnTo>
                  <a:pt x="303415" y="163322"/>
                </a:lnTo>
                <a:lnTo>
                  <a:pt x="179565" y="163322"/>
                </a:lnTo>
                <a:lnTo>
                  <a:pt x="176657" y="165989"/>
                </a:lnTo>
                <a:lnTo>
                  <a:pt x="176657" y="173355"/>
                </a:lnTo>
                <a:lnTo>
                  <a:pt x="179565" y="176276"/>
                </a:lnTo>
                <a:lnTo>
                  <a:pt x="303415" y="176276"/>
                </a:lnTo>
                <a:lnTo>
                  <a:pt x="306324" y="173355"/>
                </a:lnTo>
                <a:lnTo>
                  <a:pt x="306324" y="165989"/>
                </a:lnTo>
                <a:close/>
              </a:path>
              <a:path w="367665" h="533400">
                <a:moveTo>
                  <a:pt x="367284" y="50165"/>
                </a:moveTo>
                <a:lnTo>
                  <a:pt x="364655" y="47244"/>
                </a:lnTo>
                <a:lnTo>
                  <a:pt x="255752" y="47244"/>
                </a:lnTo>
                <a:lnTo>
                  <a:pt x="255752" y="60071"/>
                </a:lnTo>
                <a:lnTo>
                  <a:pt x="354431" y="60071"/>
                </a:lnTo>
                <a:lnTo>
                  <a:pt x="354431" y="520573"/>
                </a:lnTo>
                <a:lnTo>
                  <a:pt x="12852" y="520573"/>
                </a:lnTo>
                <a:lnTo>
                  <a:pt x="12852" y="60071"/>
                </a:lnTo>
                <a:lnTo>
                  <a:pt x="111531" y="60071"/>
                </a:lnTo>
                <a:lnTo>
                  <a:pt x="111531" y="47244"/>
                </a:lnTo>
                <a:lnTo>
                  <a:pt x="2628" y="47244"/>
                </a:lnTo>
                <a:lnTo>
                  <a:pt x="0" y="50165"/>
                </a:lnTo>
                <a:lnTo>
                  <a:pt x="0" y="530733"/>
                </a:lnTo>
                <a:lnTo>
                  <a:pt x="2628" y="533400"/>
                </a:lnTo>
                <a:lnTo>
                  <a:pt x="364655" y="533400"/>
                </a:lnTo>
                <a:lnTo>
                  <a:pt x="367284" y="530733"/>
                </a:lnTo>
                <a:lnTo>
                  <a:pt x="367284" y="520573"/>
                </a:lnTo>
                <a:lnTo>
                  <a:pt x="367284" y="501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616102" y="314705"/>
            <a:ext cx="1085977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00334E"/>
                </a:solidFill>
              </a:rPr>
              <a:t>Procurement</a:t>
            </a:r>
            <a:r>
              <a:rPr sz="4400" b="1" spc="-145" dirty="0">
                <a:solidFill>
                  <a:srgbClr val="00334E"/>
                </a:solidFill>
              </a:rPr>
              <a:t> </a:t>
            </a:r>
            <a:r>
              <a:rPr sz="4400" b="1" dirty="0">
                <a:solidFill>
                  <a:srgbClr val="00334E"/>
                </a:solidFill>
              </a:rPr>
              <a:t>|</a:t>
            </a:r>
            <a:r>
              <a:rPr sz="4400" b="1" spc="-100" dirty="0">
                <a:solidFill>
                  <a:srgbClr val="00334E"/>
                </a:solidFill>
              </a:rPr>
              <a:t> </a:t>
            </a:r>
            <a:r>
              <a:rPr sz="4400" b="1" spc="-20" dirty="0"/>
              <a:t>Two</a:t>
            </a:r>
            <a:r>
              <a:rPr sz="4400" b="1" spc="-85" dirty="0"/>
              <a:t> </a:t>
            </a:r>
            <a:r>
              <a:rPr sz="4400" b="1" dirty="0"/>
              <a:t>step</a:t>
            </a:r>
            <a:r>
              <a:rPr sz="4400" b="1" spc="-110" dirty="0"/>
              <a:t> </a:t>
            </a:r>
            <a:r>
              <a:rPr sz="4400" b="1" spc="-10" dirty="0"/>
              <a:t>procurement</a:t>
            </a:r>
            <a:r>
              <a:rPr sz="4400" b="1" spc="-145" dirty="0"/>
              <a:t> </a:t>
            </a:r>
            <a:r>
              <a:rPr sz="4400" b="1" spc="-10" dirty="0"/>
              <a:t>process</a:t>
            </a:r>
          </a:p>
        </p:txBody>
      </p:sp>
      <p:sp>
        <p:nvSpPr>
          <p:cNvPr id="27" name="object 27"/>
          <p:cNvSpPr/>
          <p:nvPr/>
        </p:nvSpPr>
        <p:spPr>
          <a:xfrm>
            <a:off x="5329428" y="1533143"/>
            <a:ext cx="459105" cy="460375"/>
          </a:xfrm>
          <a:custGeom>
            <a:avLst/>
            <a:gdLst/>
            <a:ahLst/>
            <a:cxnLst/>
            <a:rect l="l" t="t" r="r" b="b"/>
            <a:pathLst>
              <a:path w="459104" h="460375">
                <a:moveTo>
                  <a:pt x="420624" y="2921"/>
                </a:moveTo>
                <a:lnTo>
                  <a:pt x="417703" y="0"/>
                </a:lnTo>
                <a:lnTo>
                  <a:pt x="414147" y="0"/>
                </a:lnTo>
                <a:lnTo>
                  <a:pt x="164465" y="0"/>
                </a:lnTo>
                <a:lnTo>
                  <a:pt x="161544" y="2921"/>
                </a:lnTo>
                <a:lnTo>
                  <a:pt x="161544" y="226695"/>
                </a:lnTo>
                <a:lnTo>
                  <a:pt x="168783" y="226695"/>
                </a:lnTo>
                <a:lnTo>
                  <a:pt x="292862" y="233045"/>
                </a:lnTo>
                <a:lnTo>
                  <a:pt x="309613" y="237363"/>
                </a:lnTo>
                <a:lnTo>
                  <a:pt x="323215" y="247192"/>
                </a:lnTo>
                <a:lnTo>
                  <a:pt x="332320" y="261289"/>
                </a:lnTo>
                <a:lnTo>
                  <a:pt x="335661" y="278384"/>
                </a:lnTo>
                <a:lnTo>
                  <a:pt x="335140" y="285102"/>
                </a:lnTo>
                <a:lnTo>
                  <a:pt x="333667" y="291503"/>
                </a:lnTo>
                <a:lnTo>
                  <a:pt x="331317" y="297573"/>
                </a:lnTo>
                <a:lnTo>
                  <a:pt x="328168" y="303276"/>
                </a:lnTo>
                <a:lnTo>
                  <a:pt x="339775" y="298348"/>
                </a:lnTo>
                <a:lnTo>
                  <a:pt x="350583" y="291998"/>
                </a:lnTo>
                <a:lnTo>
                  <a:pt x="360527" y="284327"/>
                </a:lnTo>
                <a:lnTo>
                  <a:pt x="369570" y="275463"/>
                </a:lnTo>
                <a:lnTo>
                  <a:pt x="388874" y="253619"/>
                </a:lnTo>
                <a:lnTo>
                  <a:pt x="395541" y="247307"/>
                </a:lnTo>
                <a:lnTo>
                  <a:pt x="403225" y="242493"/>
                </a:lnTo>
                <a:lnTo>
                  <a:pt x="411657" y="239280"/>
                </a:lnTo>
                <a:lnTo>
                  <a:pt x="420624" y="237744"/>
                </a:lnTo>
                <a:lnTo>
                  <a:pt x="420624" y="2921"/>
                </a:lnTo>
                <a:close/>
              </a:path>
              <a:path w="459104" h="460375">
                <a:moveTo>
                  <a:pt x="458622" y="282448"/>
                </a:moveTo>
                <a:lnTo>
                  <a:pt x="455282" y="271018"/>
                </a:lnTo>
                <a:lnTo>
                  <a:pt x="449872" y="263398"/>
                </a:lnTo>
                <a:lnTo>
                  <a:pt x="447167" y="259588"/>
                </a:lnTo>
                <a:lnTo>
                  <a:pt x="446659" y="259588"/>
                </a:lnTo>
                <a:lnTo>
                  <a:pt x="445935" y="258559"/>
                </a:lnTo>
                <a:lnTo>
                  <a:pt x="445935" y="283718"/>
                </a:lnTo>
                <a:lnTo>
                  <a:pt x="405879" y="337058"/>
                </a:lnTo>
                <a:lnTo>
                  <a:pt x="354368" y="371348"/>
                </a:lnTo>
                <a:lnTo>
                  <a:pt x="302412" y="389128"/>
                </a:lnTo>
                <a:lnTo>
                  <a:pt x="255625" y="394208"/>
                </a:lnTo>
                <a:lnTo>
                  <a:pt x="164084" y="389128"/>
                </a:lnTo>
                <a:lnTo>
                  <a:pt x="157099" y="389128"/>
                </a:lnTo>
                <a:lnTo>
                  <a:pt x="150368" y="391668"/>
                </a:lnTo>
                <a:lnTo>
                  <a:pt x="12954" y="445008"/>
                </a:lnTo>
                <a:lnTo>
                  <a:pt x="12954" y="329438"/>
                </a:lnTo>
                <a:lnTo>
                  <a:pt x="133096" y="260858"/>
                </a:lnTo>
                <a:lnTo>
                  <a:pt x="141084" y="257048"/>
                </a:lnTo>
                <a:lnTo>
                  <a:pt x="149555" y="254508"/>
                </a:lnTo>
                <a:lnTo>
                  <a:pt x="158330" y="253238"/>
                </a:lnTo>
                <a:lnTo>
                  <a:pt x="167259" y="253238"/>
                </a:lnTo>
                <a:lnTo>
                  <a:pt x="291211" y="259588"/>
                </a:lnTo>
                <a:lnTo>
                  <a:pt x="309880" y="278638"/>
                </a:lnTo>
                <a:lnTo>
                  <a:pt x="308521" y="286258"/>
                </a:lnTo>
                <a:lnTo>
                  <a:pt x="304800" y="291338"/>
                </a:lnTo>
                <a:lnTo>
                  <a:pt x="299161" y="296418"/>
                </a:lnTo>
                <a:lnTo>
                  <a:pt x="292100" y="297688"/>
                </a:lnTo>
                <a:lnTo>
                  <a:pt x="228587" y="304038"/>
                </a:lnTo>
                <a:lnTo>
                  <a:pt x="224663" y="305308"/>
                </a:lnTo>
                <a:lnTo>
                  <a:pt x="222377" y="306578"/>
                </a:lnTo>
                <a:lnTo>
                  <a:pt x="222123" y="310388"/>
                </a:lnTo>
                <a:lnTo>
                  <a:pt x="221488" y="312928"/>
                </a:lnTo>
                <a:lnTo>
                  <a:pt x="267843" y="331978"/>
                </a:lnTo>
                <a:lnTo>
                  <a:pt x="288112" y="334518"/>
                </a:lnTo>
                <a:lnTo>
                  <a:pt x="308584" y="334518"/>
                </a:lnTo>
                <a:lnTo>
                  <a:pt x="328803" y="330708"/>
                </a:lnTo>
                <a:lnTo>
                  <a:pt x="345643" y="324358"/>
                </a:lnTo>
                <a:lnTo>
                  <a:pt x="350126" y="321818"/>
                </a:lnTo>
                <a:lnTo>
                  <a:pt x="361340" y="315468"/>
                </a:lnTo>
                <a:lnTo>
                  <a:pt x="375666" y="305308"/>
                </a:lnTo>
                <a:lnTo>
                  <a:pt x="388366" y="292608"/>
                </a:lnTo>
                <a:lnTo>
                  <a:pt x="407924" y="271018"/>
                </a:lnTo>
                <a:lnTo>
                  <a:pt x="411607" y="265938"/>
                </a:lnTo>
                <a:lnTo>
                  <a:pt x="417195" y="263398"/>
                </a:lnTo>
                <a:lnTo>
                  <a:pt x="428879" y="263398"/>
                </a:lnTo>
                <a:lnTo>
                  <a:pt x="434340" y="265938"/>
                </a:lnTo>
                <a:lnTo>
                  <a:pt x="438785" y="269748"/>
                </a:lnTo>
                <a:lnTo>
                  <a:pt x="443865" y="276098"/>
                </a:lnTo>
                <a:lnTo>
                  <a:pt x="445935" y="283718"/>
                </a:lnTo>
                <a:lnTo>
                  <a:pt x="445935" y="258559"/>
                </a:lnTo>
                <a:lnTo>
                  <a:pt x="445770" y="258318"/>
                </a:lnTo>
                <a:lnTo>
                  <a:pt x="445135" y="258318"/>
                </a:lnTo>
                <a:lnTo>
                  <a:pt x="444627" y="257048"/>
                </a:lnTo>
                <a:lnTo>
                  <a:pt x="443103" y="257048"/>
                </a:lnTo>
                <a:lnTo>
                  <a:pt x="442849" y="255778"/>
                </a:lnTo>
                <a:lnTo>
                  <a:pt x="441325" y="255778"/>
                </a:lnTo>
                <a:lnTo>
                  <a:pt x="440817" y="254508"/>
                </a:lnTo>
                <a:lnTo>
                  <a:pt x="435864" y="251968"/>
                </a:lnTo>
                <a:lnTo>
                  <a:pt x="430276" y="250698"/>
                </a:lnTo>
                <a:lnTo>
                  <a:pt x="413639" y="250698"/>
                </a:lnTo>
                <a:lnTo>
                  <a:pt x="405765" y="254508"/>
                </a:lnTo>
                <a:lnTo>
                  <a:pt x="399669" y="260858"/>
                </a:lnTo>
                <a:lnTo>
                  <a:pt x="399415" y="260858"/>
                </a:lnTo>
                <a:lnTo>
                  <a:pt x="399034" y="262128"/>
                </a:lnTo>
                <a:lnTo>
                  <a:pt x="398145" y="262128"/>
                </a:lnTo>
                <a:lnTo>
                  <a:pt x="378968" y="283718"/>
                </a:lnTo>
                <a:lnTo>
                  <a:pt x="376301" y="287528"/>
                </a:lnTo>
                <a:lnTo>
                  <a:pt x="374015" y="288798"/>
                </a:lnTo>
                <a:lnTo>
                  <a:pt x="371348" y="291338"/>
                </a:lnTo>
                <a:lnTo>
                  <a:pt x="363639" y="298958"/>
                </a:lnTo>
                <a:lnTo>
                  <a:pt x="355409" y="304038"/>
                </a:lnTo>
                <a:lnTo>
                  <a:pt x="346697" y="309118"/>
                </a:lnTo>
                <a:lnTo>
                  <a:pt x="337566" y="312928"/>
                </a:lnTo>
                <a:lnTo>
                  <a:pt x="333375" y="315468"/>
                </a:lnTo>
                <a:lnTo>
                  <a:pt x="325247" y="318008"/>
                </a:lnTo>
                <a:lnTo>
                  <a:pt x="322580" y="318008"/>
                </a:lnTo>
                <a:lnTo>
                  <a:pt x="321183" y="319278"/>
                </a:lnTo>
                <a:lnTo>
                  <a:pt x="316484" y="319278"/>
                </a:lnTo>
                <a:lnTo>
                  <a:pt x="312166" y="320548"/>
                </a:lnTo>
                <a:lnTo>
                  <a:pt x="307721" y="320548"/>
                </a:lnTo>
                <a:lnTo>
                  <a:pt x="303403" y="321818"/>
                </a:lnTo>
                <a:lnTo>
                  <a:pt x="291084" y="321818"/>
                </a:lnTo>
                <a:lnTo>
                  <a:pt x="278828" y="320548"/>
                </a:lnTo>
                <a:lnTo>
                  <a:pt x="266750" y="318008"/>
                </a:lnTo>
                <a:lnTo>
                  <a:pt x="255016" y="314198"/>
                </a:lnTo>
                <a:lnTo>
                  <a:pt x="296037" y="310388"/>
                </a:lnTo>
                <a:lnTo>
                  <a:pt x="298704" y="310388"/>
                </a:lnTo>
                <a:lnTo>
                  <a:pt x="301371" y="309118"/>
                </a:lnTo>
                <a:lnTo>
                  <a:pt x="301879" y="309118"/>
                </a:lnTo>
                <a:lnTo>
                  <a:pt x="302514" y="307848"/>
                </a:lnTo>
                <a:lnTo>
                  <a:pt x="305435" y="307848"/>
                </a:lnTo>
                <a:lnTo>
                  <a:pt x="305435" y="306578"/>
                </a:lnTo>
                <a:lnTo>
                  <a:pt x="307213" y="306578"/>
                </a:lnTo>
                <a:lnTo>
                  <a:pt x="307721" y="305308"/>
                </a:lnTo>
                <a:lnTo>
                  <a:pt x="309245" y="305308"/>
                </a:lnTo>
                <a:lnTo>
                  <a:pt x="309753" y="304038"/>
                </a:lnTo>
                <a:lnTo>
                  <a:pt x="311023" y="304038"/>
                </a:lnTo>
                <a:lnTo>
                  <a:pt x="311531" y="302768"/>
                </a:lnTo>
                <a:lnTo>
                  <a:pt x="311785" y="302768"/>
                </a:lnTo>
                <a:lnTo>
                  <a:pt x="317119" y="297688"/>
                </a:lnTo>
                <a:lnTo>
                  <a:pt x="320929" y="291338"/>
                </a:lnTo>
                <a:lnTo>
                  <a:pt x="322072" y="283718"/>
                </a:lnTo>
                <a:lnTo>
                  <a:pt x="322326" y="282448"/>
                </a:lnTo>
                <a:lnTo>
                  <a:pt x="322326" y="281178"/>
                </a:lnTo>
                <a:lnTo>
                  <a:pt x="322580" y="279908"/>
                </a:lnTo>
                <a:lnTo>
                  <a:pt x="322580" y="276098"/>
                </a:lnTo>
                <a:lnTo>
                  <a:pt x="322072" y="272288"/>
                </a:lnTo>
                <a:lnTo>
                  <a:pt x="321437" y="269748"/>
                </a:lnTo>
                <a:lnTo>
                  <a:pt x="320548" y="267208"/>
                </a:lnTo>
                <a:lnTo>
                  <a:pt x="319151" y="264668"/>
                </a:lnTo>
                <a:lnTo>
                  <a:pt x="318897" y="263398"/>
                </a:lnTo>
                <a:lnTo>
                  <a:pt x="318516" y="263398"/>
                </a:lnTo>
                <a:lnTo>
                  <a:pt x="313664" y="257048"/>
                </a:lnTo>
                <a:lnTo>
                  <a:pt x="309029" y="253238"/>
                </a:lnTo>
                <a:lnTo>
                  <a:pt x="307479" y="251968"/>
                </a:lnTo>
                <a:lnTo>
                  <a:pt x="300164" y="248158"/>
                </a:lnTo>
                <a:lnTo>
                  <a:pt x="291973" y="246888"/>
                </a:lnTo>
                <a:lnTo>
                  <a:pt x="167767" y="240538"/>
                </a:lnTo>
                <a:lnTo>
                  <a:pt x="151384" y="240538"/>
                </a:lnTo>
                <a:lnTo>
                  <a:pt x="147066" y="241808"/>
                </a:lnTo>
                <a:lnTo>
                  <a:pt x="142367" y="243078"/>
                </a:lnTo>
                <a:lnTo>
                  <a:pt x="140843" y="243078"/>
                </a:lnTo>
                <a:lnTo>
                  <a:pt x="140081" y="244348"/>
                </a:lnTo>
                <a:lnTo>
                  <a:pt x="136779" y="244348"/>
                </a:lnTo>
                <a:lnTo>
                  <a:pt x="136271" y="245618"/>
                </a:lnTo>
                <a:lnTo>
                  <a:pt x="133858" y="245618"/>
                </a:lnTo>
                <a:lnTo>
                  <a:pt x="133350" y="246888"/>
                </a:lnTo>
                <a:lnTo>
                  <a:pt x="131572" y="246888"/>
                </a:lnTo>
                <a:lnTo>
                  <a:pt x="130937" y="248158"/>
                </a:lnTo>
                <a:lnTo>
                  <a:pt x="128905" y="248158"/>
                </a:lnTo>
                <a:lnTo>
                  <a:pt x="127127" y="249428"/>
                </a:lnTo>
                <a:lnTo>
                  <a:pt x="126619" y="249428"/>
                </a:lnTo>
                <a:lnTo>
                  <a:pt x="3175" y="319278"/>
                </a:lnTo>
                <a:lnTo>
                  <a:pt x="1397" y="320548"/>
                </a:lnTo>
                <a:lnTo>
                  <a:pt x="0" y="323088"/>
                </a:lnTo>
                <a:lnTo>
                  <a:pt x="0" y="456438"/>
                </a:lnTo>
                <a:lnTo>
                  <a:pt x="1143" y="458978"/>
                </a:lnTo>
                <a:lnTo>
                  <a:pt x="2921" y="460248"/>
                </a:lnTo>
                <a:lnTo>
                  <a:pt x="8128" y="460248"/>
                </a:lnTo>
                <a:lnTo>
                  <a:pt x="48158" y="445008"/>
                </a:lnTo>
                <a:lnTo>
                  <a:pt x="154940" y="404368"/>
                </a:lnTo>
                <a:lnTo>
                  <a:pt x="155448" y="403098"/>
                </a:lnTo>
                <a:lnTo>
                  <a:pt x="159893" y="403098"/>
                </a:lnTo>
                <a:lnTo>
                  <a:pt x="160401" y="401828"/>
                </a:lnTo>
                <a:lnTo>
                  <a:pt x="170053" y="401828"/>
                </a:lnTo>
                <a:lnTo>
                  <a:pt x="194602" y="403098"/>
                </a:lnTo>
                <a:lnTo>
                  <a:pt x="231013" y="405638"/>
                </a:lnTo>
                <a:lnTo>
                  <a:pt x="233045" y="405638"/>
                </a:lnTo>
                <a:lnTo>
                  <a:pt x="234823" y="406908"/>
                </a:lnTo>
                <a:lnTo>
                  <a:pt x="265430" y="406908"/>
                </a:lnTo>
                <a:lnTo>
                  <a:pt x="289687" y="403098"/>
                </a:lnTo>
                <a:lnTo>
                  <a:pt x="295783" y="403098"/>
                </a:lnTo>
                <a:lnTo>
                  <a:pt x="299593" y="401828"/>
                </a:lnTo>
                <a:lnTo>
                  <a:pt x="303657" y="400558"/>
                </a:lnTo>
                <a:lnTo>
                  <a:pt x="310134" y="400558"/>
                </a:lnTo>
                <a:lnTo>
                  <a:pt x="311023" y="399288"/>
                </a:lnTo>
                <a:lnTo>
                  <a:pt x="314706" y="399288"/>
                </a:lnTo>
                <a:lnTo>
                  <a:pt x="315976" y="398018"/>
                </a:lnTo>
                <a:lnTo>
                  <a:pt x="319405" y="398018"/>
                </a:lnTo>
                <a:lnTo>
                  <a:pt x="320548" y="396748"/>
                </a:lnTo>
                <a:lnTo>
                  <a:pt x="323469" y="396748"/>
                </a:lnTo>
                <a:lnTo>
                  <a:pt x="325501" y="395478"/>
                </a:lnTo>
                <a:lnTo>
                  <a:pt x="327279" y="395478"/>
                </a:lnTo>
                <a:lnTo>
                  <a:pt x="330682" y="394208"/>
                </a:lnTo>
                <a:lnTo>
                  <a:pt x="344347" y="389128"/>
                </a:lnTo>
                <a:lnTo>
                  <a:pt x="359168" y="382778"/>
                </a:lnTo>
                <a:lnTo>
                  <a:pt x="373430" y="375158"/>
                </a:lnTo>
                <a:lnTo>
                  <a:pt x="387096" y="367538"/>
                </a:lnTo>
                <a:lnTo>
                  <a:pt x="388239" y="366268"/>
                </a:lnTo>
                <a:lnTo>
                  <a:pt x="389382" y="366268"/>
                </a:lnTo>
                <a:lnTo>
                  <a:pt x="390652" y="364998"/>
                </a:lnTo>
                <a:lnTo>
                  <a:pt x="391795" y="363728"/>
                </a:lnTo>
                <a:lnTo>
                  <a:pt x="393192" y="363728"/>
                </a:lnTo>
                <a:lnTo>
                  <a:pt x="394335" y="362458"/>
                </a:lnTo>
                <a:lnTo>
                  <a:pt x="405968" y="353568"/>
                </a:lnTo>
                <a:lnTo>
                  <a:pt x="417055" y="344678"/>
                </a:lnTo>
                <a:lnTo>
                  <a:pt x="427583" y="333248"/>
                </a:lnTo>
                <a:lnTo>
                  <a:pt x="437515" y="323088"/>
                </a:lnTo>
                <a:lnTo>
                  <a:pt x="450469" y="307848"/>
                </a:lnTo>
                <a:lnTo>
                  <a:pt x="457060" y="296418"/>
                </a:lnTo>
                <a:lnTo>
                  <a:pt x="458622" y="2824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pc="-25" dirty="0"/>
              <a:t>18</a:t>
            </a:r>
          </a:p>
        </p:txBody>
      </p:sp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BE5DD738-D575-6984-CB66-8CB4A09604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1" r="3136" b="6034"/>
          <a:stretch/>
        </p:blipFill>
        <p:spPr>
          <a:xfrm>
            <a:off x="1295401" y="6139161"/>
            <a:ext cx="2220112" cy="697211"/>
          </a:xfrm>
          <a:prstGeom prst="rect">
            <a:avLst/>
          </a:prstGeom>
        </p:spPr>
      </p:pic>
      <p:pic>
        <p:nvPicPr>
          <p:cNvPr id="30" name="Picture 29" descr="A logo of a disaster recovery company&#10;&#10;Description automatically generated">
            <a:extLst>
              <a:ext uri="{FF2B5EF4-FFF2-40B4-BE49-F238E27FC236}">
                <a16:creationId xmlns:a16="http://schemas.microsoft.com/office/drawing/2014/main" id="{ED63E93F-6E45-2FBB-0819-511707984F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511" y="6400800"/>
            <a:ext cx="417507" cy="39855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9193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545963" y="1260093"/>
            <a:ext cx="62191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2800" dirty="0">
                <a:solidFill>
                  <a:srgbClr val="111111"/>
                </a:solidFill>
                <a:latin typeface="Calibri"/>
                <a:cs typeface="Calibri"/>
              </a:rPr>
              <a:t>EPC’s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Respond</a:t>
            </a:r>
            <a:r>
              <a:rPr sz="2800" spc="-9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to</a:t>
            </a:r>
            <a:r>
              <a:rPr sz="2800" spc="-11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USVI</a:t>
            </a:r>
            <a:r>
              <a:rPr sz="2800" spc="-114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Request</a:t>
            </a:r>
            <a:r>
              <a:rPr sz="2800" spc="-7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for</a:t>
            </a:r>
            <a:r>
              <a:rPr sz="2800" spc="-114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11111"/>
                </a:solidFill>
                <a:latin typeface="Calibri"/>
                <a:cs typeface="Calibri"/>
              </a:rPr>
              <a:t>Qualifications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(RFQ)</a:t>
            </a:r>
            <a:r>
              <a:rPr sz="2800" spc="-2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in</a:t>
            </a:r>
            <a:r>
              <a:rPr sz="2800" spc="-3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Q</a:t>
            </a:r>
            <a:r>
              <a:rPr lang="en-US" sz="2800" dirty="0">
                <a:solidFill>
                  <a:srgbClr val="111111"/>
                </a:solidFill>
                <a:latin typeface="Calibri"/>
                <a:cs typeface="Calibri"/>
              </a:rPr>
              <a:t>2</a:t>
            </a:r>
            <a:r>
              <a:rPr sz="2800" spc="-2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11111"/>
                </a:solidFill>
                <a:latin typeface="Calibri"/>
                <a:cs typeface="Calibri"/>
              </a:rPr>
              <a:t>2024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45963" y="2967050"/>
            <a:ext cx="55854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Prepare</a:t>
            </a:r>
            <a:r>
              <a:rPr sz="2800" spc="-5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for</a:t>
            </a:r>
            <a:r>
              <a:rPr sz="2800" spc="-6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RFP</a:t>
            </a:r>
            <a:r>
              <a:rPr sz="2800" spc="-5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of</a:t>
            </a:r>
            <a:r>
              <a:rPr sz="2800" spc="-6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initial</a:t>
            </a:r>
            <a:r>
              <a:rPr sz="2800" spc="-5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bundles</a:t>
            </a:r>
            <a:r>
              <a:rPr sz="2800" spc="-1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to</a:t>
            </a:r>
            <a:r>
              <a:rPr sz="2800" spc="-6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111111"/>
                </a:solidFill>
                <a:latin typeface="Calibri"/>
                <a:cs typeface="Calibri"/>
              </a:rPr>
              <a:t>be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issued</a:t>
            </a:r>
            <a:r>
              <a:rPr sz="2800" spc="-3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in</a:t>
            </a:r>
            <a:r>
              <a:rPr sz="2800" spc="-5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Q2</a:t>
            </a:r>
            <a:r>
              <a:rPr sz="2800" spc="-4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11111"/>
                </a:solidFill>
                <a:latin typeface="Calibri"/>
                <a:cs typeface="Calibri"/>
              </a:rPr>
              <a:t>2024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45963" y="4674870"/>
            <a:ext cx="57384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Ongoing</a:t>
            </a:r>
            <a:r>
              <a:rPr sz="2800" spc="-6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RFPs</a:t>
            </a:r>
            <a:r>
              <a:rPr sz="2800" spc="-4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to</a:t>
            </a:r>
            <a:r>
              <a:rPr sz="2800" spc="-7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be</a:t>
            </a:r>
            <a:r>
              <a:rPr sz="2800" spc="-7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issued</a:t>
            </a:r>
            <a:r>
              <a:rPr sz="2800" spc="-5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each</a:t>
            </a:r>
            <a:r>
              <a:rPr sz="2800" spc="-7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11111"/>
                </a:solidFill>
                <a:latin typeface="Calibri"/>
                <a:cs typeface="Calibri"/>
              </a:rPr>
              <a:t>quarter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until</a:t>
            </a:r>
            <a:r>
              <a:rPr sz="2800" spc="-6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11111"/>
                </a:solidFill>
                <a:latin typeface="Calibri"/>
                <a:cs typeface="Calibri"/>
              </a:rPr>
              <a:t>2026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091940" cy="6858000"/>
          </a:xfrm>
          <a:custGeom>
            <a:avLst/>
            <a:gdLst/>
            <a:ahLst/>
            <a:cxnLst/>
            <a:rect l="l" t="t" r="r" b="b"/>
            <a:pathLst>
              <a:path w="4091940" h="6858000">
                <a:moveTo>
                  <a:pt x="4091940" y="0"/>
                </a:moveTo>
                <a:lnTo>
                  <a:pt x="0" y="0"/>
                </a:lnTo>
                <a:lnTo>
                  <a:pt x="0" y="6858000"/>
                </a:lnTo>
                <a:lnTo>
                  <a:pt x="4091940" y="6858000"/>
                </a:lnTo>
                <a:lnTo>
                  <a:pt x="4091940" y="0"/>
                </a:lnTo>
                <a:close/>
              </a:path>
            </a:pathLst>
          </a:custGeom>
          <a:solidFill>
            <a:srgbClr val="000000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6102" y="3086480"/>
            <a:ext cx="281289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FFFFFF"/>
                </a:solidFill>
                <a:latin typeface="Calibri"/>
                <a:cs typeface="Calibri"/>
              </a:rPr>
              <a:t>Next</a:t>
            </a:r>
            <a:r>
              <a:rPr sz="4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spc="-20" dirty="0">
                <a:solidFill>
                  <a:srgbClr val="FFFFFF"/>
                </a:solidFill>
                <a:latin typeface="Calibri"/>
                <a:cs typeface="Calibri"/>
              </a:rPr>
              <a:t>Steps</a:t>
            </a:r>
            <a:endParaRPr sz="4400" b="1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367784" y="1171943"/>
            <a:ext cx="1117600" cy="1158875"/>
            <a:chOff x="4367784" y="1171943"/>
            <a:chExt cx="1117600" cy="115887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7784" y="1171943"/>
              <a:ext cx="1117104" cy="11171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85132" y="1267955"/>
              <a:ext cx="882396" cy="106224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393692" y="1197863"/>
              <a:ext cx="1015365" cy="1015365"/>
            </a:xfrm>
            <a:custGeom>
              <a:avLst/>
              <a:gdLst/>
              <a:ahLst/>
              <a:cxnLst/>
              <a:rect l="l" t="t" r="r" b="b"/>
              <a:pathLst>
                <a:path w="1015364" h="1015364">
                  <a:moveTo>
                    <a:pt x="507492" y="0"/>
                  </a:moveTo>
                  <a:lnTo>
                    <a:pt x="458615" y="2323"/>
                  </a:lnTo>
                  <a:lnTo>
                    <a:pt x="411054" y="9150"/>
                  </a:lnTo>
                  <a:lnTo>
                    <a:pt x="365020" y="20269"/>
                  </a:lnTo>
                  <a:lnTo>
                    <a:pt x="320726" y="35467"/>
                  </a:lnTo>
                  <a:lnTo>
                    <a:pt x="278384" y="54532"/>
                  </a:lnTo>
                  <a:lnTo>
                    <a:pt x="238208" y="77251"/>
                  </a:lnTo>
                  <a:lnTo>
                    <a:pt x="200410" y="103410"/>
                  </a:lnTo>
                  <a:lnTo>
                    <a:pt x="165203" y="132799"/>
                  </a:lnTo>
                  <a:lnTo>
                    <a:pt x="132799" y="165203"/>
                  </a:lnTo>
                  <a:lnTo>
                    <a:pt x="103410" y="200410"/>
                  </a:lnTo>
                  <a:lnTo>
                    <a:pt x="77251" y="238208"/>
                  </a:lnTo>
                  <a:lnTo>
                    <a:pt x="54532" y="278384"/>
                  </a:lnTo>
                  <a:lnTo>
                    <a:pt x="35467" y="320726"/>
                  </a:lnTo>
                  <a:lnTo>
                    <a:pt x="20269" y="365020"/>
                  </a:lnTo>
                  <a:lnTo>
                    <a:pt x="9150" y="411054"/>
                  </a:lnTo>
                  <a:lnTo>
                    <a:pt x="2323" y="458615"/>
                  </a:lnTo>
                  <a:lnTo>
                    <a:pt x="0" y="507491"/>
                  </a:lnTo>
                  <a:lnTo>
                    <a:pt x="2323" y="556368"/>
                  </a:lnTo>
                  <a:lnTo>
                    <a:pt x="9150" y="603929"/>
                  </a:lnTo>
                  <a:lnTo>
                    <a:pt x="20269" y="649963"/>
                  </a:lnTo>
                  <a:lnTo>
                    <a:pt x="35467" y="694257"/>
                  </a:lnTo>
                  <a:lnTo>
                    <a:pt x="54532" y="736599"/>
                  </a:lnTo>
                  <a:lnTo>
                    <a:pt x="77251" y="776775"/>
                  </a:lnTo>
                  <a:lnTo>
                    <a:pt x="103410" y="814573"/>
                  </a:lnTo>
                  <a:lnTo>
                    <a:pt x="132799" y="849780"/>
                  </a:lnTo>
                  <a:lnTo>
                    <a:pt x="165203" y="882184"/>
                  </a:lnTo>
                  <a:lnTo>
                    <a:pt x="200410" y="911573"/>
                  </a:lnTo>
                  <a:lnTo>
                    <a:pt x="238208" y="937732"/>
                  </a:lnTo>
                  <a:lnTo>
                    <a:pt x="278384" y="960451"/>
                  </a:lnTo>
                  <a:lnTo>
                    <a:pt x="320726" y="979516"/>
                  </a:lnTo>
                  <a:lnTo>
                    <a:pt x="365020" y="994714"/>
                  </a:lnTo>
                  <a:lnTo>
                    <a:pt x="411054" y="1005833"/>
                  </a:lnTo>
                  <a:lnTo>
                    <a:pt x="458615" y="1012660"/>
                  </a:lnTo>
                  <a:lnTo>
                    <a:pt x="507492" y="1014984"/>
                  </a:lnTo>
                  <a:lnTo>
                    <a:pt x="556368" y="1012660"/>
                  </a:lnTo>
                  <a:lnTo>
                    <a:pt x="603929" y="1005833"/>
                  </a:lnTo>
                  <a:lnTo>
                    <a:pt x="649963" y="994714"/>
                  </a:lnTo>
                  <a:lnTo>
                    <a:pt x="694257" y="979516"/>
                  </a:lnTo>
                  <a:lnTo>
                    <a:pt x="736599" y="960451"/>
                  </a:lnTo>
                  <a:lnTo>
                    <a:pt x="776775" y="937732"/>
                  </a:lnTo>
                  <a:lnTo>
                    <a:pt x="814573" y="911573"/>
                  </a:lnTo>
                  <a:lnTo>
                    <a:pt x="849780" y="882184"/>
                  </a:lnTo>
                  <a:lnTo>
                    <a:pt x="882184" y="849780"/>
                  </a:lnTo>
                  <a:lnTo>
                    <a:pt x="911573" y="814573"/>
                  </a:lnTo>
                  <a:lnTo>
                    <a:pt x="937732" y="776775"/>
                  </a:lnTo>
                  <a:lnTo>
                    <a:pt x="960451" y="736599"/>
                  </a:lnTo>
                  <a:lnTo>
                    <a:pt x="979516" y="694257"/>
                  </a:lnTo>
                  <a:lnTo>
                    <a:pt x="994714" y="649963"/>
                  </a:lnTo>
                  <a:lnTo>
                    <a:pt x="1005833" y="603929"/>
                  </a:lnTo>
                  <a:lnTo>
                    <a:pt x="1012660" y="556368"/>
                  </a:lnTo>
                  <a:lnTo>
                    <a:pt x="1014984" y="507491"/>
                  </a:lnTo>
                  <a:lnTo>
                    <a:pt x="1012660" y="458615"/>
                  </a:lnTo>
                  <a:lnTo>
                    <a:pt x="1005833" y="411054"/>
                  </a:lnTo>
                  <a:lnTo>
                    <a:pt x="994714" y="365020"/>
                  </a:lnTo>
                  <a:lnTo>
                    <a:pt x="979516" y="320726"/>
                  </a:lnTo>
                  <a:lnTo>
                    <a:pt x="960451" y="278384"/>
                  </a:lnTo>
                  <a:lnTo>
                    <a:pt x="937732" y="238208"/>
                  </a:lnTo>
                  <a:lnTo>
                    <a:pt x="911573" y="200410"/>
                  </a:lnTo>
                  <a:lnTo>
                    <a:pt x="882184" y="165203"/>
                  </a:lnTo>
                  <a:lnTo>
                    <a:pt x="849780" y="132799"/>
                  </a:lnTo>
                  <a:lnTo>
                    <a:pt x="814573" y="103410"/>
                  </a:lnTo>
                  <a:lnTo>
                    <a:pt x="776775" y="77251"/>
                  </a:lnTo>
                  <a:lnTo>
                    <a:pt x="736599" y="54532"/>
                  </a:lnTo>
                  <a:lnTo>
                    <a:pt x="694257" y="35467"/>
                  </a:lnTo>
                  <a:lnTo>
                    <a:pt x="649963" y="20269"/>
                  </a:lnTo>
                  <a:lnTo>
                    <a:pt x="603929" y="9150"/>
                  </a:lnTo>
                  <a:lnTo>
                    <a:pt x="556368" y="2323"/>
                  </a:lnTo>
                  <a:lnTo>
                    <a:pt x="507492" y="0"/>
                  </a:lnTo>
                  <a:close/>
                </a:path>
              </a:pathLst>
            </a:custGeom>
            <a:solidFill>
              <a:srgbClr val="004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773295" y="1389329"/>
            <a:ext cx="2578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367784" y="1243393"/>
            <a:ext cx="1117600" cy="2774315"/>
            <a:chOff x="4367784" y="1243393"/>
            <a:chExt cx="1117600" cy="2774315"/>
          </a:xfrm>
        </p:grpSpPr>
        <p:sp>
          <p:nvSpPr>
            <p:cNvPr id="14" name="object 14"/>
            <p:cNvSpPr/>
            <p:nvPr/>
          </p:nvSpPr>
          <p:spPr>
            <a:xfrm>
              <a:off x="4443984" y="1248155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2360" y="410458"/>
                  </a:lnTo>
                  <a:lnTo>
                    <a:pt x="9289" y="365066"/>
                  </a:lnTo>
                  <a:lnTo>
                    <a:pt x="20557" y="321253"/>
                  </a:lnTo>
                  <a:lnTo>
                    <a:pt x="35933" y="279249"/>
                  </a:lnTo>
                  <a:lnTo>
                    <a:pt x="55187" y="239283"/>
                  </a:lnTo>
                  <a:lnTo>
                    <a:pt x="78090" y="201587"/>
                  </a:lnTo>
                  <a:lnTo>
                    <a:pt x="104411" y="166390"/>
                  </a:lnTo>
                  <a:lnTo>
                    <a:pt x="133921" y="133921"/>
                  </a:lnTo>
                  <a:lnTo>
                    <a:pt x="166390" y="104411"/>
                  </a:lnTo>
                  <a:lnTo>
                    <a:pt x="201587" y="78090"/>
                  </a:lnTo>
                  <a:lnTo>
                    <a:pt x="239283" y="55187"/>
                  </a:lnTo>
                  <a:lnTo>
                    <a:pt x="279249" y="35933"/>
                  </a:lnTo>
                  <a:lnTo>
                    <a:pt x="321253" y="20557"/>
                  </a:lnTo>
                  <a:lnTo>
                    <a:pt x="365066" y="9289"/>
                  </a:lnTo>
                  <a:lnTo>
                    <a:pt x="410458" y="2360"/>
                  </a:lnTo>
                  <a:lnTo>
                    <a:pt x="457200" y="0"/>
                  </a:lnTo>
                  <a:lnTo>
                    <a:pt x="503941" y="2360"/>
                  </a:lnTo>
                  <a:lnTo>
                    <a:pt x="549333" y="9289"/>
                  </a:lnTo>
                  <a:lnTo>
                    <a:pt x="593146" y="20557"/>
                  </a:lnTo>
                  <a:lnTo>
                    <a:pt x="635150" y="35933"/>
                  </a:lnTo>
                  <a:lnTo>
                    <a:pt x="675116" y="55187"/>
                  </a:lnTo>
                  <a:lnTo>
                    <a:pt x="712812" y="78090"/>
                  </a:lnTo>
                  <a:lnTo>
                    <a:pt x="748009" y="104411"/>
                  </a:lnTo>
                  <a:lnTo>
                    <a:pt x="780478" y="133921"/>
                  </a:lnTo>
                  <a:lnTo>
                    <a:pt x="809988" y="166390"/>
                  </a:lnTo>
                  <a:lnTo>
                    <a:pt x="836309" y="201587"/>
                  </a:lnTo>
                  <a:lnTo>
                    <a:pt x="859212" y="239283"/>
                  </a:lnTo>
                  <a:lnTo>
                    <a:pt x="878466" y="279249"/>
                  </a:lnTo>
                  <a:lnTo>
                    <a:pt x="893842" y="321253"/>
                  </a:lnTo>
                  <a:lnTo>
                    <a:pt x="905110" y="365066"/>
                  </a:lnTo>
                  <a:lnTo>
                    <a:pt x="912039" y="410458"/>
                  </a:lnTo>
                  <a:lnTo>
                    <a:pt x="914400" y="457200"/>
                  </a:lnTo>
                  <a:lnTo>
                    <a:pt x="912039" y="503941"/>
                  </a:lnTo>
                  <a:lnTo>
                    <a:pt x="905110" y="549333"/>
                  </a:lnTo>
                  <a:lnTo>
                    <a:pt x="893842" y="593146"/>
                  </a:lnTo>
                  <a:lnTo>
                    <a:pt x="878466" y="635150"/>
                  </a:lnTo>
                  <a:lnTo>
                    <a:pt x="859212" y="675116"/>
                  </a:lnTo>
                  <a:lnTo>
                    <a:pt x="836309" y="712812"/>
                  </a:lnTo>
                  <a:lnTo>
                    <a:pt x="809988" y="748009"/>
                  </a:lnTo>
                  <a:lnTo>
                    <a:pt x="780478" y="780478"/>
                  </a:lnTo>
                  <a:lnTo>
                    <a:pt x="748009" y="809988"/>
                  </a:lnTo>
                  <a:lnTo>
                    <a:pt x="712812" y="836309"/>
                  </a:lnTo>
                  <a:lnTo>
                    <a:pt x="675116" y="859212"/>
                  </a:lnTo>
                  <a:lnTo>
                    <a:pt x="635150" y="878466"/>
                  </a:lnTo>
                  <a:lnTo>
                    <a:pt x="593146" y="893842"/>
                  </a:lnTo>
                  <a:lnTo>
                    <a:pt x="549333" y="905110"/>
                  </a:lnTo>
                  <a:lnTo>
                    <a:pt x="503941" y="912039"/>
                  </a:lnTo>
                  <a:lnTo>
                    <a:pt x="457200" y="914400"/>
                  </a:lnTo>
                  <a:lnTo>
                    <a:pt x="410458" y="912039"/>
                  </a:lnTo>
                  <a:lnTo>
                    <a:pt x="365066" y="905110"/>
                  </a:lnTo>
                  <a:lnTo>
                    <a:pt x="321253" y="893842"/>
                  </a:lnTo>
                  <a:lnTo>
                    <a:pt x="279249" y="878466"/>
                  </a:lnTo>
                  <a:lnTo>
                    <a:pt x="239283" y="859212"/>
                  </a:lnTo>
                  <a:lnTo>
                    <a:pt x="201587" y="836309"/>
                  </a:lnTo>
                  <a:lnTo>
                    <a:pt x="166390" y="809988"/>
                  </a:lnTo>
                  <a:lnTo>
                    <a:pt x="133921" y="780478"/>
                  </a:lnTo>
                  <a:lnTo>
                    <a:pt x="104411" y="748009"/>
                  </a:lnTo>
                  <a:lnTo>
                    <a:pt x="78090" y="712812"/>
                  </a:lnTo>
                  <a:lnTo>
                    <a:pt x="55187" y="675116"/>
                  </a:lnTo>
                  <a:lnTo>
                    <a:pt x="35933" y="635150"/>
                  </a:lnTo>
                  <a:lnTo>
                    <a:pt x="20557" y="593146"/>
                  </a:lnTo>
                  <a:lnTo>
                    <a:pt x="9289" y="549333"/>
                  </a:lnTo>
                  <a:lnTo>
                    <a:pt x="2360" y="503941"/>
                  </a:lnTo>
                  <a:lnTo>
                    <a:pt x="0" y="4572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7784" y="2859011"/>
              <a:ext cx="1117104" cy="111710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85132" y="2955023"/>
              <a:ext cx="882396" cy="106224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393692" y="2884932"/>
              <a:ext cx="1015365" cy="1015365"/>
            </a:xfrm>
            <a:custGeom>
              <a:avLst/>
              <a:gdLst/>
              <a:ahLst/>
              <a:cxnLst/>
              <a:rect l="l" t="t" r="r" b="b"/>
              <a:pathLst>
                <a:path w="1015364" h="1015364">
                  <a:moveTo>
                    <a:pt x="507492" y="0"/>
                  </a:moveTo>
                  <a:lnTo>
                    <a:pt x="458615" y="2323"/>
                  </a:lnTo>
                  <a:lnTo>
                    <a:pt x="411054" y="9150"/>
                  </a:lnTo>
                  <a:lnTo>
                    <a:pt x="365020" y="20269"/>
                  </a:lnTo>
                  <a:lnTo>
                    <a:pt x="320726" y="35467"/>
                  </a:lnTo>
                  <a:lnTo>
                    <a:pt x="278384" y="54532"/>
                  </a:lnTo>
                  <a:lnTo>
                    <a:pt x="238208" y="77251"/>
                  </a:lnTo>
                  <a:lnTo>
                    <a:pt x="200410" y="103410"/>
                  </a:lnTo>
                  <a:lnTo>
                    <a:pt x="165203" y="132799"/>
                  </a:lnTo>
                  <a:lnTo>
                    <a:pt x="132799" y="165203"/>
                  </a:lnTo>
                  <a:lnTo>
                    <a:pt x="103410" y="200410"/>
                  </a:lnTo>
                  <a:lnTo>
                    <a:pt x="77251" y="238208"/>
                  </a:lnTo>
                  <a:lnTo>
                    <a:pt x="54532" y="278384"/>
                  </a:lnTo>
                  <a:lnTo>
                    <a:pt x="35467" y="320726"/>
                  </a:lnTo>
                  <a:lnTo>
                    <a:pt x="20269" y="365020"/>
                  </a:lnTo>
                  <a:lnTo>
                    <a:pt x="9150" y="411054"/>
                  </a:lnTo>
                  <a:lnTo>
                    <a:pt x="2323" y="458615"/>
                  </a:lnTo>
                  <a:lnTo>
                    <a:pt x="0" y="507491"/>
                  </a:lnTo>
                  <a:lnTo>
                    <a:pt x="2323" y="556368"/>
                  </a:lnTo>
                  <a:lnTo>
                    <a:pt x="9150" y="603929"/>
                  </a:lnTo>
                  <a:lnTo>
                    <a:pt x="20269" y="649963"/>
                  </a:lnTo>
                  <a:lnTo>
                    <a:pt x="35467" y="694257"/>
                  </a:lnTo>
                  <a:lnTo>
                    <a:pt x="54532" y="736599"/>
                  </a:lnTo>
                  <a:lnTo>
                    <a:pt x="77251" y="776775"/>
                  </a:lnTo>
                  <a:lnTo>
                    <a:pt x="103410" y="814573"/>
                  </a:lnTo>
                  <a:lnTo>
                    <a:pt x="132799" y="849780"/>
                  </a:lnTo>
                  <a:lnTo>
                    <a:pt x="165203" y="882184"/>
                  </a:lnTo>
                  <a:lnTo>
                    <a:pt x="200410" y="911573"/>
                  </a:lnTo>
                  <a:lnTo>
                    <a:pt x="238208" y="937732"/>
                  </a:lnTo>
                  <a:lnTo>
                    <a:pt x="278384" y="960451"/>
                  </a:lnTo>
                  <a:lnTo>
                    <a:pt x="320726" y="979516"/>
                  </a:lnTo>
                  <a:lnTo>
                    <a:pt x="365020" y="994714"/>
                  </a:lnTo>
                  <a:lnTo>
                    <a:pt x="411054" y="1005833"/>
                  </a:lnTo>
                  <a:lnTo>
                    <a:pt x="458615" y="1012660"/>
                  </a:lnTo>
                  <a:lnTo>
                    <a:pt x="507492" y="1014983"/>
                  </a:lnTo>
                  <a:lnTo>
                    <a:pt x="556368" y="1012660"/>
                  </a:lnTo>
                  <a:lnTo>
                    <a:pt x="603929" y="1005833"/>
                  </a:lnTo>
                  <a:lnTo>
                    <a:pt x="649963" y="994714"/>
                  </a:lnTo>
                  <a:lnTo>
                    <a:pt x="694257" y="979516"/>
                  </a:lnTo>
                  <a:lnTo>
                    <a:pt x="736599" y="960451"/>
                  </a:lnTo>
                  <a:lnTo>
                    <a:pt x="776775" y="937732"/>
                  </a:lnTo>
                  <a:lnTo>
                    <a:pt x="814573" y="911573"/>
                  </a:lnTo>
                  <a:lnTo>
                    <a:pt x="849780" y="882184"/>
                  </a:lnTo>
                  <a:lnTo>
                    <a:pt x="882184" y="849780"/>
                  </a:lnTo>
                  <a:lnTo>
                    <a:pt x="911573" y="814573"/>
                  </a:lnTo>
                  <a:lnTo>
                    <a:pt x="937732" y="776775"/>
                  </a:lnTo>
                  <a:lnTo>
                    <a:pt x="960451" y="736599"/>
                  </a:lnTo>
                  <a:lnTo>
                    <a:pt x="979516" y="694257"/>
                  </a:lnTo>
                  <a:lnTo>
                    <a:pt x="994714" y="649963"/>
                  </a:lnTo>
                  <a:lnTo>
                    <a:pt x="1005833" y="603929"/>
                  </a:lnTo>
                  <a:lnTo>
                    <a:pt x="1012660" y="556368"/>
                  </a:lnTo>
                  <a:lnTo>
                    <a:pt x="1014984" y="507491"/>
                  </a:lnTo>
                  <a:lnTo>
                    <a:pt x="1012660" y="458615"/>
                  </a:lnTo>
                  <a:lnTo>
                    <a:pt x="1005833" y="411054"/>
                  </a:lnTo>
                  <a:lnTo>
                    <a:pt x="994714" y="365020"/>
                  </a:lnTo>
                  <a:lnTo>
                    <a:pt x="979516" y="320726"/>
                  </a:lnTo>
                  <a:lnTo>
                    <a:pt x="960451" y="278384"/>
                  </a:lnTo>
                  <a:lnTo>
                    <a:pt x="937732" y="238208"/>
                  </a:lnTo>
                  <a:lnTo>
                    <a:pt x="911573" y="200410"/>
                  </a:lnTo>
                  <a:lnTo>
                    <a:pt x="882184" y="165203"/>
                  </a:lnTo>
                  <a:lnTo>
                    <a:pt x="849780" y="132799"/>
                  </a:lnTo>
                  <a:lnTo>
                    <a:pt x="814573" y="103410"/>
                  </a:lnTo>
                  <a:lnTo>
                    <a:pt x="776775" y="77251"/>
                  </a:lnTo>
                  <a:lnTo>
                    <a:pt x="736599" y="54532"/>
                  </a:lnTo>
                  <a:lnTo>
                    <a:pt x="694257" y="35467"/>
                  </a:lnTo>
                  <a:lnTo>
                    <a:pt x="649963" y="20269"/>
                  </a:lnTo>
                  <a:lnTo>
                    <a:pt x="603929" y="9150"/>
                  </a:lnTo>
                  <a:lnTo>
                    <a:pt x="556368" y="2323"/>
                  </a:lnTo>
                  <a:lnTo>
                    <a:pt x="507492" y="0"/>
                  </a:lnTo>
                  <a:close/>
                </a:path>
              </a:pathLst>
            </a:custGeom>
            <a:solidFill>
              <a:srgbClr val="004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773295" y="3077971"/>
            <a:ext cx="257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367784" y="2930461"/>
            <a:ext cx="1117600" cy="2847340"/>
            <a:chOff x="4367784" y="2930461"/>
            <a:chExt cx="1117600" cy="2847340"/>
          </a:xfrm>
        </p:grpSpPr>
        <p:sp>
          <p:nvSpPr>
            <p:cNvPr id="20" name="object 20"/>
            <p:cNvSpPr/>
            <p:nvPr/>
          </p:nvSpPr>
          <p:spPr>
            <a:xfrm>
              <a:off x="4443984" y="293522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2360" y="410458"/>
                  </a:lnTo>
                  <a:lnTo>
                    <a:pt x="9289" y="365066"/>
                  </a:lnTo>
                  <a:lnTo>
                    <a:pt x="20557" y="321253"/>
                  </a:lnTo>
                  <a:lnTo>
                    <a:pt x="35933" y="279249"/>
                  </a:lnTo>
                  <a:lnTo>
                    <a:pt x="55187" y="239283"/>
                  </a:lnTo>
                  <a:lnTo>
                    <a:pt x="78090" y="201587"/>
                  </a:lnTo>
                  <a:lnTo>
                    <a:pt x="104411" y="166390"/>
                  </a:lnTo>
                  <a:lnTo>
                    <a:pt x="133921" y="133921"/>
                  </a:lnTo>
                  <a:lnTo>
                    <a:pt x="166390" y="104411"/>
                  </a:lnTo>
                  <a:lnTo>
                    <a:pt x="201587" y="78090"/>
                  </a:lnTo>
                  <a:lnTo>
                    <a:pt x="239283" y="55187"/>
                  </a:lnTo>
                  <a:lnTo>
                    <a:pt x="279249" y="35933"/>
                  </a:lnTo>
                  <a:lnTo>
                    <a:pt x="321253" y="20557"/>
                  </a:lnTo>
                  <a:lnTo>
                    <a:pt x="365066" y="9289"/>
                  </a:lnTo>
                  <a:lnTo>
                    <a:pt x="410458" y="2360"/>
                  </a:lnTo>
                  <a:lnTo>
                    <a:pt x="457200" y="0"/>
                  </a:lnTo>
                  <a:lnTo>
                    <a:pt x="503941" y="2360"/>
                  </a:lnTo>
                  <a:lnTo>
                    <a:pt x="549333" y="9289"/>
                  </a:lnTo>
                  <a:lnTo>
                    <a:pt x="593146" y="20557"/>
                  </a:lnTo>
                  <a:lnTo>
                    <a:pt x="635150" y="35933"/>
                  </a:lnTo>
                  <a:lnTo>
                    <a:pt x="675116" y="55187"/>
                  </a:lnTo>
                  <a:lnTo>
                    <a:pt x="712812" y="78090"/>
                  </a:lnTo>
                  <a:lnTo>
                    <a:pt x="748009" y="104411"/>
                  </a:lnTo>
                  <a:lnTo>
                    <a:pt x="780478" y="133921"/>
                  </a:lnTo>
                  <a:lnTo>
                    <a:pt x="809988" y="166390"/>
                  </a:lnTo>
                  <a:lnTo>
                    <a:pt x="836309" y="201587"/>
                  </a:lnTo>
                  <a:lnTo>
                    <a:pt x="859212" y="239283"/>
                  </a:lnTo>
                  <a:lnTo>
                    <a:pt x="878466" y="279249"/>
                  </a:lnTo>
                  <a:lnTo>
                    <a:pt x="893842" y="321253"/>
                  </a:lnTo>
                  <a:lnTo>
                    <a:pt x="905110" y="365066"/>
                  </a:lnTo>
                  <a:lnTo>
                    <a:pt x="912039" y="410458"/>
                  </a:lnTo>
                  <a:lnTo>
                    <a:pt x="914400" y="457200"/>
                  </a:lnTo>
                  <a:lnTo>
                    <a:pt x="912039" y="503941"/>
                  </a:lnTo>
                  <a:lnTo>
                    <a:pt x="905110" y="549333"/>
                  </a:lnTo>
                  <a:lnTo>
                    <a:pt x="893842" y="593146"/>
                  </a:lnTo>
                  <a:lnTo>
                    <a:pt x="878466" y="635150"/>
                  </a:lnTo>
                  <a:lnTo>
                    <a:pt x="859212" y="675116"/>
                  </a:lnTo>
                  <a:lnTo>
                    <a:pt x="836309" y="712812"/>
                  </a:lnTo>
                  <a:lnTo>
                    <a:pt x="809988" y="748009"/>
                  </a:lnTo>
                  <a:lnTo>
                    <a:pt x="780478" y="780478"/>
                  </a:lnTo>
                  <a:lnTo>
                    <a:pt x="748009" y="809988"/>
                  </a:lnTo>
                  <a:lnTo>
                    <a:pt x="712812" y="836309"/>
                  </a:lnTo>
                  <a:lnTo>
                    <a:pt x="675116" y="859212"/>
                  </a:lnTo>
                  <a:lnTo>
                    <a:pt x="635150" y="878466"/>
                  </a:lnTo>
                  <a:lnTo>
                    <a:pt x="593146" y="893842"/>
                  </a:lnTo>
                  <a:lnTo>
                    <a:pt x="549333" y="905110"/>
                  </a:lnTo>
                  <a:lnTo>
                    <a:pt x="503941" y="912039"/>
                  </a:lnTo>
                  <a:lnTo>
                    <a:pt x="457200" y="914400"/>
                  </a:lnTo>
                  <a:lnTo>
                    <a:pt x="410458" y="912039"/>
                  </a:lnTo>
                  <a:lnTo>
                    <a:pt x="365066" y="905110"/>
                  </a:lnTo>
                  <a:lnTo>
                    <a:pt x="321253" y="893842"/>
                  </a:lnTo>
                  <a:lnTo>
                    <a:pt x="279249" y="878466"/>
                  </a:lnTo>
                  <a:lnTo>
                    <a:pt x="239283" y="859212"/>
                  </a:lnTo>
                  <a:lnTo>
                    <a:pt x="201587" y="836309"/>
                  </a:lnTo>
                  <a:lnTo>
                    <a:pt x="166390" y="809988"/>
                  </a:lnTo>
                  <a:lnTo>
                    <a:pt x="133921" y="780478"/>
                  </a:lnTo>
                  <a:lnTo>
                    <a:pt x="104411" y="748009"/>
                  </a:lnTo>
                  <a:lnTo>
                    <a:pt x="78090" y="712812"/>
                  </a:lnTo>
                  <a:lnTo>
                    <a:pt x="55187" y="675116"/>
                  </a:lnTo>
                  <a:lnTo>
                    <a:pt x="35933" y="635150"/>
                  </a:lnTo>
                  <a:lnTo>
                    <a:pt x="20557" y="593146"/>
                  </a:lnTo>
                  <a:lnTo>
                    <a:pt x="9289" y="549333"/>
                  </a:lnTo>
                  <a:lnTo>
                    <a:pt x="2360" y="503941"/>
                  </a:lnTo>
                  <a:lnTo>
                    <a:pt x="0" y="4572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7784" y="4619244"/>
              <a:ext cx="1117104" cy="111710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85132" y="4715255"/>
              <a:ext cx="882396" cy="106224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393692" y="4645151"/>
              <a:ext cx="1015365" cy="1015365"/>
            </a:xfrm>
            <a:custGeom>
              <a:avLst/>
              <a:gdLst/>
              <a:ahLst/>
              <a:cxnLst/>
              <a:rect l="l" t="t" r="r" b="b"/>
              <a:pathLst>
                <a:path w="1015364" h="1015364">
                  <a:moveTo>
                    <a:pt x="507492" y="0"/>
                  </a:moveTo>
                  <a:lnTo>
                    <a:pt x="458615" y="2323"/>
                  </a:lnTo>
                  <a:lnTo>
                    <a:pt x="411054" y="9150"/>
                  </a:lnTo>
                  <a:lnTo>
                    <a:pt x="365020" y="20269"/>
                  </a:lnTo>
                  <a:lnTo>
                    <a:pt x="320726" y="35467"/>
                  </a:lnTo>
                  <a:lnTo>
                    <a:pt x="278384" y="54532"/>
                  </a:lnTo>
                  <a:lnTo>
                    <a:pt x="238208" y="77251"/>
                  </a:lnTo>
                  <a:lnTo>
                    <a:pt x="200410" y="103410"/>
                  </a:lnTo>
                  <a:lnTo>
                    <a:pt x="165203" y="132799"/>
                  </a:lnTo>
                  <a:lnTo>
                    <a:pt x="132799" y="165203"/>
                  </a:lnTo>
                  <a:lnTo>
                    <a:pt x="103410" y="200410"/>
                  </a:lnTo>
                  <a:lnTo>
                    <a:pt x="77251" y="238208"/>
                  </a:lnTo>
                  <a:lnTo>
                    <a:pt x="54532" y="278384"/>
                  </a:lnTo>
                  <a:lnTo>
                    <a:pt x="35467" y="320726"/>
                  </a:lnTo>
                  <a:lnTo>
                    <a:pt x="20269" y="365020"/>
                  </a:lnTo>
                  <a:lnTo>
                    <a:pt x="9150" y="411054"/>
                  </a:lnTo>
                  <a:lnTo>
                    <a:pt x="2323" y="458615"/>
                  </a:lnTo>
                  <a:lnTo>
                    <a:pt x="0" y="507492"/>
                  </a:lnTo>
                  <a:lnTo>
                    <a:pt x="2323" y="556368"/>
                  </a:lnTo>
                  <a:lnTo>
                    <a:pt x="9150" y="603929"/>
                  </a:lnTo>
                  <a:lnTo>
                    <a:pt x="20269" y="649963"/>
                  </a:lnTo>
                  <a:lnTo>
                    <a:pt x="35467" y="694257"/>
                  </a:lnTo>
                  <a:lnTo>
                    <a:pt x="54532" y="736599"/>
                  </a:lnTo>
                  <a:lnTo>
                    <a:pt x="77251" y="776775"/>
                  </a:lnTo>
                  <a:lnTo>
                    <a:pt x="103410" y="814573"/>
                  </a:lnTo>
                  <a:lnTo>
                    <a:pt x="132799" y="849780"/>
                  </a:lnTo>
                  <a:lnTo>
                    <a:pt x="165203" y="882184"/>
                  </a:lnTo>
                  <a:lnTo>
                    <a:pt x="200410" y="911573"/>
                  </a:lnTo>
                  <a:lnTo>
                    <a:pt x="238208" y="937732"/>
                  </a:lnTo>
                  <a:lnTo>
                    <a:pt x="278384" y="960451"/>
                  </a:lnTo>
                  <a:lnTo>
                    <a:pt x="320726" y="979516"/>
                  </a:lnTo>
                  <a:lnTo>
                    <a:pt x="365020" y="994714"/>
                  </a:lnTo>
                  <a:lnTo>
                    <a:pt x="411054" y="1005833"/>
                  </a:lnTo>
                  <a:lnTo>
                    <a:pt x="458615" y="1012660"/>
                  </a:lnTo>
                  <a:lnTo>
                    <a:pt x="507492" y="1014984"/>
                  </a:lnTo>
                  <a:lnTo>
                    <a:pt x="556368" y="1012660"/>
                  </a:lnTo>
                  <a:lnTo>
                    <a:pt x="603929" y="1005833"/>
                  </a:lnTo>
                  <a:lnTo>
                    <a:pt x="649963" y="994714"/>
                  </a:lnTo>
                  <a:lnTo>
                    <a:pt x="694257" y="979516"/>
                  </a:lnTo>
                  <a:lnTo>
                    <a:pt x="736599" y="960451"/>
                  </a:lnTo>
                  <a:lnTo>
                    <a:pt x="776775" y="937732"/>
                  </a:lnTo>
                  <a:lnTo>
                    <a:pt x="814573" y="911573"/>
                  </a:lnTo>
                  <a:lnTo>
                    <a:pt x="849780" y="882184"/>
                  </a:lnTo>
                  <a:lnTo>
                    <a:pt x="882184" y="849780"/>
                  </a:lnTo>
                  <a:lnTo>
                    <a:pt x="911573" y="814573"/>
                  </a:lnTo>
                  <a:lnTo>
                    <a:pt x="937732" y="776775"/>
                  </a:lnTo>
                  <a:lnTo>
                    <a:pt x="960451" y="736599"/>
                  </a:lnTo>
                  <a:lnTo>
                    <a:pt x="979516" y="694257"/>
                  </a:lnTo>
                  <a:lnTo>
                    <a:pt x="994714" y="649963"/>
                  </a:lnTo>
                  <a:lnTo>
                    <a:pt x="1005833" y="603929"/>
                  </a:lnTo>
                  <a:lnTo>
                    <a:pt x="1012660" y="556368"/>
                  </a:lnTo>
                  <a:lnTo>
                    <a:pt x="1014984" y="507492"/>
                  </a:lnTo>
                  <a:lnTo>
                    <a:pt x="1012660" y="458615"/>
                  </a:lnTo>
                  <a:lnTo>
                    <a:pt x="1005833" y="411054"/>
                  </a:lnTo>
                  <a:lnTo>
                    <a:pt x="994714" y="365020"/>
                  </a:lnTo>
                  <a:lnTo>
                    <a:pt x="979516" y="320726"/>
                  </a:lnTo>
                  <a:lnTo>
                    <a:pt x="960451" y="278384"/>
                  </a:lnTo>
                  <a:lnTo>
                    <a:pt x="937732" y="238208"/>
                  </a:lnTo>
                  <a:lnTo>
                    <a:pt x="911573" y="200410"/>
                  </a:lnTo>
                  <a:lnTo>
                    <a:pt x="882184" y="165203"/>
                  </a:lnTo>
                  <a:lnTo>
                    <a:pt x="849780" y="132799"/>
                  </a:lnTo>
                  <a:lnTo>
                    <a:pt x="814573" y="103410"/>
                  </a:lnTo>
                  <a:lnTo>
                    <a:pt x="776775" y="77251"/>
                  </a:lnTo>
                  <a:lnTo>
                    <a:pt x="736599" y="54532"/>
                  </a:lnTo>
                  <a:lnTo>
                    <a:pt x="694257" y="35467"/>
                  </a:lnTo>
                  <a:lnTo>
                    <a:pt x="649963" y="20269"/>
                  </a:lnTo>
                  <a:lnTo>
                    <a:pt x="603929" y="9150"/>
                  </a:lnTo>
                  <a:lnTo>
                    <a:pt x="556368" y="2323"/>
                  </a:lnTo>
                  <a:lnTo>
                    <a:pt x="507492" y="0"/>
                  </a:lnTo>
                  <a:close/>
                </a:path>
              </a:pathLst>
            </a:custGeom>
            <a:solidFill>
              <a:srgbClr val="004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773295" y="4837938"/>
            <a:ext cx="257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443984" y="4695444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199"/>
                </a:moveTo>
                <a:lnTo>
                  <a:pt x="2360" y="410458"/>
                </a:lnTo>
                <a:lnTo>
                  <a:pt x="9289" y="365066"/>
                </a:lnTo>
                <a:lnTo>
                  <a:pt x="20557" y="321253"/>
                </a:lnTo>
                <a:lnTo>
                  <a:pt x="35933" y="279249"/>
                </a:lnTo>
                <a:lnTo>
                  <a:pt x="55187" y="239283"/>
                </a:lnTo>
                <a:lnTo>
                  <a:pt x="78090" y="201587"/>
                </a:lnTo>
                <a:lnTo>
                  <a:pt x="104411" y="166390"/>
                </a:lnTo>
                <a:lnTo>
                  <a:pt x="133921" y="133921"/>
                </a:lnTo>
                <a:lnTo>
                  <a:pt x="166390" y="104411"/>
                </a:lnTo>
                <a:lnTo>
                  <a:pt x="201587" y="78090"/>
                </a:lnTo>
                <a:lnTo>
                  <a:pt x="239283" y="55187"/>
                </a:lnTo>
                <a:lnTo>
                  <a:pt x="279249" y="35933"/>
                </a:lnTo>
                <a:lnTo>
                  <a:pt x="321253" y="20557"/>
                </a:lnTo>
                <a:lnTo>
                  <a:pt x="365066" y="9289"/>
                </a:lnTo>
                <a:lnTo>
                  <a:pt x="410458" y="2360"/>
                </a:lnTo>
                <a:lnTo>
                  <a:pt x="457200" y="0"/>
                </a:lnTo>
                <a:lnTo>
                  <a:pt x="503941" y="2360"/>
                </a:lnTo>
                <a:lnTo>
                  <a:pt x="549333" y="9289"/>
                </a:lnTo>
                <a:lnTo>
                  <a:pt x="593146" y="20557"/>
                </a:lnTo>
                <a:lnTo>
                  <a:pt x="635150" y="35933"/>
                </a:lnTo>
                <a:lnTo>
                  <a:pt x="675116" y="55187"/>
                </a:lnTo>
                <a:lnTo>
                  <a:pt x="712812" y="78090"/>
                </a:lnTo>
                <a:lnTo>
                  <a:pt x="748009" y="104411"/>
                </a:lnTo>
                <a:lnTo>
                  <a:pt x="780478" y="133921"/>
                </a:lnTo>
                <a:lnTo>
                  <a:pt x="809988" y="166390"/>
                </a:lnTo>
                <a:lnTo>
                  <a:pt x="836309" y="201587"/>
                </a:lnTo>
                <a:lnTo>
                  <a:pt x="859212" y="239283"/>
                </a:lnTo>
                <a:lnTo>
                  <a:pt x="878466" y="279249"/>
                </a:lnTo>
                <a:lnTo>
                  <a:pt x="893842" y="321253"/>
                </a:lnTo>
                <a:lnTo>
                  <a:pt x="905110" y="365066"/>
                </a:lnTo>
                <a:lnTo>
                  <a:pt x="912039" y="410458"/>
                </a:lnTo>
                <a:lnTo>
                  <a:pt x="914400" y="457199"/>
                </a:lnTo>
                <a:lnTo>
                  <a:pt x="912039" y="503941"/>
                </a:lnTo>
                <a:lnTo>
                  <a:pt x="905110" y="549333"/>
                </a:lnTo>
                <a:lnTo>
                  <a:pt x="893842" y="593146"/>
                </a:lnTo>
                <a:lnTo>
                  <a:pt x="878466" y="635150"/>
                </a:lnTo>
                <a:lnTo>
                  <a:pt x="859212" y="675116"/>
                </a:lnTo>
                <a:lnTo>
                  <a:pt x="836309" y="712812"/>
                </a:lnTo>
                <a:lnTo>
                  <a:pt x="809988" y="748009"/>
                </a:lnTo>
                <a:lnTo>
                  <a:pt x="780478" y="780478"/>
                </a:lnTo>
                <a:lnTo>
                  <a:pt x="748009" y="809988"/>
                </a:lnTo>
                <a:lnTo>
                  <a:pt x="712812" y="836309"/>
                </a:lnTo>
                <a:lnTo>
                  <a:pt x="675116" y="859212"/>
                </a:lnTo>
                <a:lnTo>
                  <a:pt x="635150" y="878466"/>
                </a:lnTo>
                <a:lnTo>
                  <a:pt x="593146" y="893842"/>
                </a:lnTo>
                <a:lnTo>
                  <a:pt x="549333" y="905110"/>
                </a:lnTo>
                <a:lnTo>
                  <a:pt x="503941" y="912039"/>
                </a:lnTo>
                <a:lnTo>
                  <a:pt x="457200" y="914399"/>
                </a:lnTo>
                <a:lnTo>
                  <a:pt x="410458" y="912039"/>
                </a:lnTo>
                <a:lnTo>
                  <a:pt x="365066" y="905110"/>
                </a:lnTo>
                <a:lnTo>
                  <a:pt x="321253" y="893842"/>
                </a:lnTo>
                <a:lnTo>
                  <a:pt x="279249" y="878466"/>
                </a:lnTo>
                <a:lnTo>
                  <a:pt x="239283" y="859212"/>
                </a:lnTo>
                <a:lnTo>
                  <a:pt x="201587" y="836309"/>
                </a:lnTo>
                <a:lnTo>
                  <a:pt x="166390" y="809988"/>
                </a:lnTo>
                <a:lnTo>
                  <a:pt x="133921" y="780478"/>
                </a:lnTo>
                <a:lnTo>
                  <a:pt x="104411" y="748009"/>
                </a:lnTo>
                <a:lnTo>
                  <a:pt x="78090" y="712812"/>
                </a:lnTo>
                <a:lnTo>
                  <a:pt x="55187" y="675116"/>
                </a:lnTo>
                <a:lnTo>
                  <a:pt x="35933" y="635150"/>
                </a:lnTo>
                <a:lnTo>
                  <a:pt x="20557" y="593146"/>
                </a:lnTo>
                <a:lnTo>
                  <a:pt x="9289" y="549333"/>
                </a:lnTo>
                <a:lnTo>
                  <a:pt x="2360" y="503941"/>
                </a:lnTo>
                <a:lnTo>
                  <a:pt x="0" y="457199"/>
                </a:lnTo>
                <a:close/>
              </a:path>
            </a:pathLst>
          </a:custGeom>
          <a:ln w="9525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pc="-25" dirty="0"/>
              <a:t>10</a:t>
            </a:r>
          </a:p>
        </p:txBody>
      </p:sp>
      <p:pic>
        <p:nvPicPr>
          <p:cNvPr id="27" name="Picture 26" descr="A logo of a disaster recovery company&#10;&#10;Description automatically generated">
            <a:extLst>
              <a:ext uri="{FF2B5EF4-FFF2-40B4-BE49-F238E27FC236}">
                <a16:creationId xmlns:a16="http://schemas.microsoft.com/office/drawing/2014/main" id="{CE7FC516-0ADB-0CF9-A52C-4D0F7281BB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511" y="6400800"/>
            <a:ext cx="417507" cy="39855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F0E3DD4-B8DE-20E9-8422-F17B86077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A8D180-072D-2A79-DE9E-B22FEC1B8C25}"/>
              </a:ext>
            </a:extLst>
          </p:cNvPr>
          <p:cNvCxnSpPr>
            <a:cxnSpLocks/>
          </p:cNvCxnSpPr>
          <p:nvPr/>
        </p:nvCxnSpPr>
        <p:spPr>
          <a:xfrm>
            <a:off x="0" y="3962400"/>
            <a:ext cx="5977913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" name="object 2">
            <a:extLst>
              <a:ext uri="{FF2B5EF4-FFF2-40B4-BE49-F238E27FC236}">
                <a16:creationId xmlns:a16="http://schemas.microsoft.com/office/drawing/2014/main" id="{BC318B8F-6884-3E3E-C6FE-787233947877}"/>
              </a:ext>
            </a:extLst>
          </p:cNvPr>
          <p:cNvPicPr/>
          <p:nvPr/>
        </p:nvPicPr>
        <p:blipFill rotWithShape="1">
          <a:blip r:embed="rId2" cstate="print"/>
          <a:srcRect l="51235"/>
          <a:stretch/>
        </p:blipFill>
        <p:spPr>
          <a:xfrm>
            <a:off x="5943601" y="0"/>
            <a:ext cx="6248400" cy="6858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B585CBB-2CBF-AF69-14C2-867E66E212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1" r="3136" b="6034"/>
          <a:stretch/>
        </p:blipFill>
        <p:spPr>
          <a:xfrm>
            <a:off x="383531" y="41399"/>
            <a:ext cx="5176539" cy="2133600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CA41BE4B-ED3C-F06F-8460-0F88A92879EF}"/>
              </a:ext>
            </a:extLst>
          </p:cNvPr>
          <p:cNvSpPr txBox="1">
            <a:spLocks/>
          </p:cNvSpPr>
          <p:nvPr/>
        </p:nvSpPr>
        <p:spPr>
          <a:xfrm>
            <a:off x="-76200" y="2813689"/>
            <a:ext cx="6019801" cy="1133002"/>
          </a:xfrm>
          <a:prstGeom prst="rect">
            <a:avLst/>
          </a:prstGeom>
        </p:spPr>
        <p:txBody>
          <a:bodyPr vert="horz" wrap="square" lIns="0" tIns="116205" rIns="0" bIns="0" rtlCol="0" anchor="ctr">
            <a:spAutoFit/>
          </a:bodyPr>
          <a:lstStyle>
            <a:lvl1pPr>
              <a:defRPr sz="3600" b="0" i="0">
                <a:solidFill>
                  <a:srgbClr val="004F7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R="5080" algn="ctr"/>
            <a:r>
              <a:rPr lang="en-US" sz="6600" b="1" dirty="0">
                <a:solidFill>
                  <a:srgbClr val="257687"/>
                </a:solidFill>
              </a:rPr>
              <a:t>QUESTIONS?</a:t>
            </a:r>
            <a:endParaRPr lang="en-US" sz="6600" dirty="0">
              <a:solidFill>
                <a:srgbClr val="257687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22898A7-8C01-A423-4AC2-A9CB50DBCB48}"/>
              </a:ext>
            </a:extLst>
          </p:cNvPr>
          <p:cNvGrpSpPr/>
          <p:nvPr/>
        </p:nvGrpSpPr>
        <p:grpSpPr>
          <a:xfrm>
            <a:off x="762000" y="4087744"/>
            <a:ext cx="4025938" cy="2719332"/>
            <a:chOff x="469862" y="2421535"/>
            <a:chExt cx="4728537" cy="3345797"/>
          </a:xfrm>
        </p:grpSpPr>
        <p:pic>
          <p:nvPicPr>
            <p:cNvPr id="7" name="Picture 6" descr="A logo of a disaster recovery company&#10;&#10;Description automatically generated">
              <a:extLst>
                <a:ext uri="{FF2B5EF4-FFF2-40B4-BE49-F238E27FC236}">
                  <a16:creationId xmlns:a16="http://schemas.microsoft.com/office/drawing/2014/main" id="{35A52353-C4B7-13D2-671A-E6033B33E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901" y="2421535"/>
              <a:ext cx="1742467" cy="1742467"/>
            </a:xfrm>
            <a:prstGeom prst="rect">
              <a:avLst/>
            </a:prstGeom>
          </p:spPr>
        </p:pic>
        <p:pic>
          <p:nvPicPr>
            <p:cNvPr id="12" name="Picture 11" descr="A logo of a company&#10;&#10;Description automatically generated">
              <a:extLst>
                <a:ext uri="{FF2B5EF4-FFF2-40B4-BE49-F238E27FC236}">
                  <a16:creationId xmlns:a16="http://schemas.microsoft.com/office/drawing/2014/main" id="{2F118F4F-8243-C42F-3B40-BB7DF6663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862" y="4004448"/>
              <a:ext cx="1739791" cy="1762884"/>
            </a:xfrm>
            <a:prstGeom prst="rect">
              <a:avLst/>
            </a:prstGeom>
          </p:spPr>
        </p:pic>
        <p:pic>
          <p:nvPicPr>
            <p:cNvPr id="14" name="Picture 13" descr="A logo of a company&#10;&#10;Description automatically generated">
              <a:extLst>
                <a:ext uri="{FF2B5EF4-FFF2-40B4-BE49-F238E27FC236}">
                  <a16:creationId xmlns:a16="http://schemas.microsoft.com/office/drawing/2014/main" id="{855BACC5-CCFA-2CCE-4DE0-033A9E041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653" y="4123409"/>
              <a:ext cx="1446719" cy="1496954"/>
            </a:xfrm>
            <a:prstGeom prst="rect">
              <a:avLst/>
            </a:prstGeom>
          </p:spPr>
        </p:pic>
        <p:pic>
          <p:nvPicPr>
            <p:cNvPr id="16" name="Picture 15" descr="A close-up of a logo&#10;&#10;Description automatically generated">
              <a:extLst>
                <a:ext uri="{FF2B5EF4-FFF2-40B4-BE49-F238E27FC236}">
                  <a16:creationId xmlns:a16="http://schemas.microsoft.com/office/drawing/2014/main" id="{86FB67E9-B533-1964-0A00-F180CBB3EB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827"/>
            <a:stretch/>
          </p:blipFill>
          <p:spPr>
            <a:xfrm>
              <a:off x="3770919" y="4123409"/>
              <a:ext cx="1427480" cy="1520908"/>
            </a:xfrm>
            <a:prstGeom prst="rect">
              <a:avLst/>
            </a:prstGeom>
          </p:spPr>
        </p:pic>
      </p:grpSp>
      <p:sp>
        <p:nvSpPr>
          <p:cNvPr id="19" name="object 3">
            <a:extLst>
              <a:ext uri="{FF2B5EF4-FFF2-40B4-BE49-F238E27FC236}">
                <a16:creationId xmlns:a16="http://schemas.microsoft.com/office/drawing/2014/main" id="{AB8862CC-7098-2F93-D62C-F335E4A50AF8}"/>
              </a:ext>
            </a:extLst>
          </p:cNvPr>
          <p:cNvSpPr txBox="1">
            <a:spLocks/>
          </p:cNvSpPr>
          <p:nvPr/>
        </p:nvSpPr>
        <p:spPr>
          <a:xfrm>
            <a:off x="-38101" y="2076359"/>
            <a:ext cx="5943601" cy="948337"/>
          </a:xfrm>
          <a:prstGeom prst="rect">
            <a:avLst/>
          </a:prstGeom>
        </p:spPr>
        <p:txBody>
          <a:bodyPr vert="horz" wrap="square" lIns="0" tIns="116205" rIns="0" bIns="0" rtlCol="0" anchor="ctr">
            <a:spAutoFit/>
          </a:bodyPr>
          <a:lstStyle>
            <a:lvl1pPr>
              <a:defRPr sz="3600" b="0" i="0">
                <a:solidFill>
                  <a:srgbClr val="004F7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algn="ctr">
              <a:spcBef>
                <a:spcPts val="915"/>
              </a:spcBef>
            </a:pPr>
            <a:r>
              <a:rPr lang="en-US" sz="5400" b="1" dirty="0">
                <a:solidFill>
                  <a:srgbClr val="AEC511"/>
                </a:solidFill>
              </a:rPr>
              <a:t>Thank you</a:t>
            </a:r>
            <a:endParaRPr lang="en-US" sz="4800" dirty="0">
              <a:solidFill>
                <a:srgbClr val="AEC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32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data report&#10;&#10;Description automatically generated">
            <a:extLst>
              <a:ext uri="{FF2B5EF4-FFF2-40B4-BE49-F238E27FC236}">
                <a16:creationId xmlns:a16="http://schemas.microsoft.com/office/drawing/2014/main" id="{89703CD0-512D-63E4-9A72-D60DE54EF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68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680" y="1688592"/>
            <a:ext cx="140335" cy="81280"/>
          </a:xfrm>
          <a:custGeom>
            <a:avLst/>
            <a:gdLst/>
            <a:ahLst/>
            <a:cxnLst/>
            <a:rect l="l" t="t" r="r" b="b"/>
            <a:pathLst>
              <a:path w="140334" h="81280">
                <a:moveTo>
                  <a:pt x="140208" y="0"/>
                </a:moveTo>
                <a:lnTo>
                  <a:pt x="0" y="80772"/>
                </a:lnTo>
                <a:lnTo>
                  <a:pt x="140208" y="80772"/>
                </a:lnTo>
                <a:lnTo>
                  <a:pt x="140208" y="0"/>
                </a:lnTo>
                <a:close/>
              </a:path>
            </a:pathLst>
          </a:custGeom>
          <a:solidFill>
            <a:srgbClr val="007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" y="3174492"/>
            <a:ext cx="140335" cy="79375"/>
          </a:xfrm>
          <a:custGeom>
            <a:avLst/>
            <a:gdLst/>
            <a:ahLst/>
            <a:cxnLst/>
            <a:rect l="l" t="t" r="r" b="b"/>
            <a:pathLst>
              <a:path w="140334" h="79375">
                <a:moveTo>
                  <a:pt x="140208" y="0"/>
                </a:moveTo>
                <a:lnTo>
                  <a:pt x="0" y="79248"/>
                </a:lnTo>
                <a:lnTo>
                  <a:pt x="140208" y="79248"/>
                </a:lnTo>
                <a:lnTo>
                  <a:pt x="140208" y="0"/>
                </a:lnTo>
                <a:close/>
              </a:path>
            </a:pathLst>
          </a:custGeom>
          <a:solidFill>
            <a:srgbClr val="007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87680" y="1502854"/>
            <a:ext cx="11090275" cy="4393565"/>
            <a:chOff x="487680" y="1502854"/>
            <a:chExt cx="11090275" cy="4393565"/>
          </a:xfrm>
        </p:grpSpPr>
        <p:sp>
          <p:nvSpPr>
            <p:cNvPr id="5" name="object 5"/>
            <p:cNvSpPr/>
            <p:nvPr/>
          </p:nvSpPr>
          <p:spPr>
            <a:xfrm>
              <a:off x="487680" y="4658868"/>
              <a:ext cx="140335" cy="79375"/>
            </a:xfrm>
            <a:custGeom>
              <a:avLst/>
              <a:gdLst/>
              <a:ahLst/>
              <a:cxnLst/>
              <a:rect l="l" t="t" r="r" b="b"/>
              <a:pathLst>
                <a:path w="140334" h="79375">
                  <a:moveTo>
                    <a:pt x="140208" y="0"/>
                  </a:moveTo>
                  <a:lnTo>
                    <a:pt x="0" y="79247"/>
                  </a:lnTo>
                  <a:lnTo>
                    <a:pt x="140208" y="79247"/>
                  </a:lnTo>
                  <a:lnTo>
                    <a:pt x="140208" y="0"/>
                  </a:lnTo>
                  <a:close/>
                </a:path>
              </a:pathLst>
            </a:custGeom>
            <a:solidFill>
              <a:srgbClr val="007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8650" y="1517141"/>
              <a:ext cx="10934700" cy="4364990"/>
            </a:xfrm>
            <a:custGeom>
              <a:avLst/>
              <a:gdLst/>
              <a:ahLst/>
              <a:cxnLst/>
              <a:rect l="l" t="t" r="r" b="b"/>
              <a:pathLst>
                <a:path w="10934700" h="4364990">
                  <a:moveTo>
                    <a:pt x="0" y="4364736"/>
                  </a:moveTo>
                  <a:lnTo>
                    <a:pt x="10934700" y="4364736"/>
                  </a:lnTo>
                  <a:lnTo>
                    <a:pt x="10934700" y="0"/>
                  </a:lnTo>
                  <a:lnTo>
                    <a:pt x="0" y="0"/>
                  </a:lnTo>
                  <a:lnTo>
                    <a:pt x="0" y="4364736"/>
                  </a:lnTo>
                  <a:close/>
                </a:path>
              </a:pathLst>
            </a:custGeom>
            <a:ln w="28575">
              <a:solidFill>
                <a:srgbClr val="00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6102" y="314705"/>
            <a:ext cx="1085977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b="1" spc="-10" dirty="0">
                <a:latin typeface="+mn-lt"/>
              </a:rPr>
              <a:t>Ready</a:t>
            </a:r>
            <a:r>
              <a:rPr sz="4400" b="1" spc="-110" dirty="0">
                <a:latin typeface="+mn-lt"/>
              </a:rPr>
              <a:t> </a:t>
            </a:r>
            <a:r>
              <a:rPr sz="4400" b="1" dirty="0">
                <a:latin typeface="+mn-lt"/>
              </a:rPr>
              <a:t>for</a:t>
            </a:r>
            <a:r>
              <a:rPr sz="4400" b="1" spc="-100" dirty="0">
                <a:latin typeface="+mn-lt"/>
              </a:rPr>
              <a:t> </a:t>
            </a:r>
            <a:r>
              <a:rPr lang="en-US" sz="4400" b="1" dirty="0">
                <a:latin typeface="+mn-lt"/>
              </a:rPr>
              <a:t>Rebuild USVI </a:t>
            </a:r>
            <a:r>
              <a:rPr sz="4400" b="1" spc="-10" dirty="0">
                <a:latin typeface="+mn-lt"/>
              </a:rPr>
              <a:t>Program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76400" y="1997201"/>
            <a:ext cx="9603740" cy="3664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830705">
              <a:lnSpc>
                <a:spcPct val="100000"/>
              </a:lnSpc>
              <a:spcBef>
                <a:spcPts val="95"/>
              </a:spcBef>
            </a:pPr>
            <a:r>
              <a:rPr lang="en-US" sz="2800" dirty="0">
                <a:solidFill>
                  <a:srgbClr val="111111"/>
                </a:solidFill>
                <a:latin typeface="Calibri"/>
                <a:cs typeface="Calibri"/>
              </a:rPr>
              <a:t>Impact of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two</a:t>
            </a:r>
            <a:r>
              <a:rPr sz="2800" spc="-7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Category</a:t>
            </a:r>
            <a:r>
              <a:rPr sz="2800" spc="-7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5</a:t>
            </a:r>
            <a:r>
              <a:rPr sz="2800" spc="-7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hurricanes</a:t>
            </a:r>
            <a:r>
              <a:rPr sz="2800" spc="-2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Irma</a:t>
            </a:r>
            <a:r>
              <a:rPr sz="2800" spc="-7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111111"/>
                </a:solidFill>
                <a:latin typeface="Calibri"/>
                <a:cs typeface="Calibri"/>
              </a:rPr>
              <a:t>and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Maria</a:t>
            </a:r>
            <a:r>
              <a:rPr sz="2800" spc="-4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in</a:t>
            </a:r>
            <a:r>
              <a:rPr sz="2800" spc="-3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11111"/>
                </a:solidFill>
                <a:latin typeface="Calibri"/>
                <a:cs typeface="Calibri"/>
              </a:rPr>
              <a:t>2017</a:t>
            </a:r>
            <a:r>
              <a:rPr lang="en-US" sz="2800" spc="-20" dirty="0">
                <a:solidFill>
                  <a:srgbClr val="111111"/>
                </a:solidFill>
                <a:latin typeface="Calibri"/>
                <a:cs typeface="Calibri"/>
              </a:rPr>
              <a:t> and COVID</a:t>
            </a:r>
            <a:endParaRPr sz="2800" dirty="0">
              <a:latin typeface="Calibri"/>
              <a:cs typeface="Calibri"/>
            </a:endParaRPr>
          </a:p>
          <a:p>
            <a:pPr marL="12700" marR="1372870">
              <a:lnSpc>
                <a:spcPct val="100000"/>
              </a:lnSpc>
            </a:pPr>
            <a:endParaRPr lang="en-US" sz="2800" dirty="0">
              <a:solidFill>
                <a:srgbClr val="111111"/>
              </a:solidFill>
              <a:latin typeface="Calibri"/>
              <a:cs typeface="Calibri"/>
            </a:endParaRPr>
          </a:p>
          <a:p>
            <a:pPr marL="12700" marR="1372870">
              <a:lnSpc>
                <a:spcPct val="100000"/>
              </a:lnSpc>
            </a:pP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Expect</a:t>
            </a:r>
            <a:r>
              <a:rPr lang="en-US" sz="2800" spc="-85" dirty="0">
                <a:solidFill>
                  <a:srgbClr val="111111"/>
                </a:solidFill>
                <a:latin typeface="Calibri"/>
                <a:cs typeface="Calibri"/>
              </a:rPr>
              <a:t>ed $8B now projected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to</a:t>
            </a:r>
            <a:r>
              <a:rPr sz="2800" spc="-9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receive</a:t>
            </a:r>
            <a:r>
              <a:rPr sz="2800" spc="-8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$15–20B+</a:t>
            </a:r>
            <a:r>
              <a:rPr sz="2800" spc="-3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in</a:t>
            </a:r>
            <a:r>
              <a:rPr sz="2800" spc="-8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federal</a:t>
            </a:r>
            <a:r>
              <a:rPr sz="2800" spc="-8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funding</a:t>
            </a:r>
            <a:r>
              <a:rPr sz="2800" spc="-5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to</a:t>
            </a:r>
            <a:r>
              <a:rPr sz="2800" spc="-8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11111"/>
                </a:solidFill>
                <a:latin typeface="Calibri"/>
                <a:cs typeface="Calibri"/>
              </a:rPr>
              <a:t>support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this</a:t>
            </a:r>
            <a:r>
              <a:rPr sz="2800" spc="-3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11111"/>
                </a:solidFill>
                <a:latin typeface="Calibri"/>
                <a:cs typeface="Calibri"/>
              </a:rPr>
              <a:t>rebuild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55"/>
              </a:spcBef>
            </a:pP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800" spc="-10" dirty="0">
                <a:solidFill>
                  <a:srgbClr val="111111"/>
                </a:solidFill>
                <a:latin typeface="Calibri"/>
                <a:cs typeface="Calibri"/>
              </a:rPr>
              <a:t>Program</a:t>
            </a:r>
            <a:r>
              <a:rPr sz="2800" spc="-6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will</a:t>
            </a:r>
            <a:r>
              <a:rPr sz="2800" spc="-7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cover</a:t>
            </a:r>
            <a:r>
              <a:rPr sz="2800" spc="-8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range</a:t>
            </a:r>
            <a:r>
              <a:rPr sz="2800" spc="-8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of</a:t>
            </a:r>
            <a:r>
              <a:rPr sz="2800" spc="-7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11111"/>
                </a:solidFill>
                <a:latin typeface="Calibri"/>
                <a:cs typeface="Calibri"/>
              </a:rPr>
              <a:t>infrastructure</a:t>
            </a:r>
            <a:r>
              <a:rPr sz="2800" spc="-3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–</a:t>
            </a:r>
            <a:r>
              <a:rPr sz="2800" spc="-7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11111"/>
                </a:solidFill>
                <a:latin typeface="Calibri"/>
                <a:cs typeface="Calibri"/>
              </a:rPr>
              <a:t>education,</a:t>
            </a:r>
            <a:r>
              <a:rPr sz="2800" spc="-5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11111"/>
                </a:solidFill>
                <a:latin typeface="Calibri"/>
                <a:cs typeface="Calibri"/>
              </a:rPr>
              <a:t>healthcare, underground</a:t>
            </a:r>
            <a:r>
              <a:rPr sz="2800" spc="-3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spc="-40" dirty="0">
                <a:solidFill>
                  <a:srgbClr val="111111"/>
                </a:solidFill>
                <a:latin typeface="Calibri"/>
                <a:cs typeface="Calibri"/>
              </a:rPr>
              <a:t>power,</a:t>
            </a:r>
            <a:r>
              <a:rPr sz="2800" spc="-6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spc="-55" dirty="0">
                <a:solidFill>
                  <a:srgbClr val="111111"/>
                </a:solidFill>
                <a:latin typeface="Calibri"/>
                <a:cs typeface="Calibri"/>
              </a:rPr>
              <a:t>water,</a:t>
            </a:r>
            <a:r>
              <a:rPr sz="2800" spc="-9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spc="-45" dirty="0">
                <a:solidFill>
                  <a:srgbClr val="111111"/>
                </a:solidFill>
                <a:latin typeface="Calibri"/>
                <a:cs typeface="Calibri"/>
              </a:rPr>
              <a:t>wastewater,</a:t>
            </a:r>
            <a:r>
              <a:rPr sz="2800" spc="-9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11111"/>
                </a:solidFill>
                <a:latin typeface="Calibri"/>
                <a:cs typeface="Calibri"/>
              </a:rPr>
              <a:t>and</a:t>
            </a:r>
            <a:r>
              <a:rPr sz="2800" spc="-5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11111"/>
                </a:solidFill>
                <a:latin typeface="Calibri"/>
                <a:cs typeface="Calibri"/>
              </a:rPr>
              <a:t>roads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87680" y="1769364"/>
            <a:ext cx="10977245" cy="3938270"/>
            <a:chOff x="487680" y="1769364"/>
            <a:chExt cx="10977245" cy="3938270"/>
          </a:xfrm>
        </p:grpSpPr>
        <p:sp>
          <p:nvSpPr>
            <p:cNvPr id="10" name="object 10"/>
            <p:cNvSpPr/>
            <p:nvPr/>
          </p:nvSpPr>
          <p:spPr>
            <a:xfrm>
              <a:off x="1676400" y="2996184"/>
              <a:ext cx="9788525" cy="1484630"/>
            </a:xfrm>
            <a:custGeom>
              <a:avLst/>
              <a:gdLst/>
              <a:ahLst/>
              <a:cxnLst/>
              <a:rect l="l" t="t" r="r" b="b"/>
              <a:pathLst>
                <a:path w="9788525" h="1484629">
                  <a:moveTo>
                    <a:pt x="0" y="0"/>
                  </a:moveTo>
                  <a:lnTo>
                    <a:pt x="9788144" y="0"/>
                  </a:lnTo>
                </a:path>
                <a:path w="9788525" h="1484629">
                  <a:moveTo>
                    <a:pt x="0" y="1484376"/>
                  </a:moveTo>
                  <a:lnTo>
                    <a:pt x="9788144" y="1484376"/>
                  </a:lnTo>
                </a:path>
              </a:pathLst>
            </a:custGeom>
            <a:ln w="9525">
              <a:solidFill>
                <a:srgbClr val="9A9A9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7680" y="1769363"/>
              <a:ext cx="1049020" cy="3938270"/>
            </a:xfrm>
            <a:custGeom>
              <a:avLst/>
              <a:gdLst/>
              <a:ahLst/>
              <a:cxnLst/>
              <a:rect l="l" t="t" r="r" b="b"/>
              <a:pathLst>
                <a:path w="1049020" h="3938270">
                  <a:moveTo>
                    <a:pt x="1048512" y="3453396"/>
                  </a:moveTo>
                  <a:lnTo>
                    <a:pt x="924179" y="2968752"/>
                  </a:lnTo>
                  <a:lnTo>
                    <a:pt x="0" y="2968752"/>
                  </a:lnTo>
                  <a:lnTo>
                    <a:pt x="0" y="3938016"/>
                  </a:lnTo>
                  <a:lnTo>
                    <a:pt x="924179" y="3938016"/>
                  </a:lnTo>
                  <a:lnTo>
                    <a:pt x="1048512" y="3453396"/>
                  </a:lnTo>
                  <a:close/>
                </a:path>
                <a:path w="1049020" h="3938270">
                  <a:moveTo>
                    <a:pt x="1048512" y="1969008"/>
                  </a:moveTo>
                  <a:lnTo>
                    <a:pt x="924179" y="1484376"/>
                  </a:lnTo>
                  <a:lnTo>
                    <a:pt x="0" y="1484376"/>
                  </a:lnTo>
                  <a:lnTo>
                    <a:pt x="0" y="2453640"/>
                  </a:lnTo>
                  <a:lnTo>
                    <a:pt x="924179" y="2453640"/>
                  </a:lnTo>
                  <a:lnTo>
                    <a:pt x="1048512" y="1969008"/>
                  </a:lnTo>
                  <a:close/>
                </a:path>
                <a:path w="1049020" h="3938270">
                  <a:moveTo>
                    <a:pt x="1048512" y="484632"/>
                  </a:moveTo>
                  <a:lnTo>
                    <a:pt x="924179" y="0"/>
                  </a:lnTo>
                  <a:lnTo>
                    <a:pt x="0" y="0"/>
                  </a:lnTo>
                  <a:lnTo>
                    <a:pt x="0" y="969264"/>
                  </a:lnTo>
                  <a:lnTo>
                    <a:pt x="924179" y="969264"/>
                  </a:lnTo>
                  <a:lnTo>
                    <a:pt x="1048512" y="484632"/>
                  </a:lnTo>
                  <a:close/>
                </a:path>
              </a:pathLst>
            </a:custGeom>
            <a:solidFill>
              <a:srgbClr val="0033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4380" y="1997201"/>
              <a:ext cx="516890" cy="3460750"/>
            </a:xfrm>
            <a:custGeom>
              <a:avLst/>
              <a:gdLst/>
              <a:ahLst/>
              <a:cxnLst/>
              <a:rect l="l" t="t" r="r" b="b"/>
              <a:pathLst>
                <a:path w="516890" h="3460750">
                  <a:moveTo>
                    <a:pt x="81876" y="3376803"/>
                  </a:moveTo>
                  <a:lnTo>
                    <a:pt x="78663" y="3373628"/>
                  </a:lnTo>
                  <a:lnTo>
                    <a:pt x="71348" y="3373628"/>
                  </a:lnTo>
                  <a:lnTo>
                    <a:pt x="68414" y="3376803"/>
                  </a:lnTo>
                  <a:lnTo>
                    <a:pt x="68414" y="3384296"/>
                  </a:lnTo>
                  <a:lnTo>
                    <a:pt x="71348" y="3387090"/>
                  </a:lnTo>
                  <a:lnTo>
                    <a:pt x="78955" y="3387090"/>
                  </a:lnTo>
                  <a:lnTo>
                    <a:pt x="81876" y="3384296"/>
                  </a:lnTo>
                  <a:lnTo>
                    <a:pt x="81876" y="3376803"/>
                  </a:lnTo>
                  <a:close/>
                </a:path>
                <a:path w="516890" h="3460750">
                  <a:moveTo>
                    <a:pt x="100101" y="426720"/>
                  </a:moveTo>
                  <a:lnTo>
                    <a:pt x="92900" y="370840"/>
                  </a:lnTo>
                  <a:lnTo>
                    <a:pt x="94602" y="361950"/>
                  </a:lnTo>
                  <a:lnTo>
                    <a:pt x="96634" y="342900"/>
                  </a:lnTo>
                  <a:lnTo>
                    <a:pt x="95643" y="323850"/>
                  </a:lnTo>
                  <a:lnTo>
                    <a:pt x="88290" y="311150"/>
                  </a:lnTo>
                  <a:lnTo>
                    <a:pt x="77470" y="300990"/>
                  </a:lnTo>
                  <a:lnTo>
                    <a:pt x="68948" y="284480"/>
                  </a:lnTo>
                  <a:lnTo>
                    <a:pt x="62318" y="265430"/>
                  </a:lnTo>
                  <a:lnTo>
                    <a:pt x="57188" y="247650"/>
                  </a:lnTo>
                  <a:lnTo>
                    <a:pt x="51574" y="236220"/>
                  </a:lnTo>
                  <a:lnTo>
                    <a:pt x="43472" y="228600"/>
                  </a:lnTo>
                  <a:lnTo>
                    <a:pt x="34874" y="224790"/>
                  </a:lnTo>
                  <a:lnTo>
                    <a:pt x="27813" y="223520"/>
                  </a:lnTo>
                  <a:lnTo>
                    <a:pt x="26657" y="223520"/>
                  </a:lnTo>
                  <a:lnTo>
                    <a:pt x="24358" y="257810"/>
                  </a:lnTo>
                  <a:lnTo>
                    <a:pt x="29514" y="306070"/>
                  </a:lnTo>
                  <a:lnTo>
                    <a:pt x="44297" y="351790"/>
                  </a:lnTo>
                  <a:lnTo>
                    <a:pt x="67602" y="392430"/>
                  </a:lnTo>
                  <a:lnTo>
                    <a:pt x="98374" y="427990"/>
                  </a:lnTo>
                  <a:lnTo>
                    <a:pt x="100101" y="427990"/>
                  </a:lnTo>
                  <a:lnTo>
                    <a:pt x="100101" y="426720"/>
                  </a:lnTo>
                  <a:close/>
                </a:path>
                <a:path w="516890" h="3460750">
                  <a:moveTo>
                    <a:pt x="138938" y="3366008"/>
                  </a:moveTo>
                  <a:lnTo>
                    <a:pt x="136271" y="3359277"/>
                  </a:lnTo>
                  <a:lnTo>
                    <a:pt x="134340" y="3354451"/>
                  </a:lnTo>
                  <a:lnTo>
                    <a:pt x="132321" y="3348990"/>
                  </a:lnTo>
                  <a:lnTo>
                    <a:pt x="131457" y="3347339"/>
                  </a:lnTo>
                  <a:lnTo>
                    <a:pt x="129730" y="3346704"/>
                  </a:lnTo>
                  <a:lnTo>
                    <a:pt x="85102" y="3346704"/>
                  </a:lnTo>
                  <a:lnTo>
                    <a:pt x="83667" y="3347847"/>
                  </a:lnTo>
                  <a:lnTo>
                    <a:pt x="82804" y="3350133"/>
                  </a:lnTo>
                  <a:lnTo>
                    <a:pt x="81546" y="3353562"/>
                  </a:lnTo>
                  <a:lnTo>
                    <a:pt x="80492" y="3356229"/>
                  </a:lnTo>
                  <a:lnTo>
                    <a:pt x="79336" y="3359404"/>
                  </a:lnTo>
                  <a:lnTo>
                    <a:pt x="78473" y="3361690"/>
                  </a:lnTo>
                  <a:lnTo>
                    <a:pt x="77597" y="3363595"/>
                  </a:lnTo>
                  <a:lnTo>
                    <a:pt x="76746" y="3366008"/>
                  </a:lnTo>
                  <a:lnTo>
                    <a:pt x="138938" y="3366008"/>
                  </a:lnTo>
                  <a:close/>
                </a:path>
                <a:path w="516890" h="3460750">
                  <a:moveTo>
                    <a:pt x="147281" y="3376803"/>
                  </a:moveTo>
                  <a:lnTo>
                    <a:pt x="144208" y="3373628"/>
                  </a:lnTo>
                  <a:lnTo>
                    <a:pt x="137248" y="3373628"/>
                  </a:lnTo>
                  <a:lnTo>
                    <a:pt x="134454" y="3376803"/>
                  </a:lnTo>
                  <a:lnTo>
                    <a:pt x="134454" y="3384296"/>
                  </a:lnTo>
                  <a:lnTo>
                    <a:pt x="137248" y="3387090"/>
                  </a:lnTo>
                  <a:lnTo>
                    <a:pt x="144208" y="3387090"/>
                  </a:lnTo>
                  <a:lnTo>
                    <a:pt x="147281" y="3384296"/>
                  </a:lnTo>
                  <a:lnTo>
                    <a:pt x="147281" y="3376803"/>
                  </a:lnTo>
                  <a:close/>
                </a:path>
                <a:path w="516890" h="3460750">
                  <a:moveTo>
                    <a:pt x="156413" y="105410"/>
                  </a:moveTo>
                  <a:lnTo>
                    <a:pt x="152806" y="90170"/>
                  </a:lnTo>
                  <a:lnTo>
                    <a:pt x="148920" y="78740"/>
                  </a:lnTo>
                  <a:lnTo>
                    <a:pt x="146850" y="69850"/>
                  </a:lnTo>
                  <a:lnTo>
                    <a:pt x="146024" y="60960"/>
                  </a:lnTo>
                  <a:lnTo>
                    <a:pt x="145884" y="55880"/>
                  </a:lnTo>
                  <a:lnTo>
                    <a:pt x="145884" y="54610"/>
                  </a:lnTo>
                  <a:lnTo>
                    <a:pt x="144437" y="54610"/>
                  </a:lnTo>
                  <a:lnTo>
                    <a:pt x="109664" y="78740"/>
                  </a:lnTo>
                  <a:lnTo>
                    <a:pt x="79844" y="107950"/>
                  </a:lnTo>
                  <a:lnTo>
                    <a:pt x="55702" y="142240"/>
                  </a:lnTo>
                  <a:lnTo>
                    <a:pt x="37973" y="180340"/>
                  </a:lnTo>
                  <a:lnTo>
                    <a:pt x="36830" y="182880"/>
                  </a:lnTo>
                  <a:lnTo>
                    <a:pt x="36830" y="184150"/>
                  </a:lnTo>
                  <a:lnTo>
                    <a:pt x="36537" y="184150"/>
                  </a:lnTo>
                  <a:lnTo>
                    <a:pt x="36830" y="185420"/>
                  </a:lnTo>
                  <a:lnTo>
                    <a:pt x="37401" y="185420"/>
                  </a:lnTo>
                  <a:lnTo>
                    <a:pt x="45974" y="186690"/>
                  </a:lnTo>
                  <a:lnTo>
                    <a:pt x="59067" y="186690"/>
                  </a:lnTo>
                  <a:lnTo>
                    <a:pt x="72009" y="182880"/>
                  </a:lnTo>
                  <a:lnTo>
                    <a:pt x="80098" y="175260"/>
                  </a:lnTo>
                  <a:lnTo>
                    <a:pt x="88290" y="163830"/>
                  </a:lnTo>
                  <a:lnTo>
                    <a:pt x="101777" y="154940"/>
                  </a:lnTo>
                  <a:lnTo>
                    <a:pt x="118110" y="149860"/>
                  </a:lnTo>
                  <a:lnTo>
                    <a:pt x="134924" y="147320"/>
                  </a:lnTo>
                  <a:lnTo>
                    <a:pt x="147853" y="139700"/>
                  </a:lnTo>
                  <a:lnTo>
                    <a:pt x="154889" y="124460"/>
                  </a:lnTo>
                  <a:lnTo>
                    <a:pt x="156413" y="105410"/>
                  </a:lnTo>
                  <a:close/>
                </a:path>
                <a:path w="516890" h="3460750">
                  <a:moveTo>
                    <a:pt x="235115" y="3194177"/>
                  </a:moveTo>
                  <a:lnTo>
                    <a:pt x="232803" y="3191891"/>
                  </a:lnTo>
                  <a:lnTo>
                    <a:pt x="181635" y="3140710"/>
                  </a:lnTo>
                  <a:lnTo>
                    <a:pt x="172758" y="3131820"/>
                  </a:lnTo>
                  <a:lnTo>
                    <a:pt x="184848" y="3110738"/>
                  </a:lnTo>
                  <a:lnTo>
                    <a:pt x="188722" y="3104007"/>
                  </a:lnTo>
                  <a:lnTo>
                    <a:pt x="193319" y="3073120"/>
                  </a:lnTo>
                  <a:lnTo>
                    <a:pt x="188468" y="3051175"/>
                  </a:lnTo>
                  <a:lnTo>
                    <a:pt x="186563" y="3042564"/>
                  </a:lnTo>
                  <a:lnTo>
                    <a:pt x="168427" y="3015742"/>
                  </a:lnTo>
                  <a:lnTo>
                    <a:pt x="166509" y="3014180"/>
                  </a:lnTo>
                  <a:lnTo>
                    <a:pt x="166509" y="3057779"/>
                  </a:lnTo>
                  <a:lnTo>
                    <a:pt x="166509" y="3064891"/>
                  </a:lnTo>
                  <a:lnTo>
                    <a:pt x="161594" y="3069463"/>
                  </a:lnTo>
                  <a:lnTo>
                    <a:pt x="158991" y="3071749"/>
                  </a:lnTo>
                  <a:lnTo>
                    <a:pt x="155803" y="3073273"/>
                  </a:lnTo>
                  <a:lnTo>
                    <a:pt x="124612" y="3089211"/>
                  </a:lnTo>
                  <a:lnTo>
                    <a:pt x="87223" y="3108833"/>
                  </a:lnTo>
                  <a:lnTo>
                    <a:pt x="83451" y="3110738"/>
                  </a:lnTo>
                  <a:lnTo>
                    <a:pt x="80276" y="3110484"/>
                  </a:lnTo>
                  <a:lnTo>
                    <a:pt x="76504" y="3108198"/>
                  </a:lnTo>
                  <a:lnTo>
                    <a:pt x="70434" y="3103880"/>
                  </a:lnTo>
                  <a:lnTo>
                    <a:pt x="57696" y="3095244"/>
                  </a:lnTo>
                  <a:lnTo>
                    <a:pt x="55384" y="3093593"/>
                  </a:lnTo>
                  <a:lnTo>
                    <a:pt x="53073" y="3091815"/>
                  </a:lnTo>
                  <a:lnTo>
                    <a:pt x="50469" y="3089910"/>
                  </a:lnTo>
                  <a:lnTo>
                    <a:pt x="53352" y="3088386"/>
                  </a:lnTo>
                  <a:lnTo>
                    <a:pt x="55968" y="3086735"/>
                  </a:lnTo>
                  <a:lnTo>
                    <a:pt x="58851" y="3085211"/>
                  </a:lnTo>
                  <a:lnTo>
                    <a:pt x="60020" y="3085211"/>
                  </a:lnTo>
                  <a:lnTo>
                    <a:pt x="71018" y="3088767"/>
                  </a:lnTo>
                  <a:lnTo>
                    <a:pt x="76504" y="3090418"/>
                  </a:lnTo>
                  <a:lnTo>
                    <a:pt x="77673" y="3090418"/>
                  </a:lnTo>
                  <a:lnTo>
                    <a:pt x="78244" y="3090164"/>
                  </a:lnTo>
                  <a:lnTo>
                    <a:pt x="85191" y="3086735"/>
                  </a:lnTo>
                  <a:lnTo>
                    <a:pt x="88138" y="3085211"/>
                  </a:lnTo>
                  <a:lnTo>
                    <a:pt x="91846" y="3083306"/>
                  </a:lnTo>
                  <a:lnTo>
                    <a:pt x="98793" y="3079877"/>
                  </a:lnTo>
                  <a:lnTo>
                    <a:pt x="99085" y="3079496"/>
                  </a:lnTo>
                  <a:lnTo>
                    <a:pt x="59436" y="3057144"/>
                  </a:lnTo>
                  <a:lnTo>
                    <a:pt x="62890" y="3055493"/>
                  </a:lnTo>
                  <a:lnTo>
                    <a:pt x="66370" y="3053715"/>
                  </a:lnTo>
                  <a:lnTo>
                    <a:pt x="69850" y="3051683"/>
                  </a:lnTo>
                  <a:lnTo>
                    <a:pt x="70142" y="3051683"/>
                  </a:lnTo>
                  <a:lnTo>
                    <a:pt x="70713" y="3052064"/>
                  </a:lnTo>
                  <a:lnTo>
                    <a:pt x="71285" y="3052064"/>
                  </a:lnTo>
                  <a:lnTo>
                    <a:pt x="120497" y="3067177"/>
                  </a:lnTo>
                  <a:lnTo>
                    <a:pt x="121653" y="3067812"/>
                  </a:lnTo>
                  <a:lnTo>
                    <a:pt x="123685" y="3066923"/>
                  </a:lnTo>
                  <a:lnTo>
                    <a:pt x="130136" y="3063646"/>
                  </a:lnTo>
                  <a:lnTo>
                    <a:pt x="149440" y="3053461"/>
                  </a:lnTo>
                  <a:lnTo>
                    <a:pt x="152984" y="3051683"/>
                  </a:lnTo>
                  <a:lnTo>
                    <a:pt x="153492" y="3051429"/>
                  </a:lnTo>
                  <a:lnTo>
                    <a:pt x="157543" y="3051175"/>
                  </a:lnTo>
                  <a:lnTo>
                    <a:pt x="161594" y="3053969"/>
                  </a:lnTo>
                  <a:lnTo>
                    <a:pt x="166509" y="3057779"/>
                  </a:lnTo>
                  <a:lnTo>
                    <a:pt x="166509" y="3014180"/>
                  </a:lnTo>
                  <a:lnTo>
                    <a:pt x="155079" y="3004845"/>
                  </a:lnTo>
                  <a:lnTo>
                    <a:pt x="140271" y="2997060"/>
                  </a:lnTo>
                  <a:lnTo>
                    <a:pt x="124485" y="2992412"/>
                  </a:lnTo>
                  <a:lnTo>
                    <a:pt x="108204" y="2990850"/>
                  </a:lnTo>
                  <a:lnTo>
                    <a:pt x="91897" y="2992412"/>
                  </a:lnTo>
                  <a:lnTo>
                    <a:pt x="47764" y="3015742"/>
                  </a:lnTo>
                  <a:lnTo>
                    <a:pt x="22847" y="3076219"/>
                  </a:lnTo>
                  <a:lnTo>
                    <a:pt x="29083" y="3108274"/>
                  </a:lnTo>
                  <a:lnTo>
                    <a:pt x="47764" y="3136392"/>
                  </a:lnTo>
                  <a:lnTo>
                    <a:pt x="74574" y="3154527"/>
                  </a:lnTo>
                  <a:lnTo>
                    <a:pt x="105130" y="3161271"/>
                  </a:lnTo>
                  <a:lnTo>
                    <a:pt x="136004" y="3156674"/>
                  </a:lnTo>
                  <a:lnTo>
                    <a:pt x="163804" y="3140710"/>
                  </a:lnTo>
                  <a:lnTo>
                    <a:pt x="219532" y="3196463"/>
                  </a:lnTo>
                  <a:lnTo>
                    <a:pt x="215315" y="3203054"/>
                  </a:lnTo>
                  <a:lnTo>
                    <a:pt x="212242" y="3210153"/>
                  </a:lnTo>
                  <a:lnTo>
                    <a:pt x="210350" y="3217684"/>
                  </a:lnTo>
                  <a:lnTo>
                    <a:pt x="209715" y="3225558"/>
                  </a:lnTo>
                  <a:lnTo>
                    <a:pt x="209715" y="3229114"/>
                  </a:lnTo>
                  <a:lnTo>
                    <a:pt x="212598" y="3231908"/>
                  </a:lnTo>
                  <a:lnTo>
                    <a:pt x="219532" y="3231908"/>
                  </a:lnTo>
                  <a:lnTo>
                    <a:pt x="222415" y="3229114"/>
                  </a:lnTo>
                  <a:lnTo>
                    <a:pt x="222415" y="3225558"/>
                  </a:lnTo>
                  <a:lnTo>
                    <a:pt x="223100" y="3218599"/>
                  </a:lnTo>
                  <a:lnTo>
                    <a:pt x="225107" y="3212071"/>
                  </a:lnTo>
                  <a:lnTo>
                    <a:pt x="228371" y="3206102"/>
                  </a:lnTo>
                  <a:lnTo>
                    <a:pt x="232803" y="3200781"/>
                  </a:lnTo>
                  <a:lnTo>
                    <a:pt x="235115" y="3198241"/>
                  </a:lnTo>
                  <a:lnTo>
                    <a:pt x="235115" y="3194177"/>
                  </a:lnTo>
                  <a:close/>
                </a:path>
                <a:path w="516890" h="3460750">
                  <a:moveTo>
                    <a:pt x="263969" y="3264154"/>
                  </a:moveTo>
                  <a:lnTo>
                    <a:pt x="261086" y="3261360"/>
                  </a:lnTo>
                  <a:lnTo>
                    <a:pt x="257619" y="3261360"/>
                  </a:lnTo>
                  <a:lnTo>
                    <a:pt x="250647" y="3260674"/>
                  </a:lnTo>
                  <a:lnTo>
                    <a:pt x="244119" y="3258642"/>
                  </a:lnTo>
                  <a:lnTo>
                    <a:pt x="238125" y="3255365"/>
                  </a:lnTo>
                  <a:lnTo>
                    <a:pt x="232791" y="3250946"/>
                  </a:lnTo>
                  <a:lnTo>
                    <a:pt x="231495" y="3249803"/>
                  </a:lnTo>
                  <a:lnTo>
                    <a:pt x="229831" y="3249168"/>
                  </a:lnTo>
                  <a:lnTo>
                    <a:pt x="226580" y="3249168"/>
                  </a:lnTo>
                  <a:lnTo>
                    <a:pt x="224993" y="3249803"/>
                  </a:lnTo>
                  <a:lnTo>
                    <a:pt x="163804" y="3310890"/>
                  </a:lnTo>
                  <a:lnTo>
                    <a:pt x="155968" y="3306356"/>
                  </a:lnTo>
                  <a:lnTo>
                    <a:pt x="155968" y="3403473"/>
                  </a:lnTo>
                  <a:lnTo>
                    <a:pt x="148463" y="3403473"/>
                  </a:lnTo>
                  <a:lnTo>
                    <a:pt x="148463" y="3411855"/>
                  </a:lnTo>
                  <a:lnTo>
                    <a:pt x="148170" y="3416935"/>
                  </a:lnTo>
                  <a:lnTo>
                    <a:pt x="143256" y="3420491"/>
                  </a:lnTo>
                  <a:lnTo>
                    <a:pt x="142379" y="3420110"/>
                  </a:lnTo>
                  <a:lnTo>
                    <a:pt x="138633" y="3418459"/>
                  </a:lnTo>
                  <a:lnTo>
                    <a:pt x="135458" y="3417316"/>
                  </a:lnTo>
                  <a:lnTo>
                    <a:pt x="133731" y="3414649"/>
                  </a:lnTo>
                  <a:lnTo>
                    <a:pt x="133731" y="3403473"/>
                  </a:lnTo>
                  <a:lnTo>
                    <a:pt x="82029" y="3403473"/>
                  </a:lnTo>
                  <a:lnTo>
                    <a:pt x="81991" y="3411855"/>
                  </a:lnTo>
                  <a:lnTo>
                    <a:pt x="81737" y="3416935"/>
                  </a:lnTo>
                  <a:lnTo>
                    <a:pt x="77406" y="3420110"/>
                  </a:lnTo>
                  <a:lnTo>
                    <a:pt x="72491" y="3418713"/>
                  </a:lnTo>
                  <a:lnTo>
                    <a:pt x="69608" y="3417570"/>
                  </a:lnTo>
                  <a:lnTo>
                    <a:pt x="67576" y="3415284"/>
                  </a:lnTo>
                  <a:lnTo>
                    <a:pt x="67576" y="3403727"/>
                  </a:lnTo>
                  <a:lnTo>
                    <a:pt x="67297" y="3403473"/>
                  </a:lnTo>
                  <a:lnTo>
                    <a:pt x="60083" y="3403473"/>
                  </a:lnTo>
                  <a:lnTo>
                    <a:pt x="60083" y="3372866"/>
                  </a:lnTo>
                  <a:lnTo>
                    <a:pt x="62687" y="3369056"/>
                  </a:lnTo>
                  <a:lnTo>
                    <a:pt x="67576" y="3367151"/>
                  </a:lnTo>
                  <a:lnTo>
                    <a:pt x="68173" y="3366770"/>
                  </a:lnTo>
                  <a:lnTo>
                    <a:pt x="69037" y="3365881"/>
                  </a:lnTo>
                  <a:lnTo>
                    <a:pt x="69316" y="3365373"/>
                  </a:lnTo>
                  <a:lnTo>
                    <a:pt x="71348" y="3359277"/>
                  </a:lnTo>
                  <a:lnTo>
                    <a:pt x="73926" y="3353562"/>
                  </a:lnTo>
                  <a:lnTo>
                    <a:pt x="76555" y="3346704"/>
                  </a:lnTo>
                  <a:lnTo>
                    <a:pt x="78562" y="3341751"/>
                  </a:lnTo>
                  <a:lnTo>
                    <a:pt x="81737" y="3339719"/>
                  </a:lnTo>
                  <a:lnTo>
                    <a:pt x="98488" y="3339719"/>
                  </a:lnTo>
                  <a:lnTo>
                    <a:pt x="98488" y="3332226"/>
                  </a:lnTo>
                  <a:lnTo>
                    <a:pt x="99364" y="3331337"/>
                  </a:lnTo>
                  <a:lnTo>
                    <a:pt x="116687" y="3331337"/>
                  </a:lnTo>
                  <a:lnTo>
                    <a:pt x="117271" y="3332226"/>
                  </a:lnTo>
                  <a:lnTo>
                    <a:pt x="117551" y="3334512"/>
                  </a:lnTo>
                  <a:lnTo>
                    <a:pt x="117665" y="3339338"/>
                  </a:lnTo>
                  <a:lnTo>
                    <a:pt x="117843" y="3339719"/>
                  </a:lnTo>
                  <a:lnTo>
                    <a:pt x="123913" y="3339719"/>
                  </a:lnTo>
                  <a:lnTo>
                    <a:pt x="126504" y="3339338"/>
                  </a:lnTo>
                  <a:lnTo>
                    <a:pt x="129108" y="3339719"/>
                  </a:lnTo>
                  <a:lnTo>
                    <a:pt x="134302" y="3339719"/>
                  </a:lnTo>
                  <a:lnTo>
                    <a:pt x="137769" y="3342259"/>
                  </a:lnTo>
                  <a:lnTo>
                    <a:pt x="139700" y="3347491"/>
                  </a:lnTo>
                  <a:lnTo>
                    <a:pt x="142074" y="3353562"/>
                  </a:lnTo>
                  <a:lnTo>
                    <a:pt x="144449" y="3359404"/>
                  </a:lnTo>
                  <a:lnTo>
                    <a:pt x="146723" y="3365373"/>
                  </a:lnTo>
                  <a:lnTo>
                    <a:pt x="147015" y="3365881"/>
                  </a:lnTo>
                  <a:lnTo>
                    <a:pt x="147878" y="3366770"/>
                  </a:lnTo>
                  <a:lnTo>
                    <a:pt x="148463" y="3367151"/>
                  </a:lnTo>
                  <a:lnTo>
                    <a:pt x="153073" y="3368802"/>
                  </a:lnTo>
                  <a:lnTo>
                    <a:pt x="155676" y="3371977"/>
                  </a:lnTo>
                  <a:lnTo>
                    <a:pt x="155879" y="3375253"/>
                  </a:lnTo>
                  <a:lnTo>
                    <a:pt x="155968" y="3403473"/>
                  </a:lnTo>
                  <a:lnTo>
                    <a:pt x="155968" y="3306356"/>
                  </a:lnTo>
                  <a:lnTo>
                    <a:pt x="136004" y="3294799"/>
                  </a:lnTo>
                  <a:lnTo>
                    <a:pt x="105130" y="3290112"/>
                  </a:lnTo>
                  <a:lnTo>
                    <a:pt x="74574" y="3296843"/>
                  </a:lnTo>
                  <a:lnTo>
                    <a:pt x="47752" y="3314954"/>
                  </a:lnTo>
                  <a:lnTo>
                    <a:pt x="29083" y="3343198"/>
                  </a:lnTo>
                  <a:lnTo>
                    <a:pt x="22860" y="3375253"/>
                  </a:lnTo>
                  <a:lnTo>
                    <a:pt x="29083" y="3407257"/>
                  </a:lnTo>
                  <a:lnTo>
                    <a:pt x="47752" y="3435350"/>
                  </a:lnTo>
                  <a:lnTo>
                    <a:pt x="76060" y="3454006"/>
                  </a:lnTo>
                  <a:lnTo>
                    <a:pt x="108191" y="3460216"/>
                  </a:lnTo>
                  <a:lnTo>
                    <a:pt x="140258" y="3454006"/>
                  </a:lnTo>
                  <a:lnTo>
                    <a:pt x="168414" y="3435350"/>
                  </a:lnTo>
                  <a:lnTo>
                    <a:pt x="178498" y="3420491"/>
                  </a:lnTo>
                  <a:lnTo>
                    <a:pt x="186550" y="3408654"/>
                  </a:lnTo>
                  <a:lnTo>
                    <a:pt x="193306" y="3378238"/>
                  </a:lnTo>
                  <a:lnTo>
                    <a:pt x="188696" y="3347466"/>
                  </a:lnTo>
                  <a:lnTo>
                    <a:pt x="184010" y="3339338"/>
                  </a:lnTo>
                  <a:lnTo>
                    <a:pt x="179400" y="3331337"/>
                  </a:lnTo>
                  <a:lnTo>
                    <a:pt x="172745" y="3319780"/>
                  </a:lnTo>
                  <a:lnTo>
                    <a:pt x="181648" y="3310890"/>
                  </a:lnTo>
                  <a:lnTo>
                    <a:pt x="228460" y="3264154"/>
                  </a:lnTo>
                  <a:lnTo>
                    <a:pt x="235038" y="3268370"/>
                  </a:lnTo>
                  <a:lnTo>
                    <a:pt x="242163" y="3271431"/>
                  </a:lnTo>
                  <a:lnTo>
                    <a:pt x="249732" y="3273298"/>
                  </a:lnTo>
                  <a:lnTo>
                    <a:pt x="257619" y="3273933"/>
                  </a:lnTo>
                  <a:lnTo>
                    <a:pt x="261086" y="3273933"/>
                  </a:lnTo>
                  <a:lnTo>
                    <a:pt x="263969" y="3271139"/>
                  </a:lnTo>
                  <a:lnTo>
                    <a:pt x="263969" y="3264154"/>
                  </a:lnTo>
                  <a:close/>
                </a:path>
                <a:path w="516890" h="3460750">
                  <a:moveTo>
                    <a:pt x="273278" y="1545856"/>
                  </a:moveTo>
                  <a:lnTo>
                    <a:pt x="153987" y="1545856"/>
                  </a:lnTo>
                  <a:lnTo>
                    <a:pt x="152831" y="1554099"/>
                  </a:lnTo>
                  <a:lnTo>
                    <a:pt x="145910" y="1561084"/>
                  </a:lnTo>
                  <a:lnTo>
                    <a:pt x="137236" y="1561604"/>
                  </a:lnTo>
                  <a:lnTo>
                    <a:pt x="137236" y="1667510"/>
                  </a:lnTo>
                  <a:lnTo>
                    <a:pt x="145326" y="1668145"/>
                  </a:lnTo>
                  <a:lnTo>
                    <a:pt x="152260" y="1673860"/>
                  </a:lnTo>
                  <a:lnTo>
                    <a:pt x="153708" y="1681607"/>
                  </a:lnTo>
                  <a:lnTo>
                    <a:pt x="272415" y="1681607"/>
                  </a:lnTo>
                  <a:lnTo>
                    <a:pt x="262331" y="1668526"/>
                  </a:lnTo>
                  <a:lnTo>
                    <a:pt x="253949" y="1652511"/>
                  </a:lnTo>
                  <a:lnTo>
                    <a:pt x="248234" y="1634197"/>
                  </a:lnTo>
                  <a:lnTo>
                    <a:pt x="246164" y="1614551"/>
                  </a:lnTo>
                  <a:lnTo>
                    <a:pt x="246164" y="1613789"/>
                  </a:lnTo>
                  <a:lnTo>
                    <a:pt x="248285" y="1593748"/>
                  </a:lnTo>
                  <a:lnTo>
                    <a:pt x="254165" y="1575155"/>
                  </a:lnTo>
                  <a:lnTo>
                    <a:pt x="262813" y="1558988"/>
                  </a:lnTo>
                  <a:lnTo>
                    <a:pt x="273278" y="1545856"/>
                  </a:lnTo>
                  <a:close/>
                </a:path>
                <a:path w="516890" h="3460750">
                  <a:moveTo>
                    <a:pt x="276148" y="3225800"/>
                  </a:moveTo>
                  <a:lnTo>
                    <a:pt x="274650" y="3218472"/>
                  </a:lnTo>
                  <a:lnTo>
                    <a:pt x="270598" y="3212503"/>
                  </a:lnTo>
                  <a:lnTo>
                    <a:pt x="264591" y="3208477"/>
                  </a:lnTo>
                  <a:lnTo>
                    <a:pt x="257238" y="3207004"/>
                  </a:lnTo>
                  <a:lnTo>
                    <a:pt x="249859" y="3208477"/>
                  </a:lnTo>
                  <a:lnTo>
                    <a:pt x="243852" y="3212503"/>
                  </a:lnTo>
                  <a:lnTo>
                    <a:pt x="239801" y="3218472"/>
                  </a:lnTo>
                  <a:lnTo>
                    <a:pt x="238315" y="3225800"/>
                  </a:lnTo>
                  <a:lnTo>
                    <a:pt x="239801" y="3233204"/>
                  </a:lnTo>
                  <a:lnTo>
                    <a:pt x="243852" y="3239224"/>
                  </a:lnTo>
                  <a:lnTo>
                    <a:pt x="249859" y="3243249"/>
                  </a:lnTo>
                  <a:lnTo>
                    <a:pt x="257238" y="3244723"/>
                  </a:lnTo>
                  <a:lnTo>
                    <a:pt x="264591" y="3243249"/>
                  </a:lnTo>
                  <a:lnTo>
                    <a:pt x="270598" y="3239224"/>
                  </a:lnTo>
                  <a:lnTo>
                    <a:pt x="274650" y="3233204"/>
                  </a:lnTo>
                  <a:lnTo>
                    <a:pt x="276148" y="3225800"/>
                  </a:lnTo>
                  <a:close/>
                </a:path>
                <a:path w="516890" h="3460750">
                  <a:moveTo>
                    <a:pt x="298704" y="486410"/>
                  </a:moveTo>
                  <a:lnTo>
                    <a:pt x="298411" y="486410"/>
                  </a:lnTo>
                  <a:lnTo>
                    <a:pt x="286321" y="469900"/>
                  </a:lnTo>
                  <a:lnTo>
                    <a:pt x="273202" y="462280"/>
                  </a:lnTo>
                  <a:lnTo>
                    <a:pt x="258076" y="458470"/>
                  </a:lnTo>
                  <a:lnTo>
                    <a:pt x="240030" y="457200"/>
                  </a:lnTo>
                  <a:lnTo>
                    <a:pt x="220535" y="459740"/>
                  </a:lnTo>
                  <a:lnTo>
                    <a:pt x="203454" y="467360"/>
                  </a:lnTo>
                  <a:lnTo>
                    <a:pt x="191274" y="476250"/>
                  </a:lnTo>
                  <a:lnTo>
                    <a:pt x="186524" y="478790"/>
                  </a:lnTo>
                  <a:lnTo>
                    <a:pt x="186817" y="478790"/>
                  </a:lnTo>
                  <a:lnTo>
                    <a:pt x="195186" y="481330"/>
                  </a:lnTo>
                  <a:lnTo>
                    <a:pt x="202539" y="483870"/>
                  </a:lnTo>
                  <a:lnTo>
                    <a:pt x="211556" y="486410"/>
                  </a:lnTo>
                  <a:lnTo>
                    <a:pt x="246405" y="490220"/>
                  </a:lnTo>
                  <a:lnTo>
                    <a:pt x="278206" y="490220"/>
                  </a:lnTo>
                  <a:lnTo>
                    <a:pt x="297548" y="487680"/>
                  </a:lnTo>
                  <a:lnTo>
                    <a:pt x="298119" y="487680"/>
                  </a:lnTo>
                  <a:lnTo>
                    <a:pt x="298704" y="486410"/>
                  </a:lnTo>
                  <a:close/>
                </a:path>
                <a:path w="516890" h="3460750">
                  <a:moveTo>
                    <a:pt x="328460" y="1628775"/>
                  </a:moveTo>
                  <a:lnTo>
                    <a:pt x="298551" y="1602244"/>
                  </a:lnTo>
                  <a:lnTo>
                    <a:pt x="293370" y="1597279"/>
                  </a:lnTo>
                  <a:lnTo>
                    <a:pt x="293370" y="1589786"/>
                  </a:lnTo>
                  <a:lnTo>
                    <a:pt x="294233" y="1587754"/>
                  </a:lnTo>
                  <a:lnTo>
                    <a:pt x="296240" y="1585722"/>
                  </a:lnTo>
                  <a:lnTo>
                    <a:pt x="298259" y="1584071"/>
                  </a:lnTo>
                  <a:lnTo>
                    <a:pt x="300850" y="1583194"/>
                  </a:lnTo>
                  <a:lnTo>
                    <a:pt x="309765" y="1583194"/>
                  </a:lnTo>
                  <a:lnTo>
                    <a:pt x="315226" y="1585214"/>
                  </a:lnTo>
                  <a:lnTo>
                    <a:pt x="320700" y="1588655"/>
                  </a:lnTo>
                  <a:lnTo>
                    <a:pt x="322516" y="1583194"/>
                  </a:lnTo>
                  <a:lnTo>
                    <a:pt x="324726" y="1576578"/>
                  </a:lnTo>
                  <a:lnTo>
                    <a:pt x="321564" y="1573669"/>
                  </a:lnTo>
                  <a:lnTo>
                    <a:pt x="316090" y="1572260"/>
                  </a:lnTo>
                  <a:lnTo>
                    <a:pt x="309473" y="1571371"/>
                  </a:lnTo>
                  <a:lnTo>
                    <a:pt x="309473" y="1561846"/>
                  </a:lnTo>
                  <a:lnTo>
                    <a:pt x="296532" y="1561846"/>
                  </a:lnTo>
                  <a:lnTo>
                    <a:pt x="296532" y="1572260"/>
                  </a:lnTo>
                  <a:lnTo>
                    <a:pt x="291071" y="1573403"/>
                  </a:lnTo>
                  <a:lnTo>
                    <a:pt x="287045" y="1575955"/>
                  </a:lnTo>
                  <a:lnTo>
                    <a:pt x="283870" y="1579753"/>
                  </a:lnTo>
                  <a:lnTo>
                    <a:pt x="280136" y="1583194"/>
                  </a:lnTo>
                  <a:lnTo>
                    <a:pt x="278701" y="1587754"/>
                  </a:lnTo>
                  <a:lnTo>
                    <a:pt x="278701" y="1596136"/>
                  </a:lnTo>
                  <a:lnTo>
                    <a:pt x="298259" y="1616583"/>
                  </a:lnTo>
                  <a:lnTo>
                    <a:pt x="304304" y="1619758"/>
                  </a:lnTo>
                  <a:lnTo>
                    <a:pt x="308330" y="1622679"/>
                  </a:lnTo>
                  <a:lnTo>
                    <a:pt x="310629" y="1624965"/>
                  </a:lnTo>
                  <a:lnTo>
                    <a:pt x="312928" y="1627632"/>
                  </a:lnTo>
                  <a:lnTo>
                    <a:pt x="313791" y="1630426"/>
                  </a:lnTo>
                  <a:lnTo>
                    <a:pt x="313791" y="1639062"/>
                  </a:lnTo>
                  <a:lnTo>
                    <a:pt x="309765" y="1641983"/>
                  </a:lnTo>
                  <a:lnTo>
                    <a:pt x="295668" y="1641983"/>
                  </a:lnTo>
                  <a:lnTo>
                    <a:pt x="289915" y="1639951"/>
                  </a:lnTo>
                  <a:lnTo>
                    <a:pt x="284162" y="1636268"/>
                  </a:lnTo>
                  <a:lnTo>
                    <a:pt x="278409" y="1648968"/>
                  </a:lnTo>
                  <a:lnTo>
                    <a:pt x="284162" y="1652397"/>
                  </a:lnTo>
                  <a:lnTo>
                    <a:pt x="290207" y="1654429"/>
                  </a:lnTo>
                  <a:lnTo>
                    <a:pt x="296532" y="1654429"/>
                  </a:lnTo>
                  <a:lnTo>
                    <a:pt x="296532" y="1666240"/>
                  </a:lnTo>
                  <a:lnTo>
                    <a:pt x="309473" y="1666240"/>
                  </a:lnTo>
                  <a:lnTo>
                    <a:pt x="309473" y="1653794"/>
                  </a:lnTo>
                  <a:lnTo>
                    <a:pt x="315226" y="1652397"/>
                  </a:lnTo>
                  <a:lnTo>
                    <a:pt x="320116" y="1649476"/>
                  </a:lnTo>
                  <a:lnTo>
                    <a:pt x="323570" y="1645793"/>
                  </a:lnTo>
                  <a:lnTo>
                    <a:pt x="327025" y="1641983"/>
                  </a:lnTo>
                  <a:lnTo>
                    <a:pt x="328460" y="1637411"/>
                  </a:lnTo>
                  <a:lnTo>
                    <a:pt x="328460" y="1628775"/>
                  </a:lnTo>
                  <a:close/>
                </a:path>
                <a:path w="516890" h="3460750">
                  <a:moveTo>
                    <a:pt x="383857" y="3092323"/>
                  </a:moveTo>
                  <a:lnTo>
                    <a:pt x="381571" y="3089910"/>
                  </a:lnTo>
                  <a:lnTo>
                    <a:pt x="378701" y="3089656"/>
                  </a:lnTo>
                  <a:lnTo>
                    <a:pt x="375831" y="3089656"/>
                  </a:lnTo>
                  <a:lnTo>
                    <a:pt x="373253" y="3091942"/>
                  </a:lnTo>
                  <a:lnTo>
                    <a:pt x="373253" y="3094863"/>
                  </a:lnTo>
                  <a:lnTo>
                    <a:pt x="372960" y="3098165"/>
                  </a:lnTo>
                  <a:lnTo>
                    <a:pt x="375539" y="3100578"/>
                  </a:lnTo>
                  <a:lnTo>
                    <a:pt x="381571" y="3100578"/>
                  </a:lnTo>
                  <a:lnTo>
                    <a:pt x="383857" y="3098165"/>
                  </a:lnTo>
                  <a:lnTo>
                    <a:pt x="383857" y="3092323"/>
                  </a:lnTo>
                  <a:close/>
                </a:path>
                <a:path w="516890" h="3460750">
                  <a:moveTo>
                    <a:pt x="400532" y="3347466"/>
                  </a:moveTo>
                  <a:lnTo>
                    <a:pt x="398538" y="3345434"/>
                  </a:lnTo>
                  <a:lnTo>
                    <a:pt x="383438" y="3345434"/>
                  </a:lnTo>
                  <a:lnTo>
                    <a:pt x="382574" y="3346069"/>
                  </a:lnTo>
                  <a:lnTo>
                    <a:pt x="382663" y="3360928"/>
                  </a:lnTo>
                  <a:lnTo>
                    <a:pt x="382816" y="3361817"/>
                  </a:lnTo>
                  <a:lnTo>
                    <a:pt x="382866" y="3365627"/>
                  </a:lnTo>
                  <a:lnTo>
                    <a:pt x="384860" y="3367913"/>
                  </a:lnTo>
                  <a:lnTo>
                    <a:pt x="398538" y="3367913"/>
                  </a:lnTo>
                  <a:lnTo>
                    <a:pt x="400253" y="3365881"/>
                  </a:lnTo>
                  <a:lnTo>
                    <a:pt x="400469" y="3362706"/>
                  </a:lnTo>
                  <a:lnTo>
                    <a:pt x="400532" y="3347466"/>
                  </a:lnTo>
                  <a:close/>
                </a:path>
                <a:path w="516890" h="3460750">
                  <a:moveTo>
                    <a:pt x="404368" y="361950"/>
                  </a:moveTo>
                  <a:lnTo>
                    <a:pt x="400723" y="354330"/>
                  </a:lnTo>
                  <a:lnTo>
                    <a:pt x="387946" y="349250"/>
                  </a:lnTo>
                  <a:lnTo>
                    <a:pt x="385927" y="349250"/>
                  </a:lnTo>
                  <a:lnTo>
                    <a:pt x="373532" y="350520"/>
                  </a:lnTo>
                  <a:lnTo>
                    <a:pt x="373456" y="364490"/>
                  </a:lnTo>
                  <a:lnTo>
                    <a:pt x="372973" y="373380"/>
                  </a:lnTo>
                  <a:lnTo>
                    <a:pt x="371690" y="382270"/>
                  </a:lnTo>
                  <a:lnTo>
                    <a:pt x="370243" y="391160"/>
                  </a:lnTo>
                  <a:lnTo>
                    <a:pt x="369214" y="396240"/>
                  </a:lnTo>
                  <a:lnTo>
                    <a:pt x="369785" y="396240"/>
                  </a:lnTo>
                  <a:lnTo>
                    <a:pt x="373405" y="397510"/>
                  </a:lnTo>
                  <a:lnTo>
                    <a:pt x="379298" y="397510"/>
                  </a:lnTo>
                  <a:lnTo>
                    <a:pt x="386473" y="394970"/>
                  </a:lnTo>
                  <a:lnTo>
                    <a:pt x="393992" y="386080"/>
                  </a:lnTo>
                  <a:lnTo>
                    <a:pt x="401307" y="373380"/>
                  </a:lnTo>
                  <a:lnTo>
                    <a:pt x="404368" y="361950"/>
                  </a:lnTo>
                  <a:close/>
                </a:path>
                <a:path w="516890" h="3460750">
                  <a:moveTo>
                    <a:pt x="412711" y="3335528"/>
                  </a:moveTo>
                  <a:lnTo>
                    <a:pt x="410273" y="3333242"/>
                  </a:lnTo>
                  <a:lnTo>
                    <a:pt x="404253" y="3333242"/>
                  </a:lnTo>
                  <a:lnTo>
                    <a:pt x="401815" y="3335528"/>
                  </a:lnTo>
                  <a:lnTo>
                    <a:pt x="401815" y="3341243"/>
                  </a:lnTo>
                  <a:lnTo>
                    <a:pt x="404253" y="3343529"/>
                  </a:lnTo>
                  <a:lnTo>
                    <a:pt x="410273" y="3343529"/>
                  </a:lnTo>
                  <a:lnTo>
                    <a:pt x="412711" y="3341243"/>
                  </a:lnTo>
                  <a:lnTo>
                    <a:pt x="412711" y="3335528"/>
                  </a:lnTo>
                  <a:close/>
                </a:path>
                <a:path w="516890" h="3460750">
                  <a:moveTo>
                    <a:pt x="420408" y="3407029"/>
                  </a:moveTo>
                  <a:lnTo>
                    <a:pt x="419531" y="3404616"/>
                  </a:lnTo>
                  <a:lnTo>
                    <a:pt x="418376" y="3403727"/>
                  </a:lnTo>
                  <a:lnTo>
                    <a:pt x="394576" y="3403727"/>
                  </a:lnTo>
                  <a:lnTo>
                    <a:pt x="393128" y="3404616"/>
                  </a:lnTo>
                  <a:lnTo>
                    <a:pt x="392836" y="3407029"/>
                  </a:lnTo>
                  <a:lnTo>
                    <a:pt x="420408" y="3407029"/>
                  </a:lnTo>
                  <a:close/>
                </a:path>
                <a:path w="516890" h="3460750">
                  <a:moveTo>
                    <a:pt x="423608" y="3412109"/>
                  </a:moveTo>
                  <a:lnTo>
                    <a:pt x="423037" y="3409823"/>
                  </a:lnTo>
                  <a:lnTo>
                    <a:pt x="422224" y="3409188"/>
                  </a:lnTo>
                  <a:lnTo>
                    <a:pt x="421906" y="3408934"/>
                  </a:lnTo>
                  <a:lnTo>
                    <a:pt x="419620" y="3408934"/>
                  </a:lnTo>
                  <a:lnTo>
                    <a:pt x="413181" y="3409086"/>
                  </a:lnTo>
                  <a:lnTo>
                    <a:pt x="393636" y="3409188"/>
                  </a:lnTo>
                  <a:lnTo>
                    <a:pt x="391629" y="3408934"/>
                  </a:lnTo>
                  <a:lnTo>
                    <a:pt x="390486" y="3409823"/>
                  </a:lnTo>
                  <a:lnTo>
                    <a:pt x="389636" y="3412109"/>
                  </a:lnTo>
                  <a:lnTo>
                    <a:pt x="423608" y="3412109"/>
                  </a:lnTo>
                  <a:close/>
                </a:path>
                <a:path w="516890" h="3460750">
                  <a:moveTo>
                    <a:pt x="424256" y="3038602"/>
                  </a:moveTo>
                  <a:lnTo>
                    <a:pt x="423392" y="3037713"/>
                  </a:lnTo>
                  <a:lnTo>
                    <a:pt x="387934" y="3037713"/>
                  </a:lnTo>
                  <a:lnTo>
                    <a:pt x="387070" y="3038348"/>
                  </a:lnTo>
                  <a:lnTo>
                    <a:pt x="387070" y="3041523"/>
                  </a:lnTo>
                  <a:lnTo>
                    <a:pt x="387934" y="3042158"/>
                  </a:lnTo>
                  <a:lnTo>
                    <a:pt x="423392" y="3042158"/>
                  </a:lnTo>
                  <a:lnTo>
                    <a:pt x="423964" y="3041523"/>
                  </a:lnTo>
                  <a:lnTo>
                    <a:pt x="424167" y="3040507"/>
                  </a:lnTo>
                  <a:lnTo>
                    <a:pt x="424256" y="3038602"/>
                  </a:lnTo>
                  <a:close/>
                </a:path>
                <a:path w="516890" h="3460750">
                  <a:moveTo>
                    <a:pt x="431304" y="3397504"/>
                  </a:moveTo>
                  <a:lnTo>
                    <a:pt x="430733" y="3395091"/>
                  </a:lnTo>
                  <a:lnTo>
                    <a:pt x="429006" y="3394837"/>
                  </a:lnTo>
                  <a:lnTo>
                    <a:pt x="385241" y="3394837"/>
                  </a:lnTo>
                  <a:lnTo>
                    <a:pt x="383794" y="3395345"/>
                  </a:lnTo>
                  <a:lnTo>
                    <a:pt x="383222" y="3397504"/>
                  </a:lnTo>
                  <a:lnTo>
                    <a:pt x="384949" y="3399028"/>
                  </a:lnTo>
                  <a:lnTo>
                    <a:pt x="387832" y="3400298"/>
                  </a:lnTo>
                  <a:lnTo>
                    <a:pt x="390423" y="3400933"/>
                  </a:lnTo>
                  <a:lnTo>
                    <a:pt x="392722" y="3400933"/>
                  </a:lnTo>
                  <a:lnTo>
                    <a:pt x="400011" y="3401085"/>
                  </a:lnTo>
                  <a:lnTo>
                    <a:pt x="407250" y="3401123"/>
                  </a:lnTo>
                  <a:lnTo>
                    <a:pt x="414502" y="3401085"/>
                  </a:lnTo>
                  <a:lnTo>
                    <a:pt x="421805" y="3400933"/>
                  </a:lnTo>
                  <a:lnTo>
                    <a:pt x="424103" y="3400933"/>
                  </a:lnTo>
                  <a:lnTo>
                    <a:pt x="426415" y="3400298"/>
                  </a:lnTo>
                  <a:lnTo>
                    <a:pt x="429006" y="3399409"/>
                  </a:lnTo>
                  <a:lnTo>
                    <a:pt x="429869" y="3398774"/>
                  </a:lnTo>
                  <a:lnTo>
                    <a:pt x="431304" y="3397504"/>
                  </a:lnTo>
                  <a:close/>
                </a:path>
                <a:path w="516890" h="3460750">
                  <a:moveTo>
                    <a:pt x="431304" y="3353181"/>
                  </a:moveTo>
                  <a:lnTo>
                    <a:pt x="431101" y="3351822"/>
                  </a:lnTo>
                  <a:lnTo>
                    <a:pt x="431012" y="3347720"/>
                  </a:lnTo>
                  <a:lnTo>
                    <a:pt x="429285" y="3345688"/>
                  </a:lnTo>
                  <a:lnTo>
                    <a:pt x="425805" y="3345434"/>
                  </a:lnTo>
                  <a:lnTo>
                    <a:pt x="418858" y="3345434"/>
                  </a:lnTo>
                  <a:lnTo>
                    <a:pt x="415378" y="3345688"/>
                  </a:lnTo>
                  <a:lnTo>
                    <a:pt x="413639" y="3347720"/>
                  </a:lnTo>
                  <a:lnTo>
                    <a:pt x="413359" y="3351149"/>
                  </a:lnTo>
                  <a:lnTo>
                    <a:pt x="413359" y="3362706"/>
                  </a:lnTo>
                  <a:lnTo>
                    <a:pt x="413639" y="3365627"/>
                  </a:lnTo>
                  <a:lnTo>
                    <a:pt x="415378" y="3367532"/>
                  </a:lnTo>
                  <a:lnTo>
                    <a:pt x="418566" y="3367913"/>
                  </a:lnTo>
                  <a:lnTo>
                    <a:pt x="426097" y="3367913"/>
                  </a:lnTo>
                  <a:lnTo>
                    <a:pt x="428993" y="3367532"/>
                  </a:lnTo>
                  <a:lnTo>
                    <a:pt x="431012" y="3365627"/>
                  </a:lnTo>
                  <a:lnTo>
                    <a:pt x="431114" y="3362071"/>
                  </a:lnTo>
                  <a:lnTo>
                    <a:pt x="431152" y="3361817"/>
                  </a:lnTo>
                  <a:lnTo>
                    <a:pt x="431228" y="3360420"/>
                  </a:lnTo>
                  <a:lnTo>
                    <a:pt x="431012" y="3358896"/>
                  </a:lnTo>
                  <a:lnTo>
                    <a:pt x="431012" y="3355213"/>
                  </a:lnTo>
                  <a:lnTo>
                    <a:pt x="431304" y="3353181"/>
                  </a:lnTo>
                  <a:close/>
                </a:path>
                <a:path w="516890" h="3460750">
                  <a:moveTo>
                    <a:pt x="438365" y="3092323"/>
                  </a:moveTo>
                  <a:lnTo>
                    <a:pt x="436003" y="3089656"/>
                  </a:lnTo>
                  <a:lnTo>
                    <a:pt x="429818" y="3089656"/>
                  </a:lnTo>
                  <a:lnTo>
                    <a:pt x="427456" y="3091942"/>
                  </a:lnTo>
                  <a:lnTo>
                    <a:pt x="427456" y="3098165"/>
                  </a:lnTo>
                  <a:lnTo>
                    <a:pt x="429818" y="3100578"/>
                  </a:lnTo>
                  <a:lnTo>
                    <a:pt x="436003" y="3100578"/>
                  </a:lnTo>
                  <a:lnTo>
                    <a:pt x="438365" y="3098165"/>
                  </a:lnTo>
                  <a:lnTo>
                    <a:pt x="438365" y="3092323"/>
                  </a:lnTo>
                  <a:close/>
                </a:path>
                <a:path w="516890" h="3460750">
                  <a:moveTo>
                    <a:pt x="438365" y="3074670"/>
                  </a:moveTo>
                  <a:lnTo>
                    <a:pt x="437984" y="3071495"/>
                  </a:lnTo>
                  <a:lnTo>
                    <a:pt x="437134" y="3064637"/>
                  </a:lnTo>
                  <a:lnTo>
                    <a:pt x="436346" y="3058541"/>
                  </a:lnTo>
                  <a:lnTo>
                    <a:pt x="435190" y="3051556"/>
                  </a:lnTo>
                  <a:lnTo>
                    <a:pt x="434619" y="3047492"/>
                  </a:lnTo>
                  <a:lnTo>
                    <a:pt x="433463" y="3046603"/>
                  </a:lnTo>
                  <a:lnTo>
                    <a:pt x="377863" y="3046603"/>
                  </a:lnTo>
                  <a:lnTo>
                    <a:pt x="376707" y="3047873"/>
                  </a:lnTo>
                  <a:lnTo>
                    <a:pt x="376135" y="3050667"/>
                  </a:lnTo>
                  <a:lnTo>
                    <a:pt x="375272" y="3057652"/>
                  </a:lnTo>
                  <a:lnTo>
                    <a:pt x="374116" y="3064637"/>
                  </a:lnTo>
                  <a:lnTo>
                    <a:pt x="373253" y="3071495"/>
                  </a:lnTo>
                  <a:lnTo>
                    <a:pt x="372960" y="3075051"/>
                  </a:lnTo>
                  <a:lnTo>
                    <a:pt x="373824" y="3076194"/>
                  </a:lnTo>
                  <a:lnTo>
                    <a:pt x="437210" y="3076194"/>
                  </a:lnTo>
                  <a:lnTo>
                    <a:pt x="438365" y="3074670"/>
                  </a:lnTo>
                  <a:close/>
                </a:path>
                <a:path w="516890" h="3460750">
                  <a:moveTo>
                    <a:pt x="469633" y="1561604"/>
                  </a:moveTo>
                  <a:lnTo>
                    <a:pt x="460679" y="1561338"/>
                  </a:lnTo>
                  <a:lnTo>
                    <a:pt x="453453" y="1554492"/>
                  </a:lnTo>
                  <a:lnTo>
                    <a:pt x="452297" y="1545856"/>
                  </a:lnTo>
                  <a:lnTo>
                    <a:pt x="333590" y="1545856"/>
                  </a:lnTo>
                  <a:lnTo>
                    <a:pt x="343992" y="1558988"/>
                  </a:lnTo>
                  <a:lnTo>
                    <a:pt x="352539" y="1575155"/>
                  </a:lnTo>
                  <a:lnTo>
                    <a:pt x="358317" y="1593748"/>
                  </a:lnTo>
                  <a:lnTo>
                    <a:pt x="360400" y="1613789"/>
                  </a:lnTo>
                  <a:lnTo>
                    <a:pt x="360400" y="1614551"/>
                  </a:lnTo>
                  <a:lnTo>
                    <a:pt x="358368" y="1634197"/>
                  </a:lnTo>
                  <a:lnTo>
                    <a:pt x="352755" y="1652511"/>
                  </a:lnTo>
                  <a:lnTo>
                    <a:pt x="344487" y="1668526"/>
                  </a:lnTo>
                  <a:lnTo>
                    <a:pt x="334467" y="1681607"/>
                  </a:lnTo>
                  <a:lnTo>
                    <a:pt x="452589" y="1681607"/>
                  </a:lnTo>
                  <a:lnTo>
                    <a:pt x="454329" y="1673606"/>
                  </a:lnTo>
                  <a:lnTo>
                    <a:pt x="461251" y="1667510"/>
                  </a:lnTo>
                  <a:lnTo>
                    <a:pt x="469633" y="1667256"/>
                  </a:lnTo>
                  <a:lnTo>
                    <a:pt x="469633" y="1561604"/>
                  </a:lnTo>
                  <a:close/>
                </a:path>
                <a:path w="516890" h="3460750">
                  <a:moveTo>
                    <a:pt x="485584" y="203200"/>
                  </a:moveTo>
                  <a:lnTo>
                    <a:pt x="466102" y="152400"/>
                  </a:lnTo>
                  <a:lnTo>
                    <a:pt x="422795" y="92710"/>
                  </a:lnTo>
                  <a:lnTo>
                    <a:pt x="400837" y="74930"/>
                  </a:lnTo>
                  <a:lnTo>
                    <a:pt x="388302" y="64770"/>
                  </a:lnTo>
                  <a:lnTo>
                    <a:pt x="348780" y="43180"/>
                  </a:lnTo>
                  <a:lnTo>
                    <a:pt x="305155" y="29210"/>
                  </a:lnTo>
                  <a:lnTo>
                    <a:pt x="258406" y="25400"/>
                  </a:lnTo>
                  <a:lnTo>
                    <a:pt x="241579" y="25400"/>
                  </a:lnTo>
                  <a:lnTo>
                    <a:pt x="233248" y="26670"/>
                  </a:lnTo>
                  <a:lnTo>
                    <a:pt x="225005" y="26670"/>
                  </a:lnTo>
                  <a:lnTo>
                    <a:pt x="224421" y="27940"/>
                  </a:lnTo>
                  <a:lnTo>
                    <a:pt x="226682" y="35560"/>
                  </a:lnTo>
                  <a:lnTo>
                    <a:pt x="228879" y="44450"/>
                  </a:lnTo>
                  <a:lnTo>
                    <a:pt x="228714" y="54610"/>
                  </a:lnTo>
                  <a:lnTo>
                    <a:pt x="223850" y="60960"/>
                  </a:lnTo>
                  <a:lnTo>
                    <a:pt x="211912" y="67310"/>
                  </a:lnTo>
                  <a:lnTo>
                    <a:pt x="198107" y="73660"/>
                  </a:lnTo>
                  <a:lnTo>
                    <a:pt x="187604" y="82550"/>
                  </a:lnTo>
                  <a:lnTo>
                    <a:pt x="185559" y="92710"/>
                  </a:lnTo>
                  <a:lnTo>
                    <a:pt x="193611" y="100330"/>
                  </a:lnTo>
                  <a:lnTo>
                    <a:pt x="207467" y="100330"/>
                  </a:lnTo>
                  <a:lnTo>
                    <a:pt x="223977" y="95250"/>
                  </a:lnTo>
                  <a:lnTo>
                    <a:pt x="239979" y="87630"/>
                  </a:lnTo>
                  <a:lnTo>
                    <a:pt x="256692" y="80010"/>
                  </a:lnTo>
                  <a:lnTo>
                    <a:pt x="274662" y="76200"/>
                  </a:lnTo>
                  <a:lnTo>
                    <a:pt x="290258" y="74930"/>
                  </a:lnTo>
                  <a:lnTo>
                    <a:pt x="299859" y="81280"/>
                  </a:lnTo>
                  <a:lnTo>
                    <a:pt x="297675" y="90170"/>
                  </a:lnTo>
                  <a:lnTo>
                    <a:pt x="285673" y="97790"/>
                  </a:lnTo>
                  <a:lnTo>
                    <a:pt x="271843" y="102870"/>
                  </a:lnTo>
                  <a:lnTo>
                    <a:pt x="264160" y="105410"/>
                  </a:lnTo>
                  <a:lnTo>
                    <a:pt x="261429" y="109220"/>
                  </a:lnTo>
                  <a:lnTo>
                    <a:pt x="257860" y="119380"/>
                  </a:lnTo>
                  <a:lnTo>
                    <a:pt x="254558" y="129540"/>
                  </a:lnTo>
                  <a:lnTo>
                    <a:pt x="252641" y="135890"/>
                  </a:lnTo>
                  <a:lnTo>
                    <a:pt x="252069" y="135890"/>
                  </a:lnTo>
                  <a:lnTo>
                    <a:pt x="242455" y="140970"/>
                  </a:lnTo>
                  <a:lnTo>
                    <a:pt x="226148" y="149860"/>
                  </a:lnTo>
                  <a:lnTo>
                    <a:pt x="210921" y="161290"/>
                  </a:lnTo>
                  <a:lnTo>
                    <a:pt x="204558" y="176530"/>
                  </a:lnTo>
                  <a:lnTo>
                    <a:pt x="204851" y="185420"/>
                  </a:lnTo>
                  <a:lnTo>
                    <a:pt x="207149" y="189230"/>
                  </a:lnTo>
                  <a:lnTo>
                    <a:pt x="209448" y="190500"/>
                  </a:lnTo>
                  <a:lnTo>
                    <a:pt x="210312" y="190500"/>
                  </a:lnTo>
                  <a:lnTo>
                    <a:pt x="210312" y="191770"/>
                  </a:lnTo>
                  <a:lnTo>
                    <a:pt x="209448" y="193040"/>
                  </a:lnTo>
                  <a:lnTo>
                    <a:pt x="194805" y="199390"/>
                  </a:lnTo>
                  <a:lnTo>
                    <a:pt x="178104" y="208280"/>
                  </a:lnTo>
                  <a:lnTo>
                    <a:pt x="165112" y="222250"/>
                  </a:lnTo>
                  <a:lnTo>
                    <a:pt x="161658" y="240030"/>
                  </a:lnTo>
                  <a:lnTo>
                    <a:pt x="162585" y="262890"/>
                  </a:lnTo>
                  <a:lnTo>
                    <a:pt x="167589" y="285750"/>
                  </a:lnTo>
                  <a:lnTo>
                    <a:pt x="191655" y="304800"/>
                  </a:lnTo>
                  <a:lnTo>
                    <a:pt x="249758" y="318770"/>
                  </a:lnTo>
                  <a:lnTo>
                    <a:pt x="250913" y="318770"/>
                  </a:lnTo>
                  <a:lnTo>
                    <a:pt x="251104" y="328930"/>
                  </a:lnTo>
                  <a:lnTo>
                    <a:pt x="252056" y="342900"/>
                  </a:lnTo>
                  <a:lnTo>
                    <a:pt x="254304" y="356870"/>
                  </a:lnTo>
                  <a:lnTo>
                    <a:pt x="258406" y="364490"/>
                  </a:lnTo>
                  <a:lnTo>
                    <a:pt x="262737" y="368300"/>
                  </a:lnTo>
                  <a:lnTo>
                    <a:pt x="265049" y="374650"/>
                  </a:lnTo>
                  <a:lnTo>
                    <a:pt x="266128" y="382270"/>
                  </a:lnTo>
                  <a:lnTo>
                    <a:pt x="266750" y="391160"/>
                  </a:lnTo>
                  <a:lnTo>
                    <a:pt x="268605" y="406400"/>
                  </a:lnTo>
                  <a:lnTo>
                    <a:pt x="274916" y="426720"/>
                  </a:lnTo>
                  <a:lnTo>
                    <a:pt x="288734" y="439420"/>
                  </a:lnTo>
                  <a:lnTo>
                    <a:pt x="313105" y="433070"/>
                  </a:lnTo>
                  <a:lnTo>
                    <a:pt x="350748" y="398780"/>
                  </a:lnTo>
                  <a:lnTo>
                    <a:pt x="359168" y="374650"/>
                  </a:lnTo>
                  <a:lnTo>
                    <a:pt x="360794" y="359410"/>
                  </a:lnTo>
                  <a:lnTo>
                    <a:pt x="363982" y="342900"/>
                  </a:lnTo>
                  <a:lnTo>
                    <a:pt x="369252" y="328930"/>
                  </a:lnTo>
                  <a:lnTo>
                    <a:pt x="378282" y="317500"/>
                  </a:lnTo>
                  <a:lnTo>
                    <a:pt x="389077" y="307340"/>
                  </a:lnTo>
                  <a:lnTo>
                    <a:pt x="397230" y="295910"/>
                  </a:lnTo>
                  <a:lnTo>
                    <a:pt x="398132" y="284480"/>
                  </a:lnTo>
                  <a:lnTo>
                    <a:pt x="398335" y="281940"/>
                  </a:lnTo>
                  <a:lnTo>
                    <a:pt x="397179" y="280670"/>
                  </a:lnTo>
                  <a:lnTo>
                    <a:pt x="396608" y="281940"/>
                  </a:lnTo>
                  <a:lnTo>
                    <a:pt x="391731" y="284480"/>
                  </a:lnTo>
                  <a:lnTo>
                    <a:pt x="383755" y="284480"/>
                  </a:lnTo>
                  <a:lnTo>
                    <a:pt x="373557" y="275590"/>
                  </a:lnTo>
                  <a:lnTo>
                    <a:pt x="362051" y="252730"/>
                  </a:lnTo>
                  <a:lnTo>
                    <a:pt x="361772" y="251460"/>
                  </a:lnTo>
                  <a:lnTo>
                    <a:pt x="363207" y="250190"/>
                  </a:lnTo>
                  <a:lnTo>
                    <a:pt x="363791" y="251460"/>
                  </a:lnTo>
                  <a:lnTo>
                    <a:pt x="369328" y="257810"/>
                  </a:lnTo>
                  <a:lnTo>
                    <a:pt x="376669" y="261620"/>
                  </a:lnTo>
                  <a:lnTo>
                    <a:pt x="385406" y="262890"/>
                  </a:lnTo>
                  <a:lnTo>
                    <a:pt x="395173" y="257810"/>
                  </a:lnTo>
                  <a:lnTo>
                    <a:pt x="403707" y="250190"/>
                  </a:lnTo>
                  <a:lnTo>
                    <a:pt x="407974" y="246380"/>
                  </a:lnTo>
                  <a:lnTo>
                    <a:pt x="417334" y="236220"/>
                  </a:lnTo>
                  <a:lnTo>
                    <a:pt x="420433" y="226060"/>
                  </a:lnTo>
                  <a:lnTo>
                    <a:pt x="414464" y="215900"/>
                  </a:lnTo>
                  <a:lnTo>
                    <a:pt x="413308" y="215900"/>
                  </a:lnTo>
                  <a:lnTo>
                    <a:pt x="414172" y="214630"/>
                  </a:lnTo>
                  <a:lnTo>
                    <a:pt x="429145" y="219710"/>
                  </a:lnTo>
                  <a:lnTo>
                    <a:pt x="435927" y="226060"/>
                  </a:lnTo>
                  <a:lnTo>
                    <a:pt x="440664" y="233680"/>
                  </a:lnTo>
                  <a:lnTo>
                    <a:pt x="446074" y="243840"/>
                  </a:lnTo>
                  <a:lnTo>
                    <a:pt x="452208" y="247650"/>
                  </a:lnTo>
                  <a:lnTo>
                    <a:pt x="458190" y="243840"/>
                  </a:lnTo>
                  <a:lnTo>
                    <a:pt x="463118" y="233680"/>
                  </a:lnTo>
                  <a:lnTo>
                    <a:pt x="468033" y="222250"/>
                  </a:lnTo>
                  <a:lnTo>
                    <a:pt x="473659" y="214630"/>
                  </a:lnTo>
                  <a:lnTo>
                    <a:pt x="474599" y="213360"/>
                  </a:lnTo>
                  <a:lnTo>
                    <a:pt x="480885" y="208280"/>
                  </a:lnTo>
                  <a:lnTo>
                    <a:pt x="485000" y="205740"/>
                  </a:lnTo>
                  <a:lnTo>
                    <a:pt x="485584" y="204470"/>
                  </a:lnTo>
                  <a:lnTo>
                    <a:pt x="485584" y="203200"/>
                  </a:lnTo>
                  <a:close/>
                </a:path>
                <a:path w="516890" h="3460750">
                  <a:moveTo>
                    <a:pt x="486194" y="1799082"/>
                  </a:moveTo>
                  <a:lnTo>
                    <a:pt x="482904" y="1786382"/>
                  </a:lnTo>
                  <a:lnTo>
                    <a:pt x="477862" y="1780032"/>
                  </a:lnTo>
                  <a:lnTo>
                    <a:pt x="474853" y="1776222"/>
                  </a:lnTo>
                  <a:lnTo>
                    <a:pt x="474281" y="1776222"/>
                  </a:lnTo>
                  <a:lnTo>
                    <a:pt x="473989" y="1774952"/>
                  </a:lnTo>
                  <a:lnTo>
                    <a:pt x="473583" y="1774952"/>
                  </a:lnTo>
                  <a:lnTo>
                    <a:pt x="473583" y="1800352"/>
                  </a:lnTo>
                  <a:lnTo>
                    <a:pt x="472605" y="1807972"/>
                  </a:lnTo>
                  <a:lnTo>
                    <a:pt x="433933" y="1852422"/>
                  </a:lnTo>
                  <a:lnTo>
                    <a:pt x="382917" y="1886712"/>
                  </a:lnTo>
                  <a:lnTo>
                    <a:pt x="331431" y="1903222"/>
                  </a:lnTo>
                  <a:lnTo>
                    <a:pt x="285115" y="1908302"/>
                  </a:lnTo>
                  <a:lnTo>
                    <a:pt x="261747" y="1908302"/>
                  </a:lnTo>
                  <a:lnTo>
                    <a:pt x="201383" y="1904492"/>
                  </a:lnTo>
                  <a:lnTo>
                    <a:pt x="194449" y="1903222"/>
                  </a:lnTo>
                  <a:lnTo>
                    <a:pt x="187515" y="1904492"/>
                  </a:lnTo>
                  <a:lnTo>
                    <a:pt x="44843" y="1959102"/>
                  </a:lnTo>
                  <a:lnTo>
                    <a:pt x="44843" y="1844802"/>
                  </a:lnTo>
                  <a:lnTo>
                    <a:pt x="163830" y="1777492"/>
                  </a:lnTo>
                  <a:lnTo>
                    <a:pt x="171704" y="1773682"/>
                  </a:lnTo>
                  <a:lnTo>
                    <a:pt x="180073" y="1771142"/>
                  </a:lnTo>
                  <a:lnTo>
                    <a:pt x="188760" y="1769872"/>
                  </a:lnTo>
                  <a:lnTo>
                    <a:pt x="197624" y="1769872"/>
                  </a:lnTo>
                  <a:lnTo>
                    <a:pt x="320370" y="1776222"/>
                  </a:lnTo>
                  <a:lnTo>
                    <a:pt x="338861" y="1795272"/>
                  </a:lnTo>
                  <a:lnTo>
                    <a:pt x="337527" y="1801622"/>
                  </a:lnTo>
                  <a:lnTo>
                    <a:pt x="257416" y="1820672"/>
                  </a:lnTo>
                  <a:lnTo>
                    <a:pt x="254520" y="1820672"/>
                  </a:lnTo>
                  <a:lnTo>
                    <a:pt x="252209" y="1823212"/>
                  </a:lnTo>
                  <a:lnTo>
                    <a:pt x="251917" y="1825752"/>
                  </a:lnTo>
                  <a:lnTo>
                    <a:pt x="251345" y="1828292"/>
                  </a:lnTo>
                  <a:lnTo>
                    <a:pt x="253072" y="1830832"/>
                  </a:lnTo>
                  <a:lnTo>
                    <a:pt x="255676" y="1832102"/>
                  </a:lnTo>
                  <a:lnTo>
                    <a:pt x="277914" y="1840992"/>
                  </a:lnTo>
                  <a:lnTo>
                    <a:pt x="297268" y="1847342"/>
                  </a:lnTo>
                  <a:lnTo>
                    <a:pt x="317334" y="1849882"/>
                  </a:lnTo>
                  <a:lnTo>
                    <a:pt x="337616" y="1849882"/>
                  </a:lnTo>
                  <a:lnTo>
                    <a:pt x="357632" y="1846072"/>
                  </a:lnTo>
                  <a:lnTo>
                    <a:pt x="374269" y="1839722"/>
                  </a:lnTo>
                  <a:lnTo>
                    <a:pt x="379437" y="1837182"/>
                  </a:lnTo>
                  <a:lnTo>
                    <a:pt x="389788" y="1832102"/>
                  </a:lnTo>
                  <a:lnTo>
                    <a:pt x="403961" y="1820672"/>
                  </a:lnTo>
                  <a:lnTo>
                    <a:pt x="416547" y="1809242"/>
                  </a:lnTo>
                  <a:lnTo>
                    <a:pt x="435597" y="1787652"/>
                  </a:lnTo>
                  <a:lnTo>
                    <a:pt x="439661" y="1782572"/>
                  </a:lnTo>
                  <a:lnTo>
                    <a:pt x="445147" y="1780032"/>
                  </a:lnTo>
                  <a:lnTo>
                    <a:pt x="456692" y="1780032"/>
                  </a:lnTo>
                  <a:lnTo>
                    <a:pt x="462191" y="1781302"/>
                  </a:lnTo>
                  <a:lnTo>
                    <a:pt x="466521" y="1785112"/>
                  </a:lnTo>
                  <a:lnTo>
                    <a:pt x="471538" y="1792732"/>
                  </a:lnTo>
                  <a:lnTo>
                    <a:pt x="473583" y="1800352"/>
                  </a:lnTo>
                  <a:lnTo>
                    <a:pt x="473583" y="1774952"/>
                  </a:lnTo>
                  <a:lnTo>
                    <a:pt x="472833" y="1774952"/>
                  </a:lnTo>
                  <a:lnTo>
                    <a:pt x="472541" y="1773682"/>
                  </a:lnTo>
                  <a:lnTo>
                    <a:pt x="471385" y="1773682"/>
                  </a:lnTo>
                  <a:lnTo>
                    <a:pt x="471106" y="1772412"/>
                  </a:lnTo>
                  <a:lnTo>
                    <a:pt x="469366" y="1772412"/>
                  </a:lnTo>
                  <a:lnTo>
                    <a:pt x="469074" y="1771142"/>
                  </a:lnTo>
                  <a:lnTo>
                    <a:pt x="468503" y="1771142"/>
                  </a:lnTo>
                  <a:lnTo>
                    <a:pt x="463588" y="1768602"/>
                  </a:lnTo>
                  <a:lnTo>
                    <a:pt x="458101" y="1767332"/>
                  </a:lnTo>
                  <a:lnTo>
                    <a:pt x="441629" y="1767332"/>
                  </a:lnTo>
                  <a:lnTo>
                    <a:pt x="433832" y="1771142"/>
                  </a:lnTo>
                  <a:lnTo>
                    <a:pt x="427774" y="1777492"/>
                  </a:lnTo>
                  <a:lnTo>
                    <a:pt x="426897" y="1777492"/>
                  </a:lnTo>
                  <a:lnTo>
                    <a:pt x="407263" y="1800352"/>
                  </a:lnTo>
                  <a:lnTo>
                    <a:pt x="404660" y="1802892"/>
                  </a:lnTo>
                  <a:lnTo>
                    <a:pt x="402348" y="1805432"/>
                  </a:lnTo>
                  <a:lnTo>
                    <a:pt x="399745" y="1807972"/>
                  </a:lnTo>
                  <a:lnTo>
                    <a:pt x="392112" y="1814322"/>
                  </a:lnTo>
                  <a:lnTo>
                    <a:pt x="383959" y="1820672"/>
                  </a:lnTo>
                  <a:lnTo>
                    <a:pt x="375335" y="1824482"/>
                  </a:lnTo>
                  <a:lnTo>
                    <a:pt x="366242" y="1829562"/>
                  </a:lnTo>
                  <a:lnTo>
                    <a:pt x="354101" y="1833372"/>
                  </a:lnTo>
                  <a:lnTo>
                    <a:pt x="352666" y="1833372"/>
                  </a:lnTo>
                  <a:lnTo>
                    <a:pt x="351510" y="1834642"/>
                  </a:lnTo>
                  <a:lnTo>
                    <a:pt x="346887" y="1834642"/>
                  </a:lnTo>
                  <a:lnTo>
                    <a:pt x="345440" y="1835912"/>
                  </a:lnTo>
                  <a:lnTo>
                    <a:pt x="341109" y="1835912"/>
                  </a:lnTo>
                  <a:lnTo>
                    <a:pt x="336765" y="1837182"/>
                  </a:lnTo>
                  <a:lnTo>
                    <a:pt x="320268" y="1837182"/>
                  </a:lnTo>
                  <a:lnTo>
                    <a:pt x="308127" y="1835912"/>
                  </a:lnTo>
                  <a:lnTo>
                    <a:pt x="284480" y="1830832"/>
                  </a:lnTo>
                  <a:lnTo>
                    <a:pt x="325221" y="1825752"/>
                  </a:lnTo>
                  <a:lnTo>
                    <a:pt x="327812" y="1825752"/>
                  </a:lnTo>
                  <a:lnTo>
                    <a:pt x="330415" y="1824482"/>
                  </a:lnTo>
                  <a:lnTo>
                    <a:pt x="332435" y="1824482"/>
                  </a:lnTo>
                  <a:lnTo>
                    <a:pt x="333311" y="1823212"/>
                  </a:lnTo>
                  <a:lnTo>
                    <a:pt x="335038" y="1823212"/>
                  </a:lnTo>
                  <a:lnTo>
                    <a:pt x="335610" y="1821942"/>
                  </a:lnTo>
                  <a:lnTo>
                    <a:pt x="337058" y="1821942"/>
                  </a:lnTo>
                  <a:lnTo>
                    <a:pt x="337642" y="1820672"/>
                  </a:lnTo>
                  <a:lnTo>
                    <a:pt x="338797" y="1820672"/>
                  </a:lnTo>
                  <a:lnTo>
                    <a:pt x="339369" y="1819402"/>
                  </a:lnTo>
                  <a:lnTo>
                    <a:pt x="339953" y="1819402"/>
                  </a:lnTo>
                  <a:lnTo>
                    <a:pt x="340525" y="1818132"/>
                  </a:lnTo>
                  <a:lnTo>
                    <a:pt x="340817" y="1818132"/>
                  </a:lnTo>
                  <a:lnTo>
                    <a:pt x="346011" y="1814322"/>
                  </a:lnTo>
                  <a:lnTo>
                    <a:pt x="349770" y="1806702"/>
                  </a:lnTo>
                  <a:lnTo>
                    <a:pt x="350926" y="1799082"/>
                  </a:lnTo>
                  <a:lnTo>
                    <a:pt x="351218" y="1799082"/>
                  </a:lnTo>
                  <a:lnTo>
                    <a:pt x="351218" y="1796542"/>
                  </a:lnTo>
                  <a:lnTo>
                    <a:pt x="351510" y="1796542"/>
                  </a:lnTo>
                  <a:lnTo>
                    <a:pt x="351510" y="1792732"/>
                  </a:lnTo>
                  <a:lnTo>
                    <a:pt x="350926" y="1788922"/>
                  </a:lnTo>
                  <a:lnTo>
                    <a:pt x="350354" y="1786382"/>
                  </a:lnTo>
                  <a:lnTo>
                    <a:pt x="349478" y="1783842"/>
                  </a:lnTo>
                  <a:lnTo>
                    <a:pt x="348322" y="1781302"/>
                  </a:lnTo>
                  <a:lnTo>
                    <a:pt x="348043" y="1780032"/>
                  </a:lnTo>
                  <a:lnTo>
                    <a:pt x="347751" y="1780032"/>
                  </a:lnTo>
                  <a:lnTo>
                    <a:pt x="347459" y="1778762"/>
                  </a:lnTo>
                  <a:lnTo>
                    <a:pt x="342620" y="1772412"/>
                  </a:lnTo>
                  <a:lnTo>
                    <a:pt x="339547" y="1769872"/>
                  </a:lnTo>
                  <a:lnTo>
                    <a:pt x="336473" y="1767332"/>
                  </a:lnTo>
                  <a:lnTo>
                    <a:pt x="329247" y="1764792"/>
                  </a:lnTo>
                  <a:lnTo>
                    <a:pt x="321170" y="1763522"/>
                  </a:lnTo>
                  <a:lnTo>
                    <a:pt x="198107" y="1757172"/>
                  </a:lnTo>
                  <a:lnTo>
                    <a:pt x="181927" y="1757172"/>
                  </a:lnTo>
                  <a:lnTo>
                    <a:pt x="177596" y="1758442"/>
                  </a:lnTo>
                  <a:lnTo>
                    <a:pt x="172974" y="1759712"/>
                  </a:lnTo>
                  <a:lnTo>
                    <a:pt x="170662" y="1759712"/>
                  </a:lnTo>
                  <a:lnTo>
                    <a:pt x="170383" y="1760982"/>
                  </a:lnTo>
                  <a:lnTo>
                    <a:pt x="167487" y="1760982"/>
                  </a:lnTo>
                  <a:lnTo>
                    <a:pt x="166331" y="1762252"/>
                  </a:lnTo>
                  <a:lnTo>
                    <a:pt x="164604" y="1762252"/>
                  </a:lnTo>
                  <a:lnTo>
                    <a:pt x="164020" y="1763522"/>
                  </a:lnTo>
                  <a:lnTo>
                    <a:pt x="161417" y="1763522"/>
                  </a:lnTo>
                  <a:lnTo>
                    <a:pt x="160845" y="1764792"/>
                  </a:lnTo>
                  <a:lnTo>
                    <a:pt x="158826" y="1764792"/>
                  </a:lnTo>
                  <a:lnTo>
                    <a:pt x="157949" y="1766062"/>
                  </a:lnTo>
                  <a:lnTo>
                    <a:pt x="157378" y="1766062"/>
                  </a:lnTo>
                  <a:lnTo>
                    <a:pt x="35179" y="1835912"/>
                  </a:lnTo>
                  <a:lnTo>
                    <a:pt x="33451" y="1837182"/>
                  </a:lnTo>
                  <a:lnTo>
                    <a:pt x="32004" y="1838452"/>
                  </a:lnTo>
                  <a:lnTo>
                    <a:pt x="32004" y="1970532"/>
                  </a:lnTo>
                  <a:lnTo>
                    <a:pt x="33159" y="1973072"/>
                  </a:lnTo>
                  <a:lnTo>
                    <a:pt x="34886" y="1974342"/>
                  </a:lnTo>
                  <a:lnTo>
                    <a:pt x="40665" y="1974342"/>
                  </a:lnTo>
                  <a:lnTo>
                    <a:pt x="80124" y="1959102"/>
                  </a:lnTo>
                  <a:lnTo>
                    <a:pt x="185394" y="1918462"/>
                  </a:lnTo>
                  <a:lnTo>
                    <a:pt x="187998" y="1918462"/>
                  </a:lnTo>
                  <a:lnTo>
                    <a:pt x="188582" y="1917192"/>
                  </a:lnTo>
                  <a:lnTo>
                    <a:pt x="192913" y="1917192"/>
                  </a:lnTo>
                  <a:lnTo>
                    <a:pt x="194640" y="1915922"/>
                  </a:lnTo>
                  <a:lnTo>
                    <a:pt x="200418" y="1915922"/>
                  </a:lnTo>
                  <a:lnTo>
                    <a:pt x="224688" y="1918462"/>
                  </a:lnTo>
                  <a:lnTo>
                    <a:pt x="260794" y="1921002"/>
                  </a:lnTo>
                  <a:lnTo>
                    <a:pt x="302971" y="1921002"/>
                  </a:lnTo>
                  <a:lnTo>
                    <a:pt x="318858" y="1918462"/>
                  </a:lnTo>
                  <a:lnTo>
                    <a:pt x="322326" y="1918462"/>
                  </a:lnTo>
                  <a:lnTo>
                    <a:pt x="323773" y="1917192"/>
                  </a:lnTo>
                  <a:lnTo>
                    <a:pt x="328688" y="1917192"/>
                  </a:lnTo>
                  <a:lnTo>
                    <a:pt x="332727" y="1915922"/>
                  </a:lnTo>
                  <a:lnTo>
                    <a:pt x="336765" y="1914652"/>
                  </a:lnTo>
                  <a:lnTo>
                    <a:pt x="340817" y="1914652"/>
                  </a:lnTo>
                  <a:lnTo>
                    <a:pt x="341680" y="1913382"/>
                  </a:lnTo>
                  <a:lnTo>
                    <a:pt x="345440" y="1913382"/>
                  </a:lnTo>
                  <a:lnTo>
                    <a:pt x="346303" y="1912112"/>
                  </a:lnTo>
                  <a:lnTo>
                    <a:pt x="351218" y="1912112"/>
                  </a:lnTo>
                  <a:lnTo>
                    <a:pt x="351790" y="1910842"/>
                  </a:lnTo>
                  <a:lnTo>
                    <a:pt x="354393" y="1910842"/>
                  </a:lnTo>
                  <a:lnTo>
                    <a:pt x="356120" y="1909572"/>
                  </a:lnTo>
                  <a:lnTo>
                    <a:pt x="357860" y="1909572"/>
                  </a:lnTo>
                  <a:lnTo>
                    <a:pt x="361645" y="1908302"/>
                  </a:lnTo>
                  <a:lnTo>
                    <a:pt x="373011" y="1904492"/>
                  </a:lnTo>
                  <a:lnTo>
                    <a:pt x="387680" y="1898142"/>
                  </a:lnTo>
                  <a:lnTo>
                    <a:pt x="401802" y="1890522"/>
                  </a:lnTo>
                  <a:lnTo>
                    <a:pt x="415340" y="1882902"/>
                  </a:lnTo>
                  <a:lnTo>
                    <a:pt x="416496" y="1881632"/>
                  </a:lnTo>
                  <a:lnTo>
                    <a:pt x="418807" y="1880362"/>
                  </a:lnTo>
                  <a:lnTo>
                    <a:pt x="419963" y="1879092"/>
                  </a:lnTo>
                  <a:lnTo>
                    <a:pt x="421411" y="1879092"/>
                  </a:lnTo>
                  <a:lnTo>
                    <a:pt x="422567" y="1877822"/>
                  </a:lnTo>
                  <a:lnTo>
                    <a:pt x="455472" y="1849882"/>
                  </a:lnTo>
                  <a:lnTo>
                    <a:pt x="484593" y="1811782"/>
                  </a:lnTo>
                  <a:lnTo>
                    <a:pt x="486194" y="1799082"/>
                  </a:lnTo>
                  <a:close/>
                </a:path>
                <a:path w="516890" h="3460750">
                  <a:moveTo>
                    <a:pt x="490969" y="3077819"/>
                  </a:moveTo>
                  <a:lnTo>
                    <a:pt x="474065" y="3029712"/>
                  </a:lnTo>
                  <a:lnTo>
                    <a:pt x="444766" y="3002584"/>
                  </a:lnTo>
                  <a:lnTo>
                    <a:pt x="444766" y="3112770"/>
                  </a:lnTo>
                  <a:lnTo>
                    <a:pt x="444487" y="3113151"/>
                  </a:lnTo>
                  <a:lnTo>
                    <a:pt x="438175" y="3113151"/>
                  </a:lnTo>
                  <a:lnTo>
                    <a:pt x="438175" y="3119755"/>
                  </a:lnTo>
                  <a:lnTo>
                    <a:pt x="437603" y="3122041"/>
                  </a:lnTo>
                  <a:lnTo>
                    <a:pt x="436460" y="3124327"/>
                  </a:lnTo>
                  <a:lnTo>
                    <a:pt x="434174" y="3125470"/>
                  </a:lnTo>
                  <a:lnTo>
                    <a:pt x="431012" y="3124962"/>
                  </a:lnTo>
                  <a:lnTo>
                    <a:pt x="429298" y="3124708"/>
                  </a:lnTo>
                  <a:lnTo>
                    <a:pt x="427291" y="3122676"/>
                  </a:lnTo>
                  <a:lnTo>
                    <a:pt x="427012" y="3120263"/>
                  </a:lnTo>
                  <a:lnTo>
                    <a:pt x="427012" y="3113405"/>
                  </a:lnTo>
                  <a:lnTo>
                    <a:pt x="384314" y="3113405"/>
                  </a:lnTo>
                  <a:lnTo>
                    <a:pt x="384314" y="3123438"/>
                  </a:lnTo>
                  <a:lnTo>
                    <a:pt x="381444" y="3125470"/>
                  </a:lnTo>
                  <a:lnTo>
                    <a:pt x="376872" y="3124708"/>
                  </a:lnTo>
                  <a:lnTo>
                    <a:pt x="374865" y="3124708"/>
                  </a:lnTo>
                  <a:lnTo>
                    <a:pt x="373430" y="3122676"/>
                  </a:lnTo>
                  <a:lnTo>
                    <a:pt x="373138" y="3120263"/>
                  </a:lnTo>
                  <a:lnTo>
                    <a:pt x="373138" y="3113405"/>
                  </a:lnTo>
                  <a:lnTo>
                    <a:pt x="366547" y="3113405"/>
                  </a:lnTo>
                  <a:lnTo>
                    <a:pt x="366547" y="3070352"/>
                  </a:lnTo>
                  <a:lnTo>
                    <a:pt x="367411" y="3066288"/>
                  </a:lnTo>
                  <a:lnTo>
                    <a:pt x="367982" y="3062224"/>
                  </a:lnTo>
                  <a:lnTo>
                    <a:pt x="389191" y="3031871"/>
                  </a:lnTo>
                  <a:lnTo>
                    <a:pt x="395922" y="3030347"/>
                  </a:lnTo>
                  <a:lnTo>
                    <a:pt x="402577" y="3029712"/>
                  </a:lnTo>
                  <a:lnTo>
                    <a:pt x="409206" y="3030093"/>
                  </a:lnTo>
                  <a:lnTo>
                    <a:pt x="415836" y="3030347"/>
                  </a:lnTo>
                  <a:lnTo>
                    <a:pt x="422427" y="3031617"/>
                  </a:lnTo>
                  <a:lnTo>
                    <a:pt x="429018" y="3033649"/>
                  </a:lnTo>
                  <a:lnTo>
                    <a:pt x="431012" y="3034157"/>
                  </a:lnTo>
                  <a:lnTo>
                    <a:pt x="434454" y="3035935"/>
                  </a:lnTo>
                  <a:lnTo>
                    <a:pt x="438759" y="3037967"/>
                  </a:lnTo>
                  <a:lnTo>
                    <a:pt x="440766" y="3041396"/>
                  </a:lnTo>
                  <a:lnTo>
                    <a:pt x="441528" y="3047873"/>
                  </a:lnTo>
                  <a:lnTo>
                    <a:pt x="442023" y="3052584"/>
                  </a:lnTo>
                  <a:lnTo>
                    <a:pt x="442836" y="3059061"/>
                  </a:lnTo>
                  <a:lnTo>
                    <a:pt x="443865" y="3066288"/>
                  </a:lnTo>
                  <a:lnTo>
                    <a:pt x="444677" y="3071495"/>
                  </a:lnTo>
                  <a:lnTo>
                    <a:pt x="444766" y="3112770"/>
                  </a:lnTo>
                  <a:lnTo>
                    <a:pt x="444766" y="3002584"/>
                  </a:lnTo>
                  <a:lnTo>
                    <a:pt x="437883" y="2998965"/>
                  </a:lnTo>
                  <a:lnTo>
                    <a:pt x="422084" y="2994317"/>
                  </a:lnTo>
                  <a:lnTo>
                    <a:pt x="405790" y="2992755"/>
                  </a:lnTo>
                  <a:lnTo>
                    <a:pt x="389470" y="2994317"/>
                  </a:lnTo>
                  <a:lnTo>
                    <a:pt x="345313" y="3017647"/>
                  </a:lnTo>
                  <a:lnTo>
                    <a:pt x="320484" y="3074670"/>
                  </a:lnTo>
                  <a:lnTo>
                    <a:pt x="320446" y="3075051"/>
                  </a:lnTo>
                  <a:lnTo>
                    <a:pt x="325107" y="3105810"/>
                  </a:lnTo>
                  <a:lnTo>
                    <a:pt x="341261" y="3133598"/>
                  </a:lnTo>
                  <a:lnTo>
                    <a:pt x="286677" y="3188081"/>
                  </a:lnTo>
                  <a:lnTo>
                    <a:pt x="280073" y="3183877"/>
                  </a:lnTo>
                  <a:lnTo>
                    <a:pt x="272948" y="3180816"/>
                  </a:lnTo>
                  <a:lnTo>
                    <a:pt x="265379" y="3178937"/>
                  </a:lnTo>
                  <a:lnTo>
                    <a:pt x="257505" y="3178302"/>
                  </a:lnTo>
                  <a:lnTo>
                    <a:pt x="254038" y="3178302"/>
                  </a:lnTo>
                  <a:lnTo>
                    <a:pt x="251142" y="3181223"/>
                  </a:lnTo>
                  <a:lnTo>
                    <a:pt x="251142" y="3188081"/>
                  </a:lnTo>
                  <a:lnTo>
                    <a:pt x="254038" y="3191002"/>
                  </a:lnTo>
                  <a:lnTo>
                    <a:pt x="257505" y="3191002"/>
                  </a:lnTo>
                  <a:lnTo>
                    <a:pt x="264464" y="3191687"/>
                  </a:lnTo>
                  <a:lnTo>
                    <a:pt x="270992" y="3193694"/>
                  </a:lnTo>
                  <a:lnTo>
                    <a:pt x="276987" y="3196958"/>
                  </a:lnTo>
                  <a:lnTo>
                    <a:pt x="282346" y="3201416"/>
                  </a:lnTo>
                  <a:lnTo>
                    <a:pt x="283781" y="3202559"/>
                  </a:lnTo>
                  <a:lnTo>
                    <a:pt x="285229" y="3203067"/>
                  </a:lnTo>
                  <a:lnTo>
                    <a:pt x="288404" y="3203067"/>
                  </a:lnTo>
                  <a:lnTo>
                    <a:pt x="290144" y="3202559"/>
                  </a:lnTo>
                  <a:lnTo>
                    <a:pt x="304622" y="3188081"/>
                  </a:lnTo>
                  <a:lnTo>
                    <a:pt x="350215" y="3142488"/>
                  </a:lnTo>
                  <a:lnTo>
                    <a:pt x="377977" y="3158452"/>
                  </a:lnTo>
                  <a:lnTo>
                    <a:pt x="408774" y="3163049"/>
                  </a:lnTo>
                  <a:lnTo>
                    <a:pt x="439254" y="3156305"/>
                  </a:lnTo>
                  <a:lnTo>
                    <a:pt x="459663" y="3142488"/>
                  </a:lnTo>
                  <a:lnTo>
                    <a:pt x="466051" y="3138170"/>
                  </a:lnTo>
                  <a:lnTo>
                    <a:pt x="474446" y="3125470"/>
                  </a:lnTo>
                  <a:lnTo>
                    <a:pt x="484733" y="3109912"/>
                  </a:lnTo>
                  <a:lnTo>
                    <a:pt x="490969" y="3077819"/>
                  </a:lnTo>
                  <a:close/>
                </a:path>
                <a:path w="516890" h="3460750">
                  <a:moveTo>
                    <a:pt x="492252" y="3374885"/>
                  </a:moveTo>
                  <a:lnTo>
                    <a:pt x="486016" y="3342830"/>
                  </a:lnTo>
                  <a:lnTo>
                    <a:pt x="474599" y="3325622"/>
                  </a:lnTo>
                  <a:lnTo>
                    <a:pt x="467347" y="3314700"/>
                  </a:lnTo>
                  <a:lnTo>
                    <a:pt x="460959" y="3310382"/>
                  </a:lnTo>
                  <a:lnTo>
                    <a:pt x="440524" y="3296564"/>
                  </a:lnTo>
                  <a:lnTo>
                    <a:pt x="437603" y="3295916"/>
                  </a:lnTo>
                  <a:lnTo>
                    <a:pt x="437603" y="3392424"/>
                  </a:lnTo>
                  <a:lnTo>
                    <a:pt x="437426" y="3393821"/>
                  </a:lnTo>
                  <a:lnTo>
                    <a:pt x="434822" y="3394710"/>
                  </a:lnTo>
                  <a:lnTo>
                    <a:pt x="433946" y="3394964"/>
                  </a:lnTo>
                  <a:lnTo>
                    <a:pt x="433362" y="3396107"/>
                  </a:lnTo>
                  <a:lnTo>
                    <a:pt x="433362" y="3400171"/>
                  </a:lnTo>
                  <a:lnTo>
                    <a:pt x="431622" y="3401314"/>
                  </a:lnTo>
                  <a:lnTo>
                    <a:pt x="428713" y="3402203"/>
                  </a:lnTo>
                  <a:lnTo>
                    <a:pt x="427266" y="3402711"/>
                  </a:lnTo>
                  <a:lnTo>
                    <a:pt x="425818" y="3403346"/>
                  </a:lnTo>
                  <a:lnTo>
                    <a:pt x="423786" y="3403854"/>
                  </a:lnTo>
                  <a:lnTo>
                    <a:pt x="427634" y="3409823"/>
                  </a:lnTo>
                  <a:lnTo>
                    <a:pt x="431038" y="3415157"/>
                  </a:lnTo>
                  <a:lnTo>
                    <a:pt x="434822" y="3420618"/>
                  </a:lnTo>
                  <a:lnTo>
                    <a:pt x="435686" y="3422015"/>
                  </a:lnTo>
                  <a:lnTo>
                    <a:pt x="436562" y="3423158"/>
                  </a:lnTo>
                  <a:lnTo>
                    <a:pt x="434822" y="3423666"/>
                  </a:lnTo>
                  <a:lnTo>
                    <a:pt x="433362" y="3424301"/>
                  </a:lnTo>
                  <a:lnTo>
                    <a:pt x="432892" y="3424047"/>
                  </a:lnTo>
                  <a:lnTo>
                    <a:pt x="432206" y="3423666"/>
                  </a:lnTo>
                  <a:lnTo>
                    <a:pt x="431622" y="3422904"/>
                  </a:lnTo>
                  <a:lnTo>
                    <a:pt x="429298" y="3419348"/>
                  </a:lnTo>
                  <a:lnTo>
                    <a:pt x="426402" y="3415919"/>
                  </a:lnTo>
                  <a:lnTo>
                    <a:pt x="425818" y="3415411"/>
                  </a:lnTo>
                  <a:lnTo>
                    <a:pt x="424649" y="3414522"/>
                  </a:lnTo>
                  <a:lnTo>
                    <a:pt x="419722" y="3414776"/>
                  </a:lnTo>
                  <a:lnTo>
                    <a:pt x="402945" y="3414826"/>
                  </a:lnTo>
                  <a:lnTo>
                    <a:pt x="396265" y="3414941"/>
                  </a:lnTo>
                  <a:lnTo>
                    <a:pt x="389521" y="3415157"/>
                  </a:lnTo>
                  <a:lnTo>
                    <a:pt x="388366" y="3415157"/>
                  </a:lnTo>
                  <a:lnTo>
                    <a:pt x="386626" y="3416300"/>
                  </a:lnTo>
                  <a:lnTo>
                    <a:pt x="385749" y="3417062"/>
                  </a:lnTo>
                  <a:lnTo>
                    <a:pt x="384009" y="3419094"/>
                  </a:lnTo>
                  <a:lnTo>
                    <a:pt x="383133" y="3421380"/>
                  </a:lnTo>
                  <a:lnTo>
                    <a:pt x="381393" y="3423412"/>
                  </a:lnTo>
                  <a:lnTo>
                    <a:pt x="380530" y="3424047"/>
                  </a:lnTo>
                  <a:lnTo>
                    <a:pt x="379069" y="3423666"/>
                  </a:lnTo>
                  <a:lnTo>
                    <a:pt x="378777" y="3423412"/>
                  </a:lnTo>
                  <a:lnTo>
                    <a:pt x="378206" y="3423158"/>
                  </a:lnTo>
                  <a:lnTo>
                    <a:pt x="377621" y="3422015"/>
                  </a:lnTo>
                  <a:lnTo>
                    <a:pt x="389521" y="3403854"/>
                  </a:lnTo>
                  <a:lnTo>
                    <a:pt x="387489" y="3403346"/>
                  </a:lnTo>
                  <a:lnTo>
                    <a:pt x="386041" y="3402457"/>
                  </a:lnTo>
                  <a:lnTo>
                    <a:pt x="384302" y="3401949"/>
                  </a:lnTo>
                  <a:lnTo>
                    <a:pt x="381977" y="3401060"/>
                  </a:lnTo>
                  <a:lnTo>
                    <a:pt x="380238" y="3399917"/>
                  </a:lnTo>
                  <a:lnTo>
                    <a:pt x="380492" y="3397504"/>
                  </a:lnTo>
                  <a:lnTo>
                    <a:pt x="380530" y="3396107"/>
                  </a:lnTo>
                  <a:lnTo>
                    <a:pt x="379653" y="3394964"/>
                  </a:lnTo>
                  <a:lnTo>
                    <a:pt x="377037" y="3393821"/>
                  </a:lnTo>
                  <a:lnTo>
                    <a:pt x="376453" y="3392424"/>
                  </a:lnTo>
                  <a:lnTo>
                    <a:pt x="376326" y="3351149"/>
                  </a:lnTo>
                  <a:lnTo>
                    <a:pt x="376199" y="3341243"/>
                  </a:lnTo>
                  <a:lnTo>
                    <a:pt x="376174" y="3335274"/>
                  </a:lnTo>
                  <a:lnTo>
                    <a:pt x="377913" y="3333242"/>
                  </a:lnTo>
                  <a:lnTo>
                    <a:pt x="380530" y="3332353"/>
                  </a:lnTo>
                  <a:lnTo>
                    <a:pt x="384873" y="3330067"/>
                  </a:lnTo>
                  <a:lnTo>
                    <a:pt x="389521" y="3328035"/>
                  </a:lnTo>
                  <a:lnTo>
                    <a:pt x="394462" y="3327273"/>
                  </a:lnTo>
                  <a:lnTo>
                    <a:pt x="400126" y="3326003"/>
                  </a:lnTo>
                  <a:lnTo>
                    <a:pt x="405853" y="3325622"/>
                  </a:lnTo>
                  <a:lnTo>
                    <a:pt x="411556" y="3325876"/>
                  </a:lnTo>
                  <a:lnTo>
                    <a:pt x="417245" y="3326257"/>
                  </a:lnTo>
                  <a:lnTo>
                    <a:pt x="422910" y="3327400"/>
                  </a:lnTo>
                  <a:lnTo>
                    <a:pt x="428434" y="3329559"/>
                  </a:lnTo>
                  <a:lnTo>
                    <a:pt x="430745" y="3330702"/>
                  </a:lnTo>
                  <a:lnTo>
                    <a:pt x="433362" y="3331845"/>
                  </a:lnTo>
                  <a:lnTo>
                    <a:pt x="434822" y="3333496"/>
                  </a:lnTo>
                  <a:lnTo>
                    <a:pt x="436270" y="3335020"/>
                  </a:lnTo>
                  <a:lnTo>
                    <a:pt x="437426" y="3337306"/>
                  </a:lnTo>
                  <a:lnTo>
                    <a:pt x="437476" y="3343529"/>
                  </a:lnTo>
                  <a:lnTo>
                    <a:pt x="437603" y="3392424"/>
                  </a:lnTo>
                  <a:lnTo>
                    <a:pt x="437603" y="3295916"/>
                  </a:lnTo>
                  <a:lnTo>
                    <a:pt x="409968" y="3289782"/>
                  </a:lnTo>
                  <a:lnTo>
                    <a:pt x="379095" y="3294380"/>
                  </a:lnTo>
                  <a:lnTo>
                    <a:pt x="351307" y="3310382"/>
                  </a:lnTo>
                  <a:lnTo>
                    <a:pt x="295579" y="3254629"/>
                  </a:lnTo>
                  <a:lnTo>
                    <a:pt x="299796" y="3248050"/>
                  </a:lnTo>
                  <a:lnTo>
                    <a:pt x="302869" y="3240938"/>
                  </a:lnTo>
                  <a:lnTo>
                    <a:pt x="304749" y="3233369"/>
                  </a:lnTo>
                  <a:lnTo>
                    <a:pt x="305396" y="3225419"/>
                  </a:lnTo>
                  <a:lnTo>
                    <a:pt x="305396" y="3222002"/>
                  </a:lnTo>
                  <a:lnTo>
                    <a:pt x="302514" y="3219069"/>
                  </a:lnTo>
                  <a:lnTo>
                    <a:pt x="295579" y="3219069"/>
                  </a:lnTo>
                  <a:lnTo>
                    <a:pt x="292696" y="3222002"/>
                  </a:lnTo>
                  <a:lnTo>
                    <a:pt x="292696" y="3225419"/>
                  </a:lnTo>
                  <a:lnTo>
                    <a:pt x="291998" y="3232404"/>
                  </a:lnTo>
                  <a:lnTo>
                    <a:pt x="289991" y="3238970"/>
                  </a:lnTo>
                  <a:lnTo>
                    <a:pt x="286727" y="3244977"/>
                  </a:lnTo>
                  <a:lnTo>
                    <a:pt x="282308" y="3250311"/>
                  </a:lnTo>
                  <a:lnTo>
                    <a:pt x="279996" y="3252851"/>
                  </a:lnTo>
                  <a:lnTo>
                    <a:pt x="279996" y="3256915"/>
                  </a:lnTo>
                  <a:lnTo>
                    <a:pt x="282308" y="3259201"/>
                  </a:lnTo>
                  <a:lnTo>
                    <a:pt x="342353" y="3319272"/>
                  </a:lnTo>
                  <a:lnTo>
                    <a:pt x="326377" y="3347097"/>
                  </a:lnTo>
                  <a:lnTo>
                    <a:pt x="321779" y="3377984"/>
                  </a:lnTo>
                  <a:lnTo>
                    <a:pt x="328536" y="3408540"/>
                  </a:lnTo>
                  <a:lnTo>
                    <a:pt x="346684" y="3435350"/>
                  </a:lnTo>
                  <a:lnTo>
                    <a:pt x="374827" y="3454006"/>
                  </a:lnTo>
                  <a:lnTo>
                    <a:pt x="406908" y="3460216"/>
                  </a:lnTo>
                  <a:lnTo>
                    <a:pt x="439039" y="3454006"/>
                  </a:lnTo>
                  <a:lnTo>
                    <a:pt x="467347" y="3435350"/>
                  </a:lnTo>
                  <a:lnTo>
                    <a:pt x="474624" y="3424301"/>
                  </a:lnTo>
                  <a:lnTo>
                    <a:pt x="486016" y="3407016"/>
                  </a:lnTo>
                  <a:lnTo>
                    <a:pt x="492252" y="3374885"/>
                  </a:lnTo>
                  <a:close/>
                </a:path>
                <a:path w="516890" h="3460750">
                  <a:moveTo>
                    <a:pt x="495300" y="1522222"/>
                  </a:moveTo>
                  <a:lnTo>
                    <a:pt x="493280" y="1520190"/>
                  </a:lnTo>
                  <a:lnTo>
                    <a:pt x="482460" y="1520190"/>
                  </a:lnTo>
                  <a:lnTo>
                    <a:pt x="482460" y="1533029"/>
                  </a:lnTo>
                  <a:lnTo>
                    <a:pt x="482460" y="1694434"/>
                  </a:lnTo>
                  <a:lnTo>
                    <a:pt x="124409" y="1694434"/>
                  </a:lnTo>
                  <a:lnTo>
                    <a:pt x="124409" y="1533029"/>
                  </a:lnTo>
                  <a:lnTo>
                    <a:pt x="482460" y="1533029"/>
                  </a:lnTo>
                  <a:lnTo>
                    <a:pt x="482460" y="1520190"/>
                  </a:lnTo>
                  <a:lnTo>
                    <a:pt x="113880" y="1520190"/>
                  </a:lnTo>
                  <a:lnTo>
                    <a:pt x="111569" y="1522222"/>
                  </a:lnTo>
                  <a:lnTo>
                    <a:pt x="111569" y="1704975"/>
                  </a:lnTo>
                  <a:lnTo>
                    <a:pt x="113880" y="1707261"/>
                  </a:lnTo>
                  <a:lnTo>
                    <a:pt x="493280" y="1707261"/>
                  </a:lnTo>
                  <a:lnTo>
                    <a:pt x="495300" y="1704975"/>
                  </a:lnTo>
                  <a:lnTo>
                    <a:pt x="495300" y="1694434"/>
                  </a:lnTo>
                  <a:lnTo>
                    <a:pt x="495300" y="1533029"/>
                  </a:lnTo>
                  <a:lnTo>
                    <a:pt x="495300" y="1522222"/>
                  </a:lnTo>
                  <a:close/>
                </a:path>
                <a:path w="516890" h="3460750">
                  <a:moveTo>
                    <a:pt x="516636" y="257810"/>
                  </a:moveTo>
                  <a:lnTo>
                    <a:pt x="511670" y="207010"/>
                  </a:lnTo>
                  <a:lnTo>
                    <a:pt x="503821" y="181013"/>
                  </a:lnTo>
                  <a:lnTo>
                    <a:pt x="503821" y="257810"/>
                  </a:lnTo>
                  <a:lnTo>
                    <a:pt x="499122" y="306070"/>
                  </a:lnTo>
                  <a:lnTo>
                    <a:pt x="485305" y="351790"/>
                  </a:lnTo>
                  <a:lnTo>
                    <a:pt x="462724" y="393700"/>
                  </a:lnTo>
                  <a:lnTo>
                    <a:pt x="431774" y="431800"/>
                  </a:lnTo>
                  <a:lnTo>
                    <a:pt x="394411" y="462280"/>
                  </a:lnTo>
                  <a:lnTo>
                    <a:pt x="352285" y="483870"/>
                  </a:lnTo>
                  <a:lnTo>
                    <a:pt x="306527" y="497840"/>
                  </a:lnTo>
                  <a:lnTo>
                    <a:pt x="258318" y="502920"/>
                  </a:lnTo>
                  <a:lnTo>
                    <a:pt x="210096" y="497840"/>
                  </a:lnTo>
                  <a:lnTo>
                    <a:pt x="164350" y="483870"/>
                  </a:lnTo>
                  <a:lnTo>
                    <a:pt x="122212" y="462280"/>
                  </a:lnTo>
                  <a:lnTo>
                    <a:pt x="84861" y="431800"/>
                  </a:lnTo>
                  <a:lnTo>
                    <a:pt x="53898" y="393700"/>
                  </a:lnTo>
                  <a:lnTo>
                    <a:pt x="31330" y="351790"/>
                  </a:lnTo>
                  <a:lnTo>
                    <a:pt x="17500" y="306070"/>
                  </a:lnTo>
                  <a:lnTo>
                    <a:pt x="12814" y="257810"/>
                  </a:lnTo>
                  <a:lnTo>
                    <a:pt x="17500" y="209550"/>
                  </a:lnTo>
                  <a:lnTo>
                    <a:pt x="31330" y="163830"/>
                  </a:lnTo>
                  <a:lnTo>
                    <a:pt x="53898" y="121920"/>
                  </a:lnTo>
                  <a:lnTo>
                    <a:pt x="84861" y="85090"/>
                  </a:lnTo>
                  <a:lnTo>
                    <a:pt x="122212" y="53340"/>
                  </a:lnTo>
                  <a:lnTo>
                    <a:pt x="164350" y="31750"/>
                  </a:lnTo>
                  <a:lnTo>
                    <a:pt x="210096" y="17780"/>
                  </a:lnTo>
                  <a:lnTo>
                    <a:pt x="258318" y="12700"/>
                  </a:lnTo>
                  <a:lnTo>
                    <a:pt x="306527" y="17780"/>
                  </a:lnTo>
                  <a:lnTo>
                    <a:pt x="352285" y="31750"/>
                  </a:lnTo>
                  <a:lnTo>
                    <a:pt x="394411" y="53340"/>
                  </a:lnTo>
                  <a:lnTo>
                    <a:pt x="431774" y="85090"/>
                  </a:lnTo>
                  <a:lnTo>
                    <a:pt x="462724" y="121920"/>
                  </a:lnTo>
                  <a:lnTo>
                    <a:pt x="485305" y="163830"/>
                  </a:lnTo>
                  <a:lnTo>
                    <a:pt x="499122" y="209550"/>
                  </a:lnTo>
                  <a:lnTo>
                    <a:pt x="503821" y="257810"/>
                  </a:lnTo>
                  <a:lnTo>
                    <a:pt x="503821" y="181013"/>
                  </a:lnTo>
                  <a:lnTo>
                    <a:pt x="473329" y="114300"/>
                  </a:lnTo>
                  <a:lnTo>
                    <a:pt x="440817" y="76200"/>
                  </a:lnTo>
                  <a:lnTo>
                    <a:pt x="401586" y="43180"/>
                  </a:lnTo>
                  <a:lnTo>
                    <a:pt x="357339" y="19050"/>
                  </a:lnTo>
                  <a:lnTo>
                    <a:pt x="335457" y="12700"/>
                  </a:lnTo>
                  <a:lnTo>
                    <a:pt x="309206" y="5080"/>
                  </a:lnTo>
                  <a:lnTo>
                    <a:pt x="258318" y="0"/>
                  </a:lnTo>
                  <a:lnTo>
                    <a:pt x="207416" y="5080"/>
                  </a:lnTo>
                  <a:lnTo>
                    <a:pt x="159283" y="19050"/>
                  </a:lnTo>
                  <a:lnTo>
                    <a:pt x="115036" y="43180"/>
                  </a:lnTo>
                  <a:lnTo>
                    <a:pt x="75819" y="74930"/>
                  </a:lnTo>
                  <a:lnTo>
                    <a:pt x="43294" y="114300"/>
                  </a:lnTo>
                  <a:lnTo>
                    <a:pt x="19519" y="158750"/>
                  </a:lnTo>
                  <a:lnTo>
                    <a:pt x="4953" y="207010"/>
                  </a:lnTo>
                  <a:lnTo>
                    <a:pt x="0" y="257810"/>
                  </a:lnTo>
                  <a:lnTo>
                    <a:pt x="4953" y="308610"/>
                  </a:lnTo>
                  <a:lnTo>
                    <a:pt x="19519" y="356870"/>
                  </a:lnTo>
                  <a:lnTo>
                    <a:pt x="43294" y="400050"/>
                  </a:lnTo>
                  <a:lnTo>
                    <a:pt x="75819" y="439420"/>
                  </a:lnTo>
                  <a:lnTo>
                    <a:pt x="115036" y="472440"/>
                  </a:lnTo>
                  <a:lnTo>
                    <a:pt x="159283" y="495300"/>
                  </a:lnTo>
                  <a:lnTo>
                    <a:pt x="207416" y="510540"/>
                  </a:lnTo>
                  <a:lnTo>
                    <a:pt x="258318" y="514350"/>
                  </a:lnTo>
                  <a:lnTo>
                    <a:pt x="309206" y="510540"/>
                  </a:lnTo>
                  <a:lnTo>
                    <a:pt x="333273" y="502920"/>
                  </a:lnTo>
                  <a:lnTo>
                    <a:pt x="357339" y="495300"/>
                  </a:lnTo>
                  <a:lnTo>
                    <a:pt x="401586" y="472440"/>
                  </a:lnTo>
                  <a:lnTo>
                    <a:pt x="440817" y="439420"/>
                  </a:lnTo>
                  <a:lnTo>
                    <a:pt x="473329" y="400050"/>
                  </a:lnTo>
                  <a:lnTo>
                    <a:pt x="497103" y="356870"/>
                  </a:lnTo>
                  <a:lnTo>
                    <a:pt x="511670" y="308610"/>
                  </a:lnTo>
                  <a:lnTo>
                    <a:pt x="516636" y="2578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Picture 13" descr="A logo of a disaster recovery company&#10;&#10;Description automatically generated">
            <a:extLst>
              <a:ext uri="{FF2B5EF4-FFF2-40B4-BE49-F238E27FC236}">
                <a16:creationId xmlns:a16="http://schemas.microsoft.com/office/drawing/2014/main" id="{D0338B8A-A54A-9E0E-EE09-C1E3A47BC8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511" y="6400800"/>
            <a:ext cx="417507" cy="398553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C2893B7C-DABF-E429-E844-72CC97062F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1" r="3136" b="6034"/>
          <a:stretch/>
        </p:blipFill>
        <p:spPr>
          <a:xfrm>
            <a:off x="1271270" y="5935471"/>
            <a:ext cx="2386330" cy="9097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11A89E7-B43A-FD8E-906E-7322DFECA328}"/>
              </a:ext>
            </a:extLst>
          </p:cNvPr>
          <p:cNvGrpSpPr/>
          <p:nvPr/>
        </p:nvGrpSpPr>
        <p:grpSpPr>
          <a:xfrm>
            <a:off x="186096" y="1191046"/>
            <a:ext cx="5502699" cy="4640681"/>
            <a:chOff x="412079" y="759067"/>
            <a:chExt cx="7519208" cy="610138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36BF6F-D4CD-04F6-0025-975ECE791EEC}"/>
                </a:ext>
              </a:extLst>
            </p:cNvPr>
            <p:cNvSpPr/>
            <p:nvPr/>
          </p:nvSpPr>
          <p:spPr>
            <a:xfrm>
              <a:off x="582792" y="759067"/>
              <a:ext cx="7293941" cy="801661"/>
            </a:xfrm>
            <a:custGeom>
              <a:avLst/>
              <a:gdLst>
                <a:gd name="connsiteX0" fmla="*/ 0 w 3754212"/>
                <a:gd name="connsiteY0" fmla="*/ 147603 h 885600"/>
                <a:gd name="connsiteX1" fmla="*/ 147603 w 3754212"/>
                <a:gd name="connsiteY1" fmla="*/ 0 h 885600"/>
                <a:gd name="connsiteX2" fmla="*/ 3606609 w 3754212"/>
                <a:gd name="connsiteY2" fmla="*/ 0 h 885600"/>
                <a:gd name="connsiteX3" fmla="*/ 3754212 w 3754212"/>
                <a:gd name="connsiteY3" fmla="*/ 147603 h 885600"/>
                <a:gd name="connsiteX4" fmla="*/ 3754212 w 3754212"/>
                <a:gd name="connsiteY4" fmla="*/ 737997 h 885600"/>
                <a:gd name="connsiteX5" fmla="*/ 3606609 w 3754212"/>
                <a:gd name="connsiteY5" fmla="*/ 885600 h 885600"/>
                <a:gd name="connsiteX6" fmla="*/ 147603 w 3754212"/>
                <a:gd name="connsiteY6" fmla="*/ 885600 h 885600"/>
                <a:gd name="connsiteX7" fmla="*/ 0 w 3754212"/>
                <a:gd name="connsiteY7" fmla="*/ 737997 h 885600"/>
                <a:gd name="connsiteX8" fmla="*/ 0 w 3754212"/>
                <a:gd name="connsiteY8" fmla="*/ 147603 h 88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54212" h="885600">
                  <a:moveTo>
                    <a:pt x="0" y="147603"/>
                  </a:moveTo>
                  <a:cubicBezTo>
                    <a:pt x="0" y="66084"/>
                    <a:pt x="66084" y="0"/>
                    <a:pt x="147603" y="0"/>
                  </a:cubicBezTo>
                  <a:lnTo>
                    <a:pt x="3606609" y="0"/>
                  </a:lnTo>
                  <a:cubicBezTo>
                    <a:pt x="3688128" y="0"/>
                    <a:pt x="3754212" y="66084"/>
                    <a:pt x="3754212" y="147603"/>
                  </a:cubicBezTo>
                  <a:lnTo>
                    <a:pt x="3754212" y="737997"/>
                  </a:lnTo>
                  <a:cubicBezTo>
                    <a:pt x="3754212" y="819516"/>
                    <a:pt x="3688128" y="885600"/>
                    <a:pt x="3606609" y="885600"/>
                  </a:cubicBezTo>
                  <a:lnTo>
                    <a:pt x="147603" y="885600"/>
                  </a:lnTo>
                  <a:cubicBezTo>
                    <a:pt x="66084" y="885600"/>
                    <a:pt x="0" y="819516"/>
                    <a:pt x="0" y="737997"/>
                  </a:cubicBezTo>
                  <a:lnTo>
                    <a:pt x="0" y="14760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5131" tIns="43231" rIns="185131" bIns="43231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/>
                <a:t>Obtain Funding</a:t>
              </a:r>
              <a:endParaRPr lang="en-US" sz="3200" kern="1200" dirty="0"/>
            </a:p>
          </p:txBody>
        </p:sp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5F10526F-25F6-410C-554D-50AE6198853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93175159"/>
                </p:ext>
              </p:extLst>
            </p:nvPr>
          </p:nvGraphicFramePr>
          <p:xfrm>
            <a:off x="412079" y="1497578"/>
            <a:ext cx="7519208" cy="53628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15C9CE8-319E-27DE-086A-67925F135C5C}"/>
              </a:ext>
            </a:extLst>
          </p:cNvPr>
          <p:cNvSpPr txBox="1"/>
          <p:nvPr/>
        </p:nvSpPr>
        <p:spPr>
          <a:xfrm>
            <a:off x="1012995" y="3820849"/>
            <a:ext cx="406265" cy="541695"/>
          </a:xfrm>
          <a:prstGeom prst="rect">
            <a:avLst/>
          </a:prstGeom>
          <a:solidFill>
            <a:srgbClr val="AEC511">
              <a:alpha val="66000"/>
            </a:srgbClr>
          </a:solidFill>
        </p:spPr>
        <p:txBody>
          <a:bodyPr vert="vert270" wrap="square" rtlCol="0">
            <a:spAutoFit/>
          </a:bodyPr>
          <a:lstStyle/>
          <a:p>
            <a:r>
              <a:rPr lang="en-US" sz="1200" b="1" dirty="0"/>
              <a:t>$3.6B</a:t>
            </a:r>
            <a:endParaRPr lang="en-VI" sz="1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C5FA32-C968-ED8D-BBD9-2664508357BC}"/>
              </a:ext>
            </a:extLst>
          </p:cNvPr>
          <p:cNvSpPr txBox="1"/>
          <p:nvPr/>
        </p:nvSpPr>
        <p:spPr>
          <a:xfrm>
            <a:off x="2262301" y="3476195"/>
            <a:ext cx="369332" cy="541694"/>
          </a:xfrm>
          <a:prstGeom prst="rect">
            <a:avLst/>
          </a:prstGeom>
          <a:solidFill>
            <a:srgbClr val="AEC511">
              <a:alpha val="66000"/>
            </a:srgbClr>
          </a:solidFill>
        </p:spPr>
        <p:txBody>
          <a:bodyPr vert="vert270" wrap="square" rtlCol="0">
            <a:spAutoFit/>
          </a:bodyPr>
          <a:lstStyle/>
          <a:p>
            <a:r>
              <a:rPr lang="en-US" sz="1200" b="1" dirty="0"/>
              <a:t>$4.7B</a:t>
            </a:r>
            <a:endParaRPr lang="en-VI" sz="1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96CD2D-AC94-6635-6CEF-3140E1FFA9F3}"/>
              </a:ext>
            </a:extLst>
          </p:cNvPr>
          <p:cNvSpPr txBox="1"/>
          <p:nvPr/>
        </p:nvSpPr>
        <p:spPr>
          <a:xfrm>
            <a:off x="3494737" y="3145690"/>
            <a:ext cx="369332" cy="541694"/>
          </a:xfrm>
          <a:prstGeom prst="rect">
            <a:avLst/>
          </a:prstGeom>
          <a:solidFill>
            <a:srgbClr val="AEC511">
              <a:alpha val="66000"/>
            </a:srgbClr>
          </a:solidFill>
        </p:spPr>
        <p:txBody>
          <a:bodyPr vert="vert270" wrap="square" rtlCol="0">
            <a:spAutoFit/>
          </a:bodyPr>
          <a:lstStyle/>
          <a:p>
            <a:r>
              <a:rPr lang="en-US" sz="1200" b="1" dirty="0"/>
              <a:t>$5.8B</a:t>
            </a:r>
            <a:endParaRPr lang="en-VI" sz="1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41F520-B880-8909-EDD1-C46D72A3888A}"/>
              </a:ext>
            </a:extLst>
          </p:cNvPr>
          <p:cNvSpPr txBox="1"/>
          <p:nvPr/>
        </p:nvSpPr>
        <p:spPr>
          <a:xfrm>
            <a:off x="4756681" y="2626462"/>
            <a:ext cx="369332" cy="595863"/>
          </a:xfrm>
          <a:prstGeom prst="rect">
            <a:avLst/>
          </a:prstGeom>
          <a:solidFill>
            <a:srgbClr val="AEC511">
              <a:alpha val="66000"/>
            </a:srgbClr>
          </a:solidFill>
        </p:spPr>
        <p:txBody>
          <a:bodyPr vert="vert270" wrap="square" rtlCol="0">
            <a:spAutoFit/>
          </a:bodyPr>
          <a:lstStyle/>
          <a:p>
            <a:r>
              <a:rPr lang="en-US" sz="1200" b="1" dirty="0"/>
              <a:t>$8.5B</a:t>
            </a:r>
            <a:endParaRPr lang="en-VI" sz="12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82F5AC-5E8C-5AA4-51C2-C4B94A591295}"/>
              </a:ext>
            </a:extLst>
          </p:cNvPr>
          <p:cNvGrpSpPr/>
          <p:nvPr/>
        </p:nvGrpSpPr>
        <p:grpSpPr>
          <a:xfrm>
            <a:off x="2218367" y="5601638"/>
            <a:ext cx="3758358" cy="307777"/>
            <a:chOff x="2382476" y="4750549"/>
            <a:chExt cx="3758358" cy="3077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113835-C543-41D8-CAC8-3735F3C89A54}"/>
                </a:ext>
              </a:extLst>
            </p:cNvPr>
            <p:cNvSpPr txBox="1"/>
            <p:nvPr/>
          </p:nvSpPr>
          <p:spPr>
            <a:xfrm>
              <a:off x="2567142" y="4750549"/>
              <a:ext cx="35736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/>
                  </a:solidFill>
                  <a:latin typeface="+mn-lt"/>
                </a:rPr>
                <a:t>Obligated Amount </a:t>
              </a:r>
              <a:endParaRPr lang="en-VI" sz="1400" b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AB83E3-B4DA-5C16-1252-80D0F6B45DBA}"/>
                </a:ext>
              </a:extLst>
            </p:cNvPr>
            <p:cNvSpPr/>
            <p:nvPr/>
          </p:nvSpPr>
          <p:spPr>
            <a:xfrm>
              <a:off x="2382476" y="4828238"/>
              <a:ext cx="228600" cy="152400"/>
            </a:xfrm>
            <a:prstGeom prst="rect">
              <a:avLst/>
            </a:prstGeom>
            <a:solidFill>
              <a:srgbClr val="AEC5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I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56F4997-0946-5707-7B2D-CF0C038380A1}"/>
              </a:ext>
            </a:extLst>
          </p:cNvPr>
          <p:cNvSpPr txBox="1"/>
          <p:nvPr/>
        </p:nvSpPr>
        <p:spPr>
          <a:xfrm>
            <a:off x="6233863" y="1942102"/>
            <a:ext cx="576115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badi" panose="020B0604020104020204" pitchFamily="34" charset="0"/>
              </a:rPr>
              <a:t>2018 - BBA afforded the Territory the opportunity to rebuild to industry standards</a:t>
            </a:r>
          </a:p>
          <a:p>
            <a:endParaRPr lang="en-US" sz="1000" dirty="0">
              <a:latin typeface="Abadi" panose="020B06040201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badi" panose="020B0604020104020204" pitchFamily="34" charset="0"/>
              </a:rPr>
              <a:t>ODR consistently increased BBA approvals</a:t>
            </a:r>
          </a:p>
          <a:p>
            <a:endParaRPr lang="en-US" sz="1000" dirty="0">
              <a:latin typeface="Abadi" panose="020B06040201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badi" panose="020B0604020104020204" pitchFamily="34" charset="0"/>
              </a:rPr>
              <a:t>About 50 projects large projects left to be obligated</a:t>
            </a:r>
          </a:p>
          <a:p>
            <a:endParaRPr lang="en-US" sz="1000" dirty="0">
              <a:latin typeface="Abadi" panose="020B06040201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badi" panose="020B0604020104020204" pitchFamily="34" charset="0"/>
              </a:rPr>
              <a:t>Acquire the necessary funding to rebuild schools, hospitals and critical infrastructure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000" dirty="0">
              <a:latin typeface="Abadi" panose="020B06040201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badi" panose="020B0604020104020204" pitchFamily="34" charset="0"/>
              </a:rPr>
              <a:t>Expend the first set of obligated funding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000" dirty="0">
              <a:latin typeface="Abadi" panose="020B06040201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badi" panose="020B0604020104020204" pitchFamily="34" charset="0"/>
              </a:rPr>
              <a:t>Completed over 700 projects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000" dirty="0">
              <a:latin typeface="Abadi" panose="020B06040201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badi" panose="020B0604020104020204" pitchFamily="34" charset="0"/>
              </a:rPr>
              <a:t>Obligations hit $8B in 2023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000" dirty="0">
              <a:latin typeface="Abadi" panose="020B06040201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badi" panose="020B0604020104020204" pitchFamily="34" charset="0"/>
              </a:rPr>
              <a:t>Funding is now expected to meet or exceed $15-$20B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A2BD321-CC47-2014-BA89-A7FA8BEDAC0A}"/>
              </a:ext>
            </a:extLst>
          </p:cNvPr>
          <p:cNvSpPr/>
          <p:nvPr/>
        </p:nvSpPr>
        <p:spPr>
          <a:xfrm>
            <a:off x="6324600" y="1208513"/>
            <a:ext cx="5522656" cy="5960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50A49B-9B18-5CE0-D721-B327D0426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780" y="1260311"/>
            <a:ext cx="5522656" cy="492443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Phase One</a:t>
            </a: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118AA100-4CFC-BA58-F758-0CCB26544496}"/>
              </a:ext>
            </a:extLst>
          </p:cNvPr>
          <p:cNvSpPr txBox="1">
            <a:spLocks/>
          </p:cNvSpPr>
          <p:nvPr/>
        </p:nvSpPr>
        <p:spPr>
          <a:xfrm>
            <a:off x="316076" y="381763"/>
            <a:ext cx="1153118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0" i="0">
                <a:solidFill>
                  <a:srgbClr val="004F7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b="1" spc="-10" dirty="0">
                <a:latin typeface="+mn-lt"/>
              </a:rPr>
              <a:t>Positioning the Territory for the </a:t>
            </a:r>
            <a:r>
              <a:rPr lang="en-US" sz="4000" b="1" spc="-10" dirty="0">
                <a:latin typeface="+mn-lt"/>
              </a:rPr>
              <a:t>Next</a:t>
            </a:r>
            <a:r>
              <a:rPr lang="en-US" b="1" spc="-10" dirty="0">
                <a:latin typeface="+mn-lt"/>
              </a:rPr>
              <a:t> Phase of the Recovery</a:t>
            </a:r>
          </a:p>
        </p:txBody>
      </p:sp>
      <p:pic>
        <p:nvPicPr>
          <p:cNvPr id="57" name="Picture 56" descr="A logo of a disaster recovery company&#10;&#10;Description automatically generated">
            <a:extLst>
              <a:ext uri="{FF2B5EF4-FFF2-40B4-BE49-F238E27FC236}">
                <a16:creationId xmlns:a16="http://schemas.microsoft.com/office/drawing/2014/main" id="{BF4F2380-3B7F-4724-3B37-38ABBAB61C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511" y="6400800"/>
            <a:ext cx="417507" cy="398553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9796F85-1CE0-2F65-F233-A1CEC89880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1" r="3136" b="6034"/>
          <a:stretch/>
        </p:blipFill>
        <p:spPr>
          <a:xfrm>
            <a:off x="1248950" y="6132112"/>
            <a:ext cx="2473112" cy="667241"/>
          </a:xfrm>
          <a:prstGeom prst="rect">
            <a:avLst/>
          </a:prstGeom>
        </p:spPr>
      </p:pic>
      <p:pic>
        <p:nvPicPr>
          <p:cNvPr id="17" name="Picture 16" descr="A green check mark in a circle&#10;&#10;Description automatically generated">
            <a:extLst>
              <a:ext uri="{FF2B5EF4-FFF2-40B4-BE49-F238E27FC236}">
                <a16:creationId xmlns:a16="http://schemas.microsoft.com/office/drawing/2014/main" id="{0AC5187A-47DF-418E-A0D6-8A4D5DB850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73" y="6107027"/>
            <a:ext cx="302478" cy="30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50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1243393"/>
            <a:ext cx="11372215" cy="4888230"/>
            <a:chOff x="409955" y="1243393"/>
            <a:chExt cx="11372215" cy="4888230"/>
          </a:xfrm>
        </p:grpSpPr>
        <p:sp>
          <p:nvSpPr>
            <p:cNvPr id="3" name="object 3"/>
            <p:cNvSpPr/>
            <p:nvPr/>
          </p:nvSpPr>
          <p:spPr>
            <a:xfrm>
              <a:off x="409955" y="1479803"/>
              <a:ext cx="11372215" cy="4413885"/>
            </a:xfrm>
            <a:custGeom>
              <a:avLst/>
              <a:gdLst/>
              <a:ahLst/>
              <a:cxnLst/>
              <a:rect l="l" t="t" r="r" b="b"/>
              <a:pathLst>
                <a:path w="11372215" h="4413885">
                  <a:moveTo>
                    <a:pt x="10779887" y="0"/>
                  </a:moveTo>
                  <a:lnTo>
                    <a:pt x="592162" y="0"/>
                  </a:lnTo>
                  <a:lnTo>
                    <a:pt x="543595" y="1963"/>
                  </a:lnTo>
                  <a:lnTo>
                    <a:pt x="496109" y="7751"/>
                  </a:lnTo>
                  <a:lnTo>
                    <a:pt x="449856" y="17213"/>
                  </a:lnTo>
                  <a:lnTo>
                    <a:pt x="404990" y="30194"/>
                  </a:lnTo>
                  <a:lnTo>
                    <a:pt x="361663" y="46543"/>
                  </a:lnTo>
                  <a:lnTo>
                    <a:pt x="320026" y="66107"/>
                  </a:lnTo>
                  <a:lnTo>
                    <a:pt x="280233" y="88734"/>
                  </a:lnTo>
                  <a:lnTo>
                    <a:pt x="242435" y="114271"/>
                  </a:lnTo>
                  <a:lnTo>
                    <a:pt x="206786" y="142566"/>
                  </a:lnTo>
                  <a:lnTo>
                    <a:pt x="173437" y="173466"/>
                  </a:lnTo>
                  <a:lnTo>
                    <a:pt x="142541" y="206818"/>
                  </a:lnTo>
                  <a:lnTo>
                    <a:pt x="114250" y="242471"/>
                  </a:lnTo>
                  <a:lnTo>
                    <a:pt x="88717" y="280271"/>
                  </a:lnTo>
                  <a:lnTo>
                    <a:pt x="66094" y="320067"/>
                  </a:lnTo>
                  <a:lnTo>
                    <a:pt x="46533" y="361705"/>
                  </a:lnTo>
                  <a:lnTo>
                    <a:pt x="30188" y="405034"/>
                  </a:lnTo>
                  <a:lnTo>
                    <a:pt x="17209" y="449900"/>
                  </a:lnTo>
                  <a:lnTo>
                    <a:pt x="7750" y="496152"/>
                  </a:lnTo>
                  <a:lnTo>
                    <a:pt x="1962" y="543636"/>
                  </a:lnTo>
                  <a:lnTo>
                    <a:pt x="0" y="592201"/>
                  </a:lnTo>
                  <a:lnTo>
                    <a:pt x="0" y="3821303"/>
                  </a:lnTo>
                  <a:lnTo>
                    <a:pt x="1962" y="3869874"/>
                  </a:lnTo>
                  <a:lnTo>
                    <a:pt x="7750" y="3917364"/>
                  </a:lnTo>
                  <a:lnTo>
                    <a:pt x="17209" y="3963619"/>
                  </a:lnTo>
                  <a:lnTo>
                    <a:pt x="30188" y="4008489"/>
                  </a:lnTo>
                  <a:lnTo>
                    <a:pt x="46533" y="4051819"/>
                  </a:lnTo>
                  <a:lnTo>
                    <a:pt x="66094" y="4093458"/>
                  </a:lnTo>
                  <a:lnTo>
                    <a:pt x="88717" y="4133254"/>
                  </a:lnTo>
                  <a:lnTo>
                    <a:pt x="114250" y="4171054"/>
                  </a:lnTo>
                  <a:lnTo>
                    <a:pt x="142541" y="4206706"/>
                  </a:lnTo>
                  <a:lnTo>
                    <a:pt x="173437" y="4240056"/>
                  </a:lnTo>
                  <a:lnTo>
                    <a:pt x="206786" y="4270954"/>
                  </a:lnTo>
                  <a:lnTo>
                    <a:pt x="242435" y="4299247"/>
                  </a:lnTo>
                  <a:lnTo>
                    <a:pt x="280233" y="4324781"/>
                  </a:lnTo>
                  <a:lnTo>
                    <a:pt x="320026" y="4347405"/>
                  </a:lnTo>
                  <a:lnTo>
                    <a:pt x="361663" y="4366967"/>
                  </a:lnTo>
                  <a:lnTo>
                    <a:pt x="404990" y="4383314"/>
                  </a:lnTo>
                  <a:lnTo>
                    <a:pt x="449856" y="4396293"/>
                  </a:lnTo>
                  <a:lnTo>
                    <a:pt x="496109" y="4405753"/>
                  </a:lnTo>
                  <a:lnTo>
                    <a:pt x="543595" y="4411540"/>
                  </a:lnTo>
                  <a:lnTo>
                    <a:pt x="592162" y="4413504"/>
                  </a:lnTo>
                  <a:lnTo>
                    <a:pt x="10779887" y="4413504"/>
                  </a:lnTo>
                  <a:lnTo>
                    <a:pt x="10828451" y="4411540"/>
                  </a:lnTo>
                  <a:lnTo>
                    <a:pt x="10875935" y="4405753"/>
                  </a:lnTo>
                  <a:lnTo>
                    <a:pt x="10922187" y="4396293"/>
                  </a:lnTo>
                  <a:lnTo>
                    <a:pt x="10967053" y="4383314"/>
                  </a:lnTo>
                  <a:lnTo>
                    <a:pt x="11010382" y="4366967"/>
                  </a:lnTo>
                  <a:lnTo>
                    <a:pt x="11052020" y="4347405"/>
                  </a:lnTo>
                  <a:lnTo>
                    <a:pt x="11091816" y="4324781"/>
                  </a:lnTo>
                  <a:lnTo>
                    <a:pt x="11129616" y="4299247"/>
                  </a:lnTo>
                  <a:lnTo>
                    <a:pt x="11165269" y="4270954"/>
                  </a:lnTo>
                  <a:lnTo>
                    <a:pt x="11198621" y="4240056"/>
                  </a:lnTo>
                  <a:lnTo>
                    <a:pt x="11229521" y="4206706"/>
                  </a:lnTo>
                  <a:lnTo>
                    <a:pt x="11257816" y="4171054"/>
                  </a:lnTo>
                  <a:lnTo>
                    <a:pt x="11283353" y="4133254"/>
                  </a:lnTo>
                  <a:lnTo>
                    <a:pt x="11305980" y="4093458"/>
                  </a:lnTo>
                  <a:lnTo>
                    <a:pt x="11325544" y="4051819"/>
                  </a:lnTo>
                  <a:lnTo>
                    <a:pt x="11341893" y="4008489"/>
                  </a:lnTo>
                  <a:lnTo>
                    <a:pt x="11354874" y="3963619"/>
                  </a:lnTo>
                  <a:lnTo>
                    <a:pt x="11364336" y="3917364"/>
                  </a:lnTo>
                  <a:lnTo>
                    <a:pt x="11370124" y="3869874"/>
                  </a:lnTo>
                  <a:lnTo>
                    <a:pt x="11372088" y="3821303"/>
                  </a:lnTo>
                  <a:lnTo>
                    <a:pt x="11372088" y="592201"/>
                  </a:lnTo>
                  <a:lnTo>
                    <a:pt x="11370124" y="543636"/>
                  </a:lnTo>
                  <a:lnTo>
                    <a:pt x="11364336" y="496152"/>
                  </a:lnTo>
                  <a:lnTo>
                    <a:pt x="11354874" y="449900"/>
                  </a:lnTo>
                  <a:lnTo>
                    <a:pt x="11341893" y="405034"/>
                  </a:lnTo>
                  <a:lnTo>
                    <a:pt x="11325544" y="361705"/>
                  </a:lnTo>
                  <a:lnTo>
                    <a:pt x="11305980" y="320067"/>
                  </a:lnTo>
                  <a:lnTo>
                    <a:pt x="11283353" y="280271"/>
                  </a:lnTo>
                  <a:lnTo>
                    <a:pt x="11257816" y="242471"/>
                  </a:lnTo>
                  <a:lnTo>
                    <a:pt x="11229521" y="206818"/>
                  </a:lnTo>
                  <a:lnTo>
                    <a:pt x="11198621" y="173466"/>
                  </a:lnTo>
                  <a:lnTo>
                    <a:pt x="11165269" y="142566"/>
                  </a:lnTo>
                  <a:lnTo>
                    <a:pt x="11129616" y="114271"/>
                  </a:lnTo>
                  <a:lnTo>
                    <a:pt x="11091816" y="88734"/>
                  </a:lnTo>
                  <a:lnTo>
                    <a:pt x="11052020" y="66107"/>
                  </a:lnTo>
                  <a:lnTo>
                    <a:pt x="11010382" y="46543"/>
                  </a:lnTo>
                  <a:lnTo>
                    <a:pt x="10967053" y="30194"/>
                  </a:lnTo>
                  <a:lnTo>
                    <a:pt x="10922187" y="17213"/>
                  </a:lnTo>
                  <a:lnTo>
                    <a:pt x="10875935" y="7751"/>
                  </a:lnTo>
                  <a:lnTo>
                    <a:pt x="10828451" y="1963"/>
                  </a:lnTo>
                  <a:lnTo>
                    <a:pt x="1077988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8347" y="1248155"/>
              <a:ext cx="11195685" cy="4878705"/>
            </a:xfrm>
            <a:custGeom>
              <a:avLst/>
              <a:gdLst/>
              <a:ahLst/>
              <a:cxnLst/>
              <a:rect l="l" t="t" r="r" b="b"/>
              <a:pathLst>
                <a:path w="11195685" h="4878705">
                  <a:moveTo>
                    <a:pt x="11107928" y="0"/>
                  </a:moveTo>
                  <a:lnTo>
                    <a:pt x="87414" y="0"/>
                  </a:lnTo>
                  <a:lnTo>
                    <a:pt x="53390" y="6865"/>
                  </a:lnTo>
                  <a:lnTo>
                    <a:pt x="25604" y="25590"/>
                  </a:lnTo>
                  <a:lnTo>
                    <a:pt x="6870" y="53363"/>
                  </a:lnTo>
                  <a:lnTo>
                    <a:pt x="0" y="87376"/>
                  </a:lnTo>
                  <a:lnTo>
                    <a:pt x="0" y="4790909"/>
                  </a:lnTo>
                  <a:lnTo>
                    <a:pt x="6870" y="4824933"/>
                  </a:lnTo>
                  <a:lnTo>
                    <a:pt x="25604" y="4852719"/>
                  </a:lnTo>
                  <a:lnTo>
                    <a:pt x="53390" y="4871453"/>
                  </a:lnTo>
                  <a:lnTo>
                    <a:pt x="87414" y="4878324"/>
                  </a:lnTo>
                  <a:lnTo>
                    <a:pt x="11107928" y="4878324"/>
                  </a:lnTo>
                  <a:lnTo>
                    <a:pt x="11141940" y="4871453"/>
                  </a:lnTo>
                  <a:lnTo>
                    <a:pt x="11169713" y="4852719"/>
                  </a:lnTo>
                  <a:lnTo>
                    <a:pt x="11188438" y="4824933"/>
                  </a:lnTo>
                  <a:lnTo>
                    <a:pt x="11195304" y="4790909"/>
                  </a:lnTo>
                  <a:lnTo>
                    <a:pt x="11195304" y="87376"/>
                  </a:lnTo>
                  <a:lnTo>
                    <a:pt x="11188438" y="53363"/>
                  </a:lnTo>
                  <a:lnTo>
                    <a:pt x="11169713" y="25590"/>
                  </a:lnTo>
                  <a:lnTo>
                    <a:pt x="11141940" y="6865"/>
                  </a:lnTo>
                  <a:lnTo>
                    <a:pt x="111079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8347" y="1248155"/>
              <a:ext cx="11195685" cy="4878705"/>
            </a:xfrm>
            <a:custGeom>
              <a:avLst/>
              <a:gdLst/>
              <a:ahLst/>
              <a:cxnLst/>
              <a:rect l="l" t="t" r="r" b="b"/>
              <a:pathLst>
                <a:path w="11195685" h="4878705">
                  <a:moveTo>
                    <a:pt x="0" y="87376"/>
                  </a:moveTo>
                  <a:lnTo>
                    <a:pt x="6870" y="53363"/>
                  </a:lnTo>
                  <a:lnTo>
                    <a:pt x="25604" y="25590"/>
                  </a:lnTo>
                  <a:lnTo>
                    <a:pt x="53390" y="6865"/>
                  </a:lnTo>
                  <a:lnTo>
                    <a:pt x="87414" y="0"/>
                  </a:lnTo>
                  <a:lnTo>
                    <a:pt x="11107928" y="0"/>
                  </a:lnTo>
                  <a:lnTo>
                    <a:pt x="11141940" y="6865"/>
                  </a:lnTo>
                  <a:lnTo>
                    <a:pt x="11169713" y="25590"/>
                  </a:lnTo>
                  <a:lnTo>
                    <a:pt x="11188438" y="53363"/>
                  </a:lnTo>
                  <a:lnTo>
                    <a:pt x="11195304" y="87376"/>
                  </a:lnTo>
                  <a:lnTo>
                    <a:pt x="11195304" y="4790909"/>
                  </a:lnTo>
                  <a:lnTo>
                    <a:pt x="11188438" y="4824933"/>
                  </a:lnTo>
                  <a:lnTo>
                    <a:pt x="11169713" y="4852719"/>
                  </a:lnTo>
                  <a:lnTo>
                    <a:pt x="11141940" y="4871453"/>
                  </a:lnTo>
                  <a:lnTo>
                    <a:pt x="11107928" y="4878324"/>
                  </a:lnTo>
                  <a:lnTo>
                    <a:pt x="87414" y="4878324"/>
                  </a:lnTo>
                  <a:lnTo>
                    <a:pt x="53390" y="4871453"/>
                  </a:lnTo>
                  <a:lnTo>
                    <a:pt x="25604" y="4852719"/>
                  </a:lnTo>
                  <a:lnTo>
                    <a:pt x="6870" y="4824933"/>
                  </a:lnTo>
                  <a:lnTo>
                    <a:pt x="0" y="4790909"/>
                  </a:lnTo>
                  <a:lnTo>
                    <a:pt x="0" y="87376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173" y="1443989"/>
              <a:ext cx="5422392" cy="220065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30173" y="1443989"/>
              <a:ext cx="5422900" cy="2200910"/>
            </a:xfrm>
            <a:custGeom>
              <a:avLst/>
              <a:gdLst/>
              <a:ahLst/>
              <a:cxnLst/>
              <a:rect l="l" t="t" r="r" b="b"/>
              <a:pathLst>
                <a:path w="5422900" h="2200910">
                  <a:moveTo>
                    <a:pt x="0" y="2200656"/>
                  </a:moveTo>
                  <a:lnTo>
                    <a:pt x="5422392" y="2200656"/>
                  </a:lnTo>
                  <a:lnTo>
                    <a:pt x="5422392" y="0"/>
                  </a:lnTo>
                  <a:lnTo>
                    <a:pt x="0" y="0"/>
                  </a:lnTo>
                  <a:lnTo>
                    <a:pt x="0" y="2200656"/>
                  </a:lnTo>
                  <a:close/>
                </a:path>
              </a:pathLst>
            </a:custGeom>
            <a:ln w="19050">
              <a:solidFill>
                <a:srgbClr val="00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72121" y="393345"/>
            <a:ext cx="10721911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200" b="1" dirty="0">
                <a:latin typeface="+mn-lt"/>
              </a:rPr>
              <a:t>Vision: Build a Resilient Virgin Islands</a:t>
            </a:r>
            <a:endParaRPr sz="4200" b="1" spc="-10" dirty="0">
              <a:latin typeface="+mn-l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7542" y="2237613"/>
            <a:ext cx="365252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11111"/>
                </a:solidFill>
                <a:latin typeface="Calibri"/>
                <a:cs typeface="Calibri"/>
              </a:rPr>
              <a:t>Building</a:t>
            </a:r>
            <a:r>
              <a:rPr sz="2000" spc="-6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11111"/>
                </a:solidFill>
                <a:latin typeface="Calibri"/>
                <a:cs typeface="Calibri"/>
              </a:rPr>
              <a:t>infrastructure</a:t>
            </a:r>
            <a:r>
              <a:rPr sz="2000" spc="-2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1111"/>
                </a:solidFill>
                <a:latin typeface="Calibri"/>
                <a:cs typeface="Calibri"/>
              </a:rPr>
              <a:t>that</a:t>
            </a:r>
            <a:r>
              <a:rPr sz="2000" spc="-4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1111"/>
                </a:solidFill>
                <a:latin typeface="Calibri"/>
                <a:cs typeface="Calibri"/>
              </a:rPr>
              <a:t>will</a:t>
            </a:r>
            <a:r>
              <a:rPr sz="2000" spc="-4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111111"/>
                </a:solidFill>
                <a:latin typeface="Calibri"/>
                <a:cs typeface="Calibri"/>
              </a:rPr>
              <a:t>last </a:t>
            </a:r>
            <a:r>
              <a:rPr sz="2000" dirty="0">
                <a:solidFill>
                  <a:srgbClr val="111111"/>
                </a:solidFill>
                <a:latin typeface="Calibri"/>
                <a:cs typeface="Calibri"/>
              </a:rPr>
              <a:t>beyond</a:t>
            </a:r>
            <a:r>
              <a:rPr sz="2000" spc="-7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1111"/>
                </a:solidFill>
                <a:latin typeface="Calibri"/>
                <a:cs typeface="Calibri"/>
              </a:rPr>
              <a:t>the</a:t>
            </a:r>
            <a:r>
              <a:rPr sz="2000" spc="-4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1111"/>
                </a:solidFill>
                <a:latin typeface="Calibri"/>
                <a:cs typeface="Calibri"/>
              </a:rPr>
              <a:t>next</a:t>
            </a:r>
            <a:r>
              <a:rPr sz="2000" spc="-3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11111"/>
                </a:solidFill>
                <a:latin typeface="Calibri"/>
                <a:cs typeface="Calibri"/>
              </a:rPr>
              <a:t>disaster</a:t>
            </a:r>
            <a:r>
              <a:rPr sz="2000" spc="-2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1111"/>
                </a:solidFill>
                <a:latin typeface="Calibri"/>
                <a:cs typeface="Calibri"/>
              </a:rPr>
              <a:t>for</a:t>
            </a:r>
            <a:r>
              <a:rPr sz="2000" spc="-5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11111"/>
                </a:solidFill>
                <a:latin typeface="Calibri"/>
                <a:cs typeface="Calibri"/>
              </a:rPr>
              <a:t>future generations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116192" y="1434464"/>
            <a:ext cx="5466080" cy="2219960"/>
            <a:chOff x="6116192" y="1434464"/>
            <a:chExt cx="5466080" cy="221996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5717" y="1443989"/>
              <a:ext cx="5446776" cy="220065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125717" y="1443989"/>
              <a:ext cx="5447030" cy="2200910"/>
            </a:xfrm>
            <a:custGeom>
              <a:avLst/>
              <a:gdLst/>
              <a:ahLst/>
              <a:cxnLst/>
              <a:rect l="l" t="t" r="r" b="b"/>
              <a:pathLst>
                <a:path w="5447030" h="2200910">
                  <a:moveTo>
                    <a:pt x="0" y="2200656"/>
                  </a:moveTo>
                  <a:lnTo>
                    <a:pt x="5446776" y="2200656"/>
                  </a:lnTo>
                  <a:lnTo>
                    <a:pt x="5446776" y="0"/>
                  </a:lnTo>
                  <a:lnTo>
                    <a:pt x="0" y="0"/>
                  </a:lnTo>
                  <a:lnTo>
                    <a:pt x="0" y="2200656"/>
                  </a:lnTo>
                  <a:close/>
                </a:path>
              </a:pathLst>
            </a:custGeom>
            <a:ln w="19050">
              <a:solidFill>
                <a:srgbClr val="004F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069960" y="2237613"/>
            <a:ext cx="342582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70180" algn="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11111"/>
                </a:solidFill>
                <a:latin typeface="Calibri"/>
                <a:cs typeface="Calibri"/>
              </a:rPr>
              <a:t>Develop</a:t>
            </a:r>
            <a:r>
              <a:rPr sz="2000" spc="-5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1111"/>
                </a:solidFill>
                <a:latin typeface="Calibri"/>
                <a:cs typeface="Calibri"/>
              </a:rPr>
              <a:t>new</a:t>
            </a:r>
            <a:r>
              <a:rPr sz="2000" spc="-5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1111"/>
                </a:solidFill>
                <a:latin typeface="Calibri"/>
                <a:cs typeface="Calibri"/>
              </a:rPr>
              <a:t>and</a:t>
            </a:r>
            <a:r>
              <a:rPr sz="2000" spc="-6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1111"/>
                </a:solidFill>
                <a:latin typeface="Calibri"/>
                <a:cs typeface="Calibri"/>
              </a:rPr>
              <a:t>existing</a:t>
            </a:r>
            <a:r>
              <a:rPr sz="2000" spc="-3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11111"/>
                </a:solidFill>
                <a:latin typeface="Calibri"/>
                <a:cs typeface="Calibri"/>
              </a:rPr>
              <a:t>small </a:t>
            </a:r>
            <a:r>
              <a:rPr sz="2000" dirty="0">
                <a:solidFill>
                  <a:srgbClr val="111111"/>
                </a:solidFill>
                <a:latin typeface="Calibri"/>
                <a:cs typeface="Calibri"/>
              </a:rPr>
              <a:t>businesses</a:t>
            </a:r>
            <a:r>
              <a:rPr sz="2000" spc="-3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1111"/>
                </a:solidFill>
                <a:latin typeface="Calibri"/>
                <a:cs typeface="Calibri"/>
              </a:rPr>
              <a:t>to</a:t>
            </a:r>
            <a:r>
              <a:rPr sz="2000" spc="-6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1111"/>
                </a:solidFill>
                <a:latin typeface="Calibri"/>
                <a:cs typeface="Calibri"/>
              </a:rPr>
              <a:t>ensure</a:t>
            </a:r>
            <a:r>
              <a:rPr sz="2000" spc="-5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11111"/>
                </a:solidFill>
                <a:latin typeface="Calibri"/>
                <a:cs typeface="Calibri"/>
              </a:rPr>
              <a:t>future </a:t>
            </a:r>
            <a:r>
              <a:rPr sz="2000" dirty="0">
                <a:solidFill>
                  <a:srgbClr val="111111"/>
                </a:solidFill>
                <a:latin typeface="Calibri"/>
                <a:cs typeface="Calibri"/>
              </a:rPr>
              <a:t>growth</a:t>
            </a:r>
            <a:r>
              <a:rPr sz="2000" spc="-5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1111"/>
                </a:solidFill>
                <a:latin typeface="Calibri"/>
                <a:cs typeface="Calibri"/>
              </a:rPr>
              <a:t>and</a:t>
            </a:r>
            <a:r>
              <a:rPr sz="2000" spc="-4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11111"/>
                </a:solidFill>
                <a:latin typeface="Calibri"/>
                <a:cs typeface="Calibri"/>
              </a:rPr>
              <a:t>continued</a:t>
            </a:r>
            <a:r>
              <a:rPr sz="2000" spc="-6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11111"/>
                </a:solidFill>
                <a:latin typeface="Calibri"/>
                <a:cs typeface="Calibri"/>
              </a:rPr>
              <a:t>prosperity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20648" y="3729609"/>
            <a:ext cx="5441950" cy="2219960"/>
            <a:chOff x="620648" y="3729609"/>
            <a:chExt cx="5441950" cy="221996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173" y="3739134"/>
              <a:ext cx="5422392" cy="220065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30173" y="3739134"/>
              <a:ext cx="5422900" cy="2200910"/>
            </a:xfrm>
            <a:custGeom>
              <a:avLst/>
              <a:gdLst/>
              <a:ahLst/>
              <a:cxnLst/>
              <a:rect l="l" t="t" r="r" b="b"/>
              <a:pathLst>
                <a:path w="5422900" h="2200910">
                  <a:moveTo>
                    <a:pt x="0" y="2200655"/>
                  </a:moveTo>
                  <a:lnTo>
                    <a:pt x="5422392" y="2200655"/>
                  </a:lnTo>
                  <a:lnTo>
                    <a:pt x="5422392" y="0"/>
                  </a:lnTo>
                  <a:lnTo>
                    <a:pt x="0" y="0"/>
                  </a:lnTo>
                  <a:lnTo>
                    <a:pt x="0" y="2200655"/>
                  </a:lnTo>
                  <a:close/>
                </a:path>
              </a:pathLst>
            </a:custGeom>
            <a:ln w="19050">
              <a:solidFill>
                <a:srgbClr val="27B4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07542" y="4532452"/>
            <a:ext cx="2807970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11111"/>
                </a:solidFill>
                <a:latin typeface="Calibri"/>
                <a:cs typeface="Calibri"/>
              </a:rPr>
              <a:t>Supporting</a:t>
            </a:r>
            <a:r>
              <a:rPr sz="2000" spc="-3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1111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11111"/>
                </a:solidFill>
                <a:latin typeface="Calibri"/>
                <a:cs typeface="Calibri"/>
              </a:rPr>
              <a:t>diversified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111111"/>
                </a:solidFill>
                <a:latin typeface="Calibri"/>
                <a:cs typeface="Calibri"/>
              </a:rPr>
              <a:t>economy</a:t>
            </a:r>
            <a:r>
              <a:rPr sz="2000" spc="-6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1111"/>
                </a:solidFill>
                <a:latin typeface="Calibri"/>
                <a:cs typeface="Calibri"/>
              </a:rPr>
              <a:t>to</a:t>
            </a:r>
            <a:r>
              <a:rPr sz="2000" spc="-3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1111"/>
                </a:solidFill>
                <a:latin typeface="Calibri"/>
                <a:cs typeface="Calibri"/>
              </a:rPr>
              <a:t>support</a:t>
            </a:r>
            <a:r>
              <a:rPr sz="2000" spc="-5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11111"/>
                </a:solidFill>
                <a:latin typeface="Calibri"/>
                <a:cs typeface="Calibri"/>
              </a:rPr>
              <a:t>USVI’s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111111"/>
                </a:solidFill>
                <a:latin typeface="Calibri"/>
                <a:cs typeface="Calibri"/>
              </a:rPr>
              <a:t>continued</a:t>
            </a:r>
            <a:r>
              <a:rPr sz="2000" spc="-10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11111"/>
                </a:solidFill>
                <a:latin typeface="Calibri"/>
                <a:cs typeface="Calibri"/>
              </a:rPr>
              <a:t>growth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116192" y="3729609"/>
            <a:ext cx="5466080" cy="2219960"/>
            <a:chOff x="6116192" y="3729609"/>
            <a:chExt cx="5466080" cy="221996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25717" y="3739134"/>
              <a:ext cx="5446776" cy="220065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125717" y="3739134"/>
              <a:ext cx="5447030" cy="2200910"/>
            </a:xfrm>
            <a:custGeom>
              <a:avLst/>
              <a:gdLst/>
              <a:ahLst/>
              <a:cxnLst/>
              <a:rect l="l" t="t" r="r" b="b"/>
              <a:pathLst>
                <a:path w="5447030" h="2200910">
                  <a:moveTo>
                    <a:pt x="0" y="2200655"/>
                  </a:moveTo>
                  <a:lnTo>
                    <a:pt x="5446776" y="2200655"/>
                  </a:lnTo>
                  <a:lnTo>
                    <a:pt x="5446776" y="0"/>
                  </a:lnTo>
                  <a:lnTo>
                    <a:pt x="0" y="0"/>
                  </a:lnTo>
                  <a:lnTo>
                    <a:pt x="0" y="2200655"/>
                  </a:lnTo>
                  <a:close/>
                </a:path>
              </a:pathLst>
            </a:custGeom>
            <a:ln w="19050">
              <a:solidFill>
                <a:srgbClr val="0079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261984" y="4532452"/>
            <a:ext cx="3237865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11111"/>
                </a:solidFill>
                <a:latin typeface="Calibri"/>
                <a:cs typeface="Calibri"/>
              </a:rPr>
              <a:t>Create</a:t>
            </a:r>
            <a:r>
              <a:rPr sz="2000" spc="-9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1111"/>
                </a:solidFill>
                <a:latin typeface="Calibri"/>
                <a:cs typeface="Calibri"/>
              </a:rPr>
              <a:t>career</a:t>
            </a:r>
            <a:r>
              <a:rPr sz="2000" spc="-9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1111"/>
                </a:solidFill>
                <a:latin typeface="Calibri"/>
                <a:cs typeface="Calibri"/>
              </a:rPr>
              <a:t>opportunities</a:t>
            </a:r>
            <a:r>
              <a:rPr sz="2000" spc="-9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111111"/>
                </a:solidFill>
                <a:latin typeface="Calibri"/>
                <a:cs typeface="Calibri"/>
              </a:rPr>
              <a:t>for</a:t>
            </a:r>
            <a:endParaRPr sz="2000">
              <a:latin typeface="Calibri"/>
              <a:cs typeface="Calibri"/>
            </a:endParaRPr>
          </a:p>
          <a:p>
            <a:pPr marR="8890" algn="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111111"/>
                </a:solidFill>
                <a:latin typeface="Calibri"/>
                <a:cs typeface="Calibri"/>
              </a:rPr>
              <a:t>people</a:t>
            </a:r>
            <a:r>
              <a:rPr sz="2000" spc="-4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1111"/>
                </a:solidFill>
                <a:latin typeface="Calibri"/>
                <a:cs typeface="Calibri"/>
              </a:rPr>
              <a:t>to</a:t>
            </a:r>
            <a:r>
              <a:rPr sz="2000" spc="-3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11111"/>
                </a:solidFill>
                <a:latin typeface="Calibri"/>
                <a:cs typeface="Calibri"/>
              </a:rPr>
              <a:t>stay</a:t>
            </a:r>
            <a:r>
              <a:rPr sz="2000" spc="-3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1111"/>
                </a:solidFill>
                <a:latin typeface="Calibri"/>
                <a:cs typeface="Calibri"/>
              </a:rPr>
              <a:t>and</a:t>
            </a:r>
            <a:r>
              <a:rPr sz="2000" spc="-3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11111"/>
                </a:solidFill>
                <a:latin typeface="Calibri"/>
                <a:cs typeface="Calibri"/>
              </a:rPr>
              <a:t>prosper</a:t>
            </a:r>
            <a:r>
              <a:rPr sz="2000" spc="-3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111111"/>
                </a:solidFill>
                <a:latin typeface="Calibri"/>
                <a:cs typeface="Calibri"/>
              </a:rPr>
              <a:t>in</a:t>
            </a:r>
            <a:endParaRPr sz="2000">
              <a:latin typeface="Calibri"/>
              <a:cs typeface="Calibri"/>
            </a:endParaRPr>
          </a:p>
          <a:p>
            <a:pPr marR="10160" algn="r">
              <a:lnSpc>
                <a:spcPct val="100000"/>
              </a:lnSpc>
            </a:pPr>
            <a:r>
              <a:rPr sz="2000" spc="-20" dirty="0">
                <a:solidFill>
                  <a:srgbClr val="111111"/>
                </a:solidFill>
                <a:latin typeface="Calibri"/>
                <a:cs typeface="Calibri"/>
              </a:rPr>
              <a:t>USVI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20268" y="1874520"/>
            <a:ext cx="7275830" cy="3621404"/>
            <a:chOff x="620268" y="1874520"/>
            <a:chExt cx="7275830" cy="3621404"/>
          </a:xfrm>
        </p:grpSpPr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73296" y="1874520"/>
              <a:ext cx="3622548" cy="362102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20268" y="3835908"/>
              <a:ext cx="3329940" cy="609600"/>
            </a:xfrm>
            <a:custGeom>
              <a:avLst/>
              <a:gdLst/>
              <a:ahLst/>
              <a:cxnLst/>
              <a:rect l="l" t="t" r="r" b="b"/>
              <a:pathLst>
                <a:path w="3329940" h="609600">
                  <a:moveTo>
                    <a:pt x="3329940" y="0"/>
                  </a:moveTo>
                  <a:lnTo>
                    <a:pt x="0" y="0"/>
                  </a:lnTo>
                  <a:lnTo>
                    <a:pt x="0" y="604647"/>
                  </a:lnTo>
                  <a:lnTo>
                    <a:pt x="2979166" y="609600"/>
                  </a:lnTo>
                  <a:lnTo>
                    <a:pt x="3329940" y="0"/>
                  </a:lnTo>
                  <a:close/>
                </a:path>
              </a:pathLst>
            </a:custGeom>
            <a:solidFill>
              <a:srgbClr val="27B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03884" y="3924427"/>
            <a:ext cx="2272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Resilient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Economy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20268" y="1563624"/>
            <a:ext cx="3329940" cy="609600"/>
          </a:xfrm>
          <a:custGeom>
            <a:avLst/>
            <a:gdLst/>
            <a:ahLst/>
            <a:cxnLst/>
            <a:rect l="l" t="t" r="r" b="b"/>
            <a:pathLst>
              <a:path w="3329940" h="609600">
                <a:moveTo>
                  <a:pt x="3329940" y="0"/>
                </a:moveTo>
                <a:lnTo>
                  <a:pt x="0" y="0"/>
                </a:lnTo>
                <a:lnTo>
                  <a:pt x="0" y="604647"/>
                </a:lnTo>
                <a:lnTo>
                  <a:pt x="2979166" y="609600"/>
                </a:lnTo>
                <a:lnTo>
                  <a:pt x="3329940" y="0"/>
                </a:lnTo>
                <a:close/>
              </a:path>
            </a:pathLst>
          </a:custGeom>
          <a:solidFill>
            <a:srgbClr val="0033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03884" y="1651508"/>
            <a:ext cx="2850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Resilient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Infrastructure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243316" y="1563624"/>
            <a:ext cx="3328670" cy="609600"/>
          </a:xfrm>
          <a:custGeom>
            <a:avLst/>
            <a:gdLst/>
            <a:ahLst/>
            <a:cxnLst/>
            <a:rect l="l" t="t" r="r" b="b"/>
            <a:pathLst>
              <a:path w="3328670" h="609600">
                <a:moveTo>
                  <a:pt x="3328415" y="0"/>
                </a:moveTo>
                <a:lnTo>
                  <a:pt x="0" y="0"/>
                </a:lnTo>
                <a:lnTo>
                  <a:pt x="350647" y="609600"/>
                </a:lnTo>
                <a:lnTo>
                  <a:pt x="3328415" y="604647"/>
                </a:lnTo>
                <a:lnTo>
                  <a:pt x="3328415" y="0"/>
                </a:lnTo>
                <a:close/>
              </a:path>
            </a:pathLst>
          </a:custGeom>
          <a:solidFill>
            <a:srgbClr val="004F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655557" y="1651508"/>
            <a:ext cx="2481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Resilient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Businesses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243316" y="3835908"/>
            <a:ext cx="3328670" cy="609600"/>
          </a:xfrm>
          <a:custGeom>
            <a:avLst/>
            <a:gdLst/>
            <a:ahLst/>
            <a:cxnLst/>
            <a:rect l="l" t="t" r="r" b="b"/>
            <a:pathLst>
              <a:path w="3328670" h="609600">
                <a:moveTo>
                  <a:pt x="3328415" y="0"/>
                </a:moveTo>
                <a:lnTo>
                  <a:pt x="0" y="0"/>
                </a:lnTo>
                <a:lnTo>
                  <a:pt x="350647" y="609600"/>
                </a:lnTo>
                <a:lnTo>
                  <a:pt x="3328415" y="604647"/>
                </a:lnTo>
                <a:lnTo>
                  <a:pt x="3328415" y="0"/>
                </a:lnTo>
                <a:close/>
              </a:path>
            </a:pathLst>
          </a:custGeom>
          <a:solidFill>
            <a:srgbClr val="007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655557" y="3924427"/>
            <a:ext cx="1991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Resilient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People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806696" y="2360676"/>
            <a:ext cx="2589530" cy="2641600"/>
            <a:chOff x="4806696" y="2360676"/>
            <a:chExt cx="2589530" cy="2641600"/>
          </a:xfrm>
        </p:grpSpPr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06696" y="2383536"/>
              <a:ext cx="781812" cy="78181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560820" y="2360676"/>
              <a:ext cx="782320" cy="782320"/>
            </a:xfrm>
            <a:custGeom>
              <a:avLst/>
              <a:gdLst/>
              <a:ahLst/>
              <a:cxnLst/>
              <a:rect l="l" t="t" r="r" b="b"/>
              <a:pathLst>
                <a:path w="782320" h="782319">
                  <a:moveTo>
                    <a:pt x="390905" y="0"/>
                  </a:moveTo>
                  <a:lnTo>
                    <a:pt x="341869" y="3045"/>
                  </a:lnTo>
                  <a:lnTo>
                    <a:pt x="294651" y="11938"/>
                  </a:lnTo>
                  <a:lnTo>
                    <a:pt x="249618" y="26311"/>
                  </a:lnTo>
                  <a:lnTo>
                    <a:pt x="207135" y="45799"/>
                  </a:lnTo>
                  <a:lnTo>
                    <a:pt x="167569" y="70034"/>
                  </a:lnTo>
                  <a:lnTo>
                    <a:pt x="131286" y="98652"/>
                  </a:lnTo>
                  <a:lnTo>
                    <a:pt x="98652" y="131286"/>
                  </a:lnTo>
                  <a:lnTo>
                    <a:pt x="70034" y="167569"/>
                  </a:lnTo>
                  <a:lnTo>
                    <a:pt x="45799" y="207135"/>
                  </a:lnTo>
                  <a:lnTo>
                    <a:pt x="26311" y="249618"/>
                  </a:lnTo>
                  <a:lnTo>
                    <a:pt x="11938" y="294651"/>
                  </a:lnTo>
                  <a:lnTo>
                    <a:pt x="3045" y="341869"/>
                  </a:lnTo>
                  <a:lnTo>
                    <a:pt x="0" y="390906"/>
                  </a:lnTo>
                  <a:lnTo>
                    <a:pt x="3045" y="439942"/>
                  </a:lnTo>
                  <a:lnTo>
                    <a:pt x="11938" y="487160"/>
                  </a:lnTo>
                  <a:lnTo>
                    <a:pt x="26311" y="532193"/>
                  </a:lnTo>
                  <a:lnTo>
                    <a:pt x="45799" y="574676"/>
                  </a:lnTo>
                  <a:lnTo>
                    <a:pt x="70034" y="614242"/>
                  </a:lnTo>
                  <a:lnTo>
                    <a:pt x="98652" y="650525"/>
                  </a:lnTo>
                  <a:lnTo>
                    <a:pt x="131286" y="683159"/>
                  </a:lnTo>
                  <a:lnTo>
                    <a:pt x="167569" y="711777"/>
                  </a:lnTo>
                  <a:lnTo>
                    <a:pt x="207135" y="736012"/>
                  </a:lnTo>
                  <a:lnTo>
                    <a:pt x="249618" y="755500"/>
                  </a:lnTo>
                  <a:lnTo>
                    <a:pt x="294651" y="769873"/>
                  </a:lnTo>
                  <a:lnTo>
                    <a:pt x="341869" y="778766"/>
                  </a:lnTo>
                  <a:lnTo>
                    <a:pt x="390905" y="781812"/>
                  </a:lnTo>
                  <a:lnTo>
                    <a:pt x="439942" y="778766"/>
                  </a:lnTo>
                  <a:lnTo>
                    <a:pt x="487160" y="769873"/>
                  </a:lnTo>
                  <a:lnTo>
                    <a:pt x="532193" y="755500"/>
                  </a:lnTo>
                  <a:lnTo>
                    <a:pt x="574676" y="736012"/>
                  </a:lnTo>
                  <a:lnTo>
                    <a:pt x="614242" y="711777"/>
                  </a:lnTo>
                  <a:lnTo>
                    <a:pt x="650525" y="683159"/>
                  </a:lnTo>
                  <a:lnTo>
                    <a:pt x="683159" y="650525"/>
                  </a:lnTo>
                  <a:lnTo>
                    <a:pt x="711777" y="614242"/>
                  </a:lnTo>
                  <a:lnTo>
                    <a:pt x="736012" y="574676"/>
                  </a:lnTo>
                  <a:lnTo>
                    <a:pt x="755500" y="532193"/>
                  </a:lnTo>
                  <a:lnTo>
                    <a:pt x="769873" y="487160"/>
                  </a:lnTo>
                  <a:lnTo>
                    <a:pt x="778766" y="439942"/>
                  </a:lnTo>
                  <a:lnTo>
                    <a:pt x="781811" y="390906"/>
                  </a:lnTo>
                  <a:lnTo>
                    <a:pt x="778766" y="341869"/>
                  </a:lnTo>
                  <a:lnTo>
                    <a:pt x="769873" y="294651"/>
                  </a:lnTo>
                  <a:lnTo>
                    <a:pt x="755500" y="249618"/>
                  </a:lnTo>
                  <a:lnTo>
                    <a:pt x="736012" y="207135"/>
                  </a:lnTo>
                  <a:lnTo>
                    <a:pt x="711777" y="167569"/>
                  </a:lnTo>
                  <a:lnTo>
                    <a:pt x="683159" y="131286"/>
                  </a:lnTo>
                  <a:lnTo>
                    <a:pt x="650525" y="98652"/>
                  </a:lnTo>
                  <a:lnTo>
                    <a:pt x="614242" y="70034"/>
                  </a:lnTo>
                  <a:lnTo>
                    <a:pt x="574676" y="45799"/>
                  </a:lnTo>
                  <a:lnTo>
                    <a:pt x="532193" y="26311"/>
                  </a:lnTo>
                  <a:lnTo>
                    <a:pt x="487160" y="11938"/>
                  </a:lnTo>
                  <a:lnTo>
                    <a:pt x="439942" y="3045"/>
                  </a:lnTo>
                  <a:lnTo>
                    <a:pt x="390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560820" y="2360676"/>
              <a:ext cx="441959" cy="782320"/>
            </a:xfrm>
            <a:custGeom>
              <a:avLst/>
              <a:gdLst/>
              <a:ahLst/>
              <a:cxnLst/>
              <a:rect l="l" t="t" r="r" b="b"/>
              <a:pathLst>
                <a:path w="441959" h="782319">
                  <a:moveTo>
                    <a:pt x="391032" y="0"/>
                  </a:moveTo>
                  <a:lnTo>
                    <a:pt x="341994" y="3045"/>
                  </a:lnTo>
                  <a:lnTo>
                    <a:pt x="294770" y="11938"/>
                  </a:lnTo>
                  <a:lnTo>
                    <a:pt x="249728" y="26311"/>
                  </a:lnTo>
                  <a:lnTo>
                    <a:pt x="207233" y="45799"/>
                  </a:lnTo>
                  <a:lnTo>
                    <a:pt x="167654" y="70034"/>
                  </a:lnTo>
                  <a:lnTo>
                    <a:pt x="131357" y="98652"/>
                  </a:lnTo>
                  <a:lnTo>
                    <a:pt x="98709" y="131286"/>
                  </a:lnTo>
                  <a:lnTo>
                    <a:pt x="70076" y="167569"/>
                  </a:lnTo>
                  <a:lnTo>
                    <a:pt x="45827" y="207135"/>
                  </a:lnTo>
                  <a:lnTo>
                    <a:pt x="26328" y="249618"/>
                  </a:lnTo>
                  <a:lnTo>
                    <a:pt x="11946" y="294651"/>
                  </a:lnTo>
                  <a:lnTo>
                    <a:pt x="3047" y="341869"/>
                  </a:lnTo>
                  <a:lnTo>
                    <a:pt x="0" y="390906"/>
                  </a:lnTo>
                  <a:lnTo>
                    <a:pt x="3047" y="439942"/>
                  </a:lnTo>
                  <a:lnTo>
                    <a:pt x="11946" y="487160"/>
                  </a:lnTo>
                  <a:lnTo>
                    <a:pt x="26328" y="532193"/>
                  </a:lnTo>
                  <a:lnTo>
                    <a:pt x="45827" y="574676"/>
                  </a:lnTo>
                  <a:lnTo>
                    <a:pt x="70076" y="614242"/>
                  </a:lnTo>
                  <a:lnTo>
                    <a:pt x="98709" y="650525"/>
                  </a:lnTo>
                  <a:lnTo>
                    <a:pt x="131357" y="683159"/>
                  </a:lnTo>
                  <a:lnTo>
                    <a:pt x="167654" y="711777"/>
                  </a:lnTo>
                  <a:lnTo>
                    <a:pt x="207233" y="736012"/>
                  </a:lnTo>
                  <a:lnTo>
                    <a:pt x="249728" y="755500"/>
                  </a:lnTo>
                  <a:lnTo>
                    <a:pt x="294770" y="769873"/>
                  </a:lnTo>
                  <a:lnTo>
                    <a:pt x="341994" y="778766"/>
                  </a:lnTo>
                  <a:lnTo>
                    <a:pt x="391032" y="781812"/>
                  </a:lnTo>
                  <a:lnTo>
                    <a:pt x="441959" y="776732"/>
                  </a:lnTo>
                  <a:lnTo>
                    <a:pt x="414020" y="773811"/>
                  </a:lnTo>
                  <a:lnTo>
                    <a:pt x="366588" y="760934"/>
                  </a:lnTo>
                  <a:lnTo>
                    <a:pt x="321753" y="742454"/>
                  </a:lnTo>
                  <a:lnTo>
                    <a:pt x="279918" y="718777"/>
                  </a:lnTo>
                  <a:lnTo>
                    <a:pt x="241490" y="690309"/>
                  </a:lnTo>
                  <a:lnTo>
                    <a:pt x="206872" y="657454"/>
                  </a:lnTo>
                  <a:lnTo>
                    <a:pt x="176470" y="620618"/>
                  </a:lnTo>
                  <a:lnTo>
                    <a:pt x="150687" y="580206"/>
                  </a:lnTo>
                  <a:lnTo>
                    <a:pt x="129930" y="536623"/>
                  </a:lnTo>
                  <a:lnTo>
                    <a:pt x="114602" y="490275"/>
                  </a:lnTo>
                  <a:lnTo>
                    <a:pt x="105108" y="441568"/>
                  </a:lnTo>
                  <a:lnTo>
                    <a:pt x="101853" y="390906"/>
                  </a:lnTo>
                  <a:lnTo>
                    <a:pt x="105108" y="340243"/>
                  </a:lnTo>
                  <a:lnTo>
                    <a:pt x="114602" y="291536"/>
                  </a:lnTo>
                  <a:lnTo>
                    <a:pt x="129930" y="245188"/>
                  </a:lnTo>
                  <a:lnTo>
                    <a:pt x="150687" y="201605"/>
                  </a:lnTo>
                  <a:lnTo>
                    <a:pt x="176470" y="161193"/>
                  </a:lnTo>
                  <a:lnTo>
                    <a:pt x="206872" y="124357"/>
                  </a:lnTo>
                  <a:lnTo>
                    <a:pt x="241490" y="91502"/>
                  </a:lnTo>
                  <a:lnTo>
                    <a:pt x="279918" y="63034"/>
                  </a:lnTo>
                  <a:lnTo>
                    <a:pt x="321753" y="39357"/>
                  </a:lnTo>
                  <a:lnTo>
                    <a:pt x="366588" y="20877"/>
                  </a:lnTo>
                  <a:lnTo>
                    <a:pt x="414020" y="8000"/>
                  </a:lnTo>
                  <a:lnTo>
                    <a:pt x="441959" y="5079"/>
                  </a:lnTo>
                  <a:lnTo>
                    <a:pt x="391032" y="0"/>
                  </a:lnTo>
                  <a:close/>
                </a:path>
              </a:pathLst>
            </a:custGeom>
            <a:solidFill>
              <a:srgbClr val="9A9A9A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722364" y="2641092"/>
              <a:ext cx="481965" cy="312420"/>
            </a:xfrm>
            <a:custGeom>
              <a:avLst/>
              <a:gdLst/>
              <a:ahLst/>
              <a:cxnLst/>
              <a:rect l="l" t="t" r="r" b="b"/>
              <a:pathLst>
                <a:path w="481965" h="312419">
                  <a:moveTo>
                    <a:pt x="481583" y="116459"/>
                  </a:moveTo>
                  <a:lnTo>
                    <a:pt x="0" y="116459"/>
                  </a:lnTo>
                  <a:lnTo>
                    <a:pt x="0" y="307467"/>
                  </a:lnTo>
                  <a:lnTo>
                    <a:pt x="5333" y="312420"/>
                  </a:lnTo>
                  <a:lnTo>
                    <a:pt x="476250" y="312420"/>
                  </a:lnTo>
                  <a:lnTo>
                    <a:pt x="481583" y="307467"/>
                  </a:lnTo>
                  <a:lnTo>
                    <a:pt x="481583" y="273177"/>
                  </a:lnTo>
                  <a:lnTo>
                    <a:pt x="90931" y="273177"/>
                  </a:lnTo>
                  <a:lnTo>
                    <a:pt x="88518" y="270637"/>
                  </a:lnTo>
                  <a:lnTo>
                    <a:pt x="88518" y="231394"/>
                  </a:lnTo>
                  <a:lnTo>
                    <a:pt x="90931" y="228727"/>
                  </a:lnTo>
                  <a:lnTo>
                    <a:pt x="481583" y="228727"/>
                  </a:lnTo>
                  <a:lnTo>
                    <a:pt x="481583" y="116459"/>
                  </a:lnTo>
                  <a:close/>
                </a:path>
                <a:path w="481965" h="312419">
                  <a:moveTo>
                    <a:pt x="481583" y="228727"/>
                  </a:moveTo>
                  <a:lnTo>
                    <a:pt x="390651" y="228727"/>
                  </a:lnTo>
                  <a:lnTo>
                    <a:pt x="393064" y="231394"/>
                  </a:lnTo>
                  <a:lnTo>
                    <a:pt x="393064" y="270637"/>
                  </a:lnTo>
                  <a:lnTo>
                    <a:pt x="390651" y="273177"/>
                  </a:lnTo>
                  <a:lnTo>
                    <a:pt x="481583" y="273177"/>
                  </a:lnTo>
                  <a:lnTo>
                    <a:pt x="481583" y="228727"/>
                  </a:lnTo>
                  <a:close/>
                </a:path>
                <a:path w="481965" h="312419">
                  <a:moveTo>
                    <a:pt x="103124" y="0"/>
                  </a:moveTo>
                  <a:lnTo>
                    <a:pt x="5333" y="0"/>
                  </a:lnTo>
                  <a:lnTo>
                    <a:pt x="0" y="5334"/>
                  </a:lnTo>
                  <a:lnTo>
                    <a:pt x="0" y="105918"/>
                  </a:lnTo>
                  <a:lnTo>
                    <a:pt x="481583" y="105918"/>
                  </a:lnTo>
                  <a:lnTo>
                    <a:pt x="481583" y="73913"/>
                  </a:lnTo>
                  <a:lnTo>
                    <a:pt x="126364" y="73913"/>
                  </a:lnTo>
                  <a:lnTo>
                    <a:pt x="117375" y="72068"/>
                  </a:lnTo>
                  <a:lnTo>
                    <a:pt x="109982" y="67056"/>
                  </a:lnTo>
                  <a:lnTo>
                    <a:pt x="104969" y="59662"/>
                  </a:lnTo>
                  <a:lnTo>
                    <a:pt x="103124" y="50673"/>
                  </a:lnTo>
                  <a:lnTo>
                    <a:pt x="103124" y="0"/>
                  </a:lnTo>
                  <a:close/>
                </a:path>
                <a:path w="481965" h="312419">
                  <a:moveTo>
                    <a:pt x="332104" y="0"/>
                  </a:moveTo>
                  <a:lnTo>
                    <a:pt x="149478" y="0"/>
                  </a:lnTo>
                  <a:lnTo>
                    <a:pt x="149378" y="50673"/>
                  </a:lnTo>
                  <a:lnTo>
                    <a:pt x="147679" y="59305"/>
                  </a:lnTo>
                  <a:lnTo>
                    <a:pt x="142795" y="66802"/>
                  </a:lnTo>
                  <a:lnTo>
                    <a:pt x="135602" y="71917"/>
                  </a:lnTo>
                  <a:lnTo>
                    <a:pt x="126872" y="73913"/>
                  </a:lnTo>
                  <a:lnTo>
                    <a:pt x="354710" y="73913"/>
                  </a:lnTo>
                  <a:lnTo>
                    <a:pt x="345981" y="71917"/>
                  </a:lnTo>
                  <a:lnTo>
                    <a:pt x="338788" y="66802"/>
                  </a:lnTo>
                  <a:lnTo>
                    <a:pt x="333904" y="59305"/>
                  </a:lnTo>
                  <a:lnTo>
                    <a:pt x="332205" y="50673"/>
                  </a:lnTo>
                  <a:lnTo>
                    <a:pt x="332104" y="0"/>
                  </a:lnTo>
                  <a:close/>
                </a:path>
                <a:path w="481965" h="312419">
                  <a:moveTo>
                    <a:pt x="476250" y="0"/>
                  </a:moveTo>
                  <a:lnTo>
                    <a:pt x="378459" y="0"/>
                  </a:lnTo>
                  <a:lnTo>
                    <a:pt x="378459" y="50673"/>
                  </a:lnTo>
                  <a:lnTo>
                    <a:pt x="376614" y="59662"/>
                  </a:lnTo>
                  <a:lnTo>
                    <a:pt x="371601" y="67056"/>
                  </a:lnTo>
                  <a:lnTo>
                    <a:pt x="364208" y="72068"/>
                  </a:lnTo>
                  <a:lnTo>
                    <a:pt x="355218" y="73913"/>
                  </a:lnTo>
                  <a:lnTo>
                    <a:pt x="481583" y="73913"/>
                  </a:lnTo>
                  <a:lnTo>
                    <a:pt x="481583" y="5334"/>
                  </a:lnTo>
                  <a:lnTo>
                    <a:pt x="476250" y="0"/>
                  </a:lnTo>
                  <a:close/>
                </a:path>
              </a:pathLst>
            </a:custGeom>
            <a:solidFill>
              <a:srgbClr val="0033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38188" y="2540508"/>
              <a:ext cx="251459" cy="16154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14160" y="4168140"/>
              <a:ext cx="781812" cy="78181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829556" y="4219955"/>
              <a:ext cx="782320" cy="782320"/>
            </a:xfrm>
            <a:custGeom>
              <a:avLst/>
              <a:gdLst/>
              <a:ahLst/>
              <a:cxnLst/>
              <a:rect l="l" t="t" r="r" b="b"/>
              <a:pathLst>
                <a:path w="782320" h="782320">
                  <a:moveTo>
                    <a:pt x="390906" y="0"/>
                  </a:moveTo>
                  <a:lnTo>
                    <a:pt x="341869" y="3045"/>
                  </a:lnTo>
                  <a:lnTo>
                    <a:pt x="294651" y="11938"/>
                  </a:lnTo>
                  <a:lnTo>
                    <a:pt x="249618" y="26311"/>
                  </a:lnTo>
                  <a:lnTo>
                    <a:pt x="207135" y="45799"/>
                  </a:lnTo>
                  <a:lnTo>
                    <a:pt x="167569" y="70034"/>
                  </a:lnTo>
                  <a:lnTo>
                    <a:pt x="131286" y="98652"/>
                  </a:lnTo>
                  <a:lnTo>
                    <a:pt x="98652" y="131286"/>
                  </a:lnTo>
                  <a:lnTo>
                    <a:pt x="70034" y="167569"/>
                  </a:lnTo>
                  <a:lnTo>
                    <a:pt x="45799" y="207135"/>
                  </a:lnTo>
                  <a:lnTo>
                    <a:pt x="26311" y="249618"/>
                  </a:lnTo>
                  <a:lnTo>
                    <a:pt x="11938" y="294651"/>
                  </a:lnTo>
                  <a:lnTo>
                    <a:pt x="3045" y="341869"/>
                  </a:lnTo>
                  <a:lnTo>
                    <a:pt x="0" y="390906"/>
                  </a:lnTo>
                  <a:lnTo>
                    <a:pt x="3045" y="439942"/>
                  </a:lnTo>
                  <a:lnTo>
                    <a:pt x="11938" y="487160"/>
                  </a:lnTo>
                  <a:lnTo>
                    <a:pt x="26311" y="532193"/>
                  </a:lnTo>
                  <a:lnTo>
                    <a:pt x="45799" y="574676"/>
                  </a:lnTo>
                  <a:lnTo>
                    <a:pt x="70034" y="614242"/>
                  </a:lnTo>
                  <a:lnTo>
                    <a:pt x="98652" y="650525"/>
                  </a:lnTo>
                  <a:lnTo>
                    <a:pt x="131286" y="683159"/>
                  </a:lnTo>
                  <a:lnTo>
                    <a:pt x="167569" y="711777"/>
                  </a:lnTo>
                  <a:lnTo>
                    <a:pt x="207135" y="736012"/>
                  </a:lnTo>
                  <a:lnTo>
                    <a:pt x="249618" y="755500"/>
                  </a:lnTo>
                  <a:lnTo>
                    <a:pt x="294651" y="769873"/>
                  </a:lnTo>
                  <a:lnTo>
                    <a:pt x="341869" y="778766"/>
                  </a:lnTo>
                  <a:lnTo>
                    <a:pt x="390906" y="781812"/>
                  </a:lnTo>
                  <a:lnTo>
                    <a:pt x="439942" y="778766"/>
                  </a:lnTo>
                  <a:lnTo>
                    <a:pt x="487160" y="769873"/>
                  </a:lnTo>
                  <a:lnTo>
                    <a:pt x="532193" y="755500"/>
                  </a:lnTo>
                  <a:lnTo>
                    <a:pt x="574676" y="736012"/>
                  </a:lnTo>
                  <a:lnTo>
                    <a:pt x="614242" y="711777"/>
                  </a:lnTo>
                  <a:lnTo>
                    <a:pt x="650525" y="683159"/>
                  </a:lnTo>
                  <a:lnTo>
                    <a:pt x="683159" y="650525"/>
                  </a:lnTo>
                  <a:lnTo>
                    <a:pt x="711777" y="614242"/>
                  </a:lnTo>
                  <a:lnTo>
                    <a:pt x="736012" y="574676"/>
                  </a:lnTo>
                  <a:lnTo>
                    <a:pt x="755500" y="532193"/>
                  </a:lnTo>
                  <a:lnTo>
                    <a:pt x="769873" y="487160"/>
                  </a:lnTo>
                  <a:lnTo>
                    <a:pt x="778766" y="439942"/>
                  </a:lnTo>
                  <a:lnTo>
                    <a:pt x="781812" y="390906"/>
                  </a:lnTo>
                  <a:lnTo>
                    <a:pt x="778766" y="341869"/>
                  </a:lnTo>
                  <a:lnTo>
                    <a:pt x="769873" y="294651"/>
                  </a:lnTo>
                  <a:lnTo>
                    <a:pt x="755500" y="249618"/>
                  </a:lnTo>
                  <a:lnTo>
                    <a:pt x="736012" y="207135"/>
                  </a:lnTo>
                  <a:lnTo>
                    <a:pt x="711777" y="167569"/>
                  </a:lnTo>
                  <a:lnTo>
                    <a:pt x="683159" y="131286"/>
                  </a:lnTo>
                  <a:lnTo>
                    <a:pt x="650525" y="98652"/>
                  </a:lnTo>
                  <a:lnTo>
                    <a:pt x="614242" y="70034"/>
                  </a:lnTo>
                  <a:lnTo>
                    <a:pt x="574676" y="45799"/>
                  </a:lnTo>
                  <a:lnTo>
                    <a:pt x="532193" y="26311"/>
                  </a:lnTo>
                  <a:lnTo>
                    <a:pt x="487160" y="11938"/>
                  </a:lnTo>
                  <a:lnTo>
                    <a:pt x="439942" y="3045"/>
                  </a:lnTo>
                  <a:lnTo>
                    <a:pt x="3909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829556" y="4219955"/>
              <a:ext cx="441959" cy="782320"/>
            </a:xfrm>
            <a:custGeom>
              <a:avLst/>
              <a:gdLst/>
              <a:ahLst/>
              <a:cxnLst/>
              <a:rect l="l" t="t" r="r" b="b"/>
              <a:pathLst>
                <a:path w="441960" h="782320">
                  <a:moveTo>
                    <a:pt x="391033" y="0"/>
                  </a:moveTo>
                  <a:lnTo>
                    <a:pt x="341994" y="3045"/>
                  </a:lnTo>
                  <a:lnTo>
                    <a:pt x="294770" y="11938"/>
                  </a:lnTo>
                  <a:lnTo>
                    <a:pt x="249728" y="26311"/>
                  </a:lnTo>
                  <a:lnTo>
                    <a:pt x="207233" y="45799"/>
                  </a:lnTo>
                  <a:lnTo>
                    <a:pt x="167654" y="70034"/>
                  </a:lnTo>
                  <a:lnTo>
                    <a:pt x="131357" y="98652"/>
                  </a:lnTo>
                  <a:lnTo>
                    <a:pt x="98709" y="131286"/>
                  </a:lnTo>
                  <a:lnTo>
                    <a:pt x="70076" y="167569"/>
                  </a:lnTo>
                  <a:lnTo>
                    <a:pt x="45827" y="207135"/>
                  </a:lnTo>
                  <a:lnTo>
                    <a:pt x="26328" y="249618"/>
                  </a:lnTo>
                  <a:lnTo>
                    <a:pt x="11946" y="294651"/>
                  </a:lnTo>
                  <a:lnTo>
                    <a:pt x="3047" y="341869"/>
                  </a:lnTo>
                  <a:lnTo>
                    <a:pt x="0" y="390906"/>
                  </a:lnTo>
                  <a:lnTo>
                    <a:pt x="3047" y="439942"/>
                  </a:lnTo>
                  <a:lnTo>
                    <a:pt x="11946" y="487160"/>
                  </a:lnTo>
                  <a:lnTo>
                    <a:pt x="26328" y="532193"/>
                  </a:lnTo>
                  <a:lnTo>
                    <a:pt x="45827" y="574676"/>
                  </a:lnTo>
                  <a:lnTo>
                    <a:pt x="70076" y="614242"/>
                  </a:lnTo>
                  <a:lnTo>
                    <a:pt x="98709" y="650525"/>
                  </a:lnTo>
                  <a:lnTo>
                    <a:pt x="131357" y="683159"/>
                  </a:lnTo>
                  <a:lnTo>
                    <a:pt x="167654" y="711777"/>
                  </a:lnTo>
                  <a:lnTo>
                    <a:pt x="207233" y="736012"/>
                  </a:lnTo>
                  <a:lnTo>
                    <a:pt x="249728" y="755500"/>
                  </a:lnTo>
                  <a:lnTo>
                    <a:pt x="294770" y="769873"/>
                  </a:lnTo>
                  <a:lnTo>
                    <a:pt x="341994" y="778766"/>
                  </a:lnTo>
                  <a:lnTo>
                    <a:pt x="391033" y="781812"/>
                  </a:lnTo>
                  <a:lnTo>
                    <a:pt x="441960" y="776732"/>
                  </a:lnTo>
                  <a:lnTo>
                    <a:pt x="414020" y="773811"/>
                  </a:lnTo>
                  <a:lnTo>
                    <a:pt x="366588" y="760934"/>
                  </a:lnTo>
                  <a:lnTo>
                    <a:pt x="321753" y="742454"/>
                  </a:lnTo>
                  <a:lnTo>
                    <a:pt x="279918" y="718777"/>
                  </a:lnTo>
                  <a:lnTo>
                    <a:pt x="241490" y="690309"/>
                  </a:lnTo>
                  <a:lnTo>
                    <a:pt x="206872" y="657454"/>
                  </a:lnTo>
                  <a:lnTo>
                    <a:pt x="176470" y="620618"/>
                  </a:lnTo>
                  <a:lnTo>
                    <a:pt x="150687" y="580206"/>
                  </a:lnTo>
                  <a:lnTo>
                    <a:pt x="129930" y="536623"/>
                  </a:lnTo>
                  <a:lnTo>
                    <a:pt x="114602" y="490275"/>
                  </a:lnTo>
                  <a:lnTo>
                    <a:pt x="105108" y="441568"/>
                  </a:lnTo>
                  <a:lnTo>
                    <a:pt x="101854" y="390906"/>
                  </a:lnTo>
                  <a:lnTo>
                    <a:pt x="105108" y="340243"/>
                  </a:lnTo>
                  <a:lnTo>
                    <a:pt x="114602" y="291536"/>
                  </a:lnTo>
                  <a:lnTo>
                    <a:pt x="129930" y="245188"/>
                  </a:lnTo>
                  <a:lnTo>
                    <a:pt x="150687" y="201605"/>
                  </a:lnTo>
                  <a:lnTo>
                    <a:pt x="176470" y="161193"/>
                  </a:lnTo>
                  <a:lnTo>
                    <a:pt x="206872" y="124357"/>
                  </a:lnTo>
                  <a:lnTo>
                    <a:pt x="241490" y="91502"/>
                  </a:lnTo>
                  <a:lnTo>
                    <a:pt x="279918" y="63034"/>
                  </a:lnTo>
                  <a:lnTo>
                    <a:pt x="321753" y="39357"/>
                  </a:lnTo>
                  <a:lnTo>
                    <a:pt x="366588" y="20877"/>
                  </a:lnTo>
                  <a:lnTo>
                    <a:pt x="414020" y="8001"/>
                  </a:lnTo>
                  <a:lnTo>
                    <a:pt x="441960" y="5080"/>
                  </a:lnTo>
                  <a:lnTo>
                    <a:pt x="391033" y="0"/>
                  </a:lnTo>
                  <a:close/>
                </a:path>
              </a:pathLst>
            </a:custGeom>
            <a:solidFill>
              <a:srgbClr val="9A9A9A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03876" y="4392168"/>
              <a:ext cx="233172" cy="9143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999164" y="4369561"/>
              <a:ext cx="442595" cy="481330"/>
            </a:xfrm>
            <a:custGeom>
              <a:avLst/>
              <a:gdLst/>
              <a:ahLst/>
              <a:cxnLst/>
              <a:rect l="l" t="t" r="r" b="b"/>
              <a:pathLst>
                <a:path w="442595" h="481329">
                  <a:moveTo>
                    <a:pt x="49085" y="105410"/>
                  </a:moveTo>
                  <a:lnTo>
                    <a:pt x="43751" y="105410"/>
                  </a:lnTo>
                  <a:lnTo>
                    <a:pt x="36071" y="106680"/>
                  </a:lnTo>
                  <a:lnTo>
                    <a:pt x="10477" y="146050"/>
                  </a:lnTo>
                  <a:lnTo>
                    <a:pt x="0" y="195580"/>
                  </a:lnTo>
                  <a:lnTo>
                    <a:pt x="47" y="220980"/>
                  </a:lnTo>
                  <a:lnTo>
                    <a:pt x="10523" y="274319"/>
                  </a:lnTo>
                  <a:lnTo>
                    <a:pt x="28727" y="317500"/>
                  </a:lnTo>
                  <a:lnTo>
                    <a:pt x="65214" y="374650"/>
                  </a:lnTo>
                  <a:lnTo>
                    <a:pt x="69377" y="381000"/>
                  </a:lnTo>
                  <a:lnTo>
                    <a:pt x="72707" y="388619"/>
                  </a:lnTo>
                  <a:lnTo>
                    <a:pt x="75180" y="396240"/>
                  </a:lnTo>
                  <a:lnTo>
                    <a:pt x="76771" y="405130"/>
                  </a:lnTo>
                  <a:lnTo>
                    <a:pt x="76517" y="478790"/>
                  </a:lnTo>
                  <a:lnTo>
                    <a:pt x="79184" y="481330"/>
                  </a:lnTo>
                  <a:lnTo>
                    <a:pt x="197675" y="481330"/>
                  </a:lnTo>
                  <a:lnTo>
                    <a:pt x="198691" y="478790"/>
                  </a:lnTo>
                  <a:lnTo>
                    <a:pt x="198721" y="469900"/>
                  </a:lnTo>
                  <a:lnTo>
                    <a:pt x="88201" y="469900"/>
                  </a:lnTo>
                  <a:lnTo>
                    <a:pt x="88201" y="402590"/>
                  </a:lnTo>
                  <a:lnTo>
                    <a:pt x="49974" y="331469"/>
                  </a:lnTo>
                  <a:lnTo>
                    <a:pt x="38431" y="312419"/>
                  </a:lnTo>
                  <a:lnTo>
                    <a:pt x="21060" y="270510"/>
                  </a:lnTo>
                  <a:lnTo>
                    <a:pt x="10908" y="220980"/>
                  </a:lnTo>
                  <a:lnTo>
                    <a:pt x="10874" y="196850"/>
                  </a:lnTo>
                  <a:lnTo>
                    <a:pt x="14198" y="173990"/>
                  </a:lnTo>
                  <a:lnTo>
                    <a:pt x="20891" y="151130"/>
                  </a:lnTo>
                  <a:lnTo>
                    <a:pt x="30017" y="127000"/>
                  </a:lnTo>
                  <a:lnTo>
                    <a:pt x="32194" y="120650"/>
                  </a:lnTo>
                  <a:lnTo>
                    <a:pt x="37528" y="116840"/>
                  </a:lnTo>
                  <a:lnTo>
                    <a:pt x="64721" y="116840"/>
                  </a:lnTo>
                  <a:lnTo>
                    <a:pt x="60719" y="111760"/>
                  </a:lnTo>
                  <a:lnTo>
                    <a:pt x="51752" y="106680"/>
                  </a:lnTo>
                  <a:lnTo>
                    <a:pt x="49085" y="105410"/>
                  </a:lnTo>
                  <a:close/>
                </a:path>
                <a:path w="442595" h="481329">
                  <a:moveTo>
                    <a:pt x="337502" y="210819"/>
                  </a:moveTo>
                  <a:lnTo>
                    <a:pt x="325818" y="210819"/>
                  </a:lnTo>
                  <a:lnTo>
                    <a:pt x="318198" y="214630"/>
                  </a:lnTo>
                  <a:lnTo>
                    <a:pt x="253174" y="317500"/>
                  </a:lnTo>
                  <a:lnTo>
                    <a:pt x="243395" y="350519"/>
                  </a:lnTo>
                  <a:lnTo>
                    <a:pt x="243903" y="478790"/>
                  </a:lnTo>
                  <a:lnTo>
                    <a:pt x="244919" y="481330"/>
                  </a:lnTo>
                  <a:lnTo>
                    <a:pt x="363410" y="481330"/>
                  </a:lnTo>
                  <a:lnTo>
                    <a:pt x="366077" y="478790"/>
                  </a:lnTo>
                  <a:lnTo>
                    <a:pt x="366054" y="469900"/>
                  </a:lnTo>
                  <a:lnTo>
                    <a:pt x="255079" y="469900"/>
                  </a:lnTo>
                  <a:lnTo>
                    <a:pt x="254571" y="350519"/>
                  </a:lnTo>
                  <a:lnTo>
                    <a:pt x="323151" y="227330"/>
                  </a:lnTo>
                  <a:lnTo>
                    <a:pt x="329247" y="222250"/>
                  </a:lnTo>
                  <a:lnTo>
                    <a:pt x="353233" y="222250"/>
                  </a:lnTo>
                  <a:lnTo>
                    <a:pt x="351851" y="219710"/>
                  </a:lnTo>
                  <a:lnTo>
                    <a:pt x="345122" y="213360"/>
                  </a:lnTo>
                  <a:lnTo>
                    <a:pt x="341693" y="212090"/>
                  </a:lnTo>
                  <a:lnTo>
                    <a:pt x="337502" y="210819"/>
                  </a:lnTo>
                  <a:close/>
                </a:path>
                <a:path w="442595" h="481329">
                  <a:moveTo>
                    <a:pt x="129513" y="222250"/>
                  </a:moveTo>
                  <a:lnTo>
                    <a:pt x="112839" y="222250"/>
                  </a:lnTo>
                  <a:lnTo>
                    <a:pt x="116522" y="224790"/>
                  </a:lnTo>
                  <a:lnTo>
                    <a:pt x="118935" y="227330"/>
                  </a:lnTo>
                  <a:lnTo>
                    <a:pt x="179260" y="323850"/>
                  </a:lnTo>
                  <a:lnTo>
                    <a:pt x="187515" y="350519"/>
                  </a:lnTo>
                  <a:lnTo>
                    <a:pt x="187007" y="469900"/>
                  </a:lnTo>
                  <a:lnTo>
                    <a:pt x="198721" y="469900"/>
                  </a:lnTo>
                  <a:lnTo>
                    <a:pt x="199199" y="350519"/>
                  </a:lnTo>
                  <a:lnTo>
                    <a:pt x="189420" y="317500"/>
                  </a:lnTo>
                  <a:lnTo>
                    <a:pt x="129513" y="222250"/>
                  </a:lnTo>
                  <a:close/>
                </a:path>
                <a:path w="442595" h="481329">
                  <a:moveTo>
                    <a:pt x="419788" y="116840"/>
                  </a:moveTo>
                  <a:lnTo>
                    <a:pt x="404431" y="116840"/>
                  </a:lnTo>
                  <a:lnTo>
                    <a:pt x="409765" y="120650"/>
                  </a:lnTo>
                  <a:lnTo>
                    <a:pt x="411924" y="125730"/>
                  </a:lnTo>
                  <a:lnTo>
                    <a:pt x="421195" y="151130"/>
                  </a:lnTo>
                  <a:lnTo>
                    <a:pt x="427817" y="173990"/>
                  </a:lnTo>
                  <a:lnTo>
                    <a:pt x="431117" y="196850"/>
                  </a:lnTo>
                  <a:lnTo>
                    <a:pt x="431107" y="220980"/>
                  </a:lnTo>
                  <a:lnTo>
                    <a:pt x="420917" y="270510"/>
                  </a:lnTo>
                  <a:lnTo>
                    <a:pt x="403582" y="312419"/>
                  </a:lnTo>
                  <a:lnTo>
                    <a:pt x="367347" y="368300"/>
                  </a:lnTo>
                  <a:lnTo>
                    <a:pt x="362600" y="375919"/>
                  </a:lnTo>
                  <a:lnTo>
                    <a:pt x="358711" y="384810"/>
                  </a:lnTo>
                  <a:lnTo>
                    <a:pt x="355774" y="393700"/>
                  </a:lnTo>
                  <a:lnTo>
                    <a:pt x="353885" y="402590"/>
                  </a:lnTo>
                  <a:lnTo>
                    <a:pt x="353885" y="469900"/>
                  </a:lnTo>
                  <a:lnTo>
                    <a:pt x="366054" y="469900"/>
                  </a:lnTo>
                  <a:lnTo>
                    <a:pt x="365823" y="405130"/>
                  </a:lnTo>
                  <a:lnTo>
                    <a:pt x="367414" y="396240"/>
                  </a:lnTo>
                  <a:lnTo>
                    <a:pt x="369887" y="388619"/>
                  </a:lnTo>
                  <a:lnTo>
                    <a:pt x="373217" y="381000"/>
                  </a:lnTo>
                  <a:lnTo>
                    <a:pt x="377380" y="374650"/>
                  </a:lnTo>
                  <a:lnTo>
                    <a:pt x="401764" y="337819"/>
                  </a:lnTo>
                  <a:lnTo>
                    <a:pt x="413867" y="317500"/>
                  </a:lnTo>
                  <a:lnTo>
                    <a:pt x="432071" y="274319"/>
                  </a:lnTo>
                  <a:lnTo>
                    <a:pt x="442547" y="220980"/>
                  </a:lnTo>
                  <a:lnTo>
                    <a:pt x="442595" y="195580"/>
                  </a:lnTo>
                  <a:lnTo>
                    <a:pt x="439118" y="171450"/>
                  </a:lnTo>
                  <a:lnTo>
                    <a:pt x="432117" y="146050"/>
                  </a:lnTo>
                  <a:lnTo>
                    <a:pt x="422846" y="121919"/>
                  </a:lnTo>
                  <a:lnTo>
                    <a:pt x="419788" y="116840"/>
                  </a:lnTo>
                  <a:close/>
                </a:path>
                <a:path w="442595" h="481329">
                  <a:moveTo>
                    <a:pt x="64721" y="116840"/>
                  </a:moveTo>
                  <a:lnTo>
                    <a:pt x="46291" y="116840"/>
                  </a:lnTo>
                  <a:lnTo>
                    <a:pt x="47561" y="118110"/>
                  </a:lnTo>
                  <a:lnTo>
                    <a:pt x="51371" y="119380"/>
                  </a:lnTo>
                  <a:lnTo>
                    <a:pt x="54292" y="121919"/>
                  </a:lnTo>
                  <a:lnTo>
                    <a:pt x="55816" y="124460"/>
                  </a:lnTo>
                  <a:lnTo>
                    <a:pt x="57721" y="128269"/>
                  </a:lnTo>
                  <a:lnTo>
                    <a:pt x="57975" y="132080"/>
                  </a:lnTo>
                  <a:lnTo>
                    <a:pt x="56578" y="135890"/>
                  </a:lnTo>
                  <a:lnTo>
                    <a:pt x="47942" y="161290"/>
                  </a:lnTo>
                  <a:lnTo>
                    <a:pt x="43533" y="177800"/>
                  </a:lnTo>
                  <a:lnTo>
                    <a:pt x="41529" y="194310"/>
                  </a:lnTo>
                  <a:lnTo>
                    <a:pt x="41906" y="210819"/>
                  </a:lnTo>
                  <a:lnTo>
                    <a:pt x="59912" y="264160"/>
                  </a:lnTo>
                  <a:lnTo>
                    <a:pt x="92138" y="297180"/>
                  </a:lnTo>
                  <a:lnTo>
                    <a:pt x="95059" y="299719"/>
                  </a:lnTo>
                  <a:lnTo>
                    <a:pt x="98234" y="300990"/>
                  </a:lnTo>
                  <a:lnTo>
                    <a:pt x="106997" y="300990"/>
                  </a:lnTo>
                  <a:lnTo>
                    <a:pt x="111696" y="298450"/>
                  </a:lnTo>
                  <a:lnTo>
                    <a:pt x="114617" y="294640"/>
                  </a:lnTo>
                  <a:lnTo>
                    <a:pt x="117284" y="289560"/>
                  </a:lnTo>
                  <a:lnTo>
                    <a:pt x="100647" y="289560"/>
                  </a:lnTo>
                  <a:lnTo>
                    <a:pt x="99885" y="288290"/>
                  </a:lnTo>
                  <a:lnTo>
                    <a:pt x="69992" y="257810"/>
                  </a:lnTo>
                  <a:lnTo>
                    <a:pt x="53853" y="209550"/>
                  </a:lnTo>
                  <a:lnTo>
                    <a:pt x="53482" y="194310"/>
                  </a:lnTo>
                  <a:lnTo>
                    <a:pt x="55326" y="179069"/>
                  </a:lnTo>
                  <a:lnTo>
                    <a:pt x="59372" y="165100"/>
                  </a:lnTo>
                  <a:lnTo>
                    <a:pt x="67881" y="139700"/>
                  </a:lnTo>
                  <a:lnTo>
                    <a:pt x="69272" y="129540"/>
                  </a:lnTo>
                  <a:lnTo>
                    <a:pt x="66722" y="119380"/>
                  </a:lnTo>
                  <a:lnTo>
                    <a:pt x="64721" y="116840"/>
                  </a:lnTo>
                  <a:close/>
                </a:path>
                <a:path w="442595" h="481329">
                  <a:moveTo>
                    <a:pt x="353233" y="222250"/>
                  </a:moveTo>
                  <a:lnTo>
                    <a:pt x="337375" y="222250"/>
                  </a:lnTo>
                  <a:lnTo>
                    <a:pt x="344614" y="227330"/>
                  </a:lnTo>
                  <a:lnTo>
                    <a:pt x="346646" y="233680"/>
                  </a:lnTo>
                  <a:lnTo>
                    <a:pt x="344360" y="238760"/>
                  </a:lnTo>
                  <a:lnTo>
                    <a:pt x="326608" y="279400"/>
                  </a:lnTo>
                  <a:lnTo>
                    <a:pt x="324167" y="284480"/>
                  </a:lnTo>
                  <a:lnTo>
                    <a:pt x="324675" y="289560"/>
                  </a:lnTo>
                  <a:lnTo>
                    <a:pt x="327342" y="294640"/>
                  </a:lnTo>
                  <a:lnTo>
                    <a:pt x="330263" y="298450"/>
                  </a:lnTo>
                  <a:lnTo>
                    <a:pt x="335089" y="300990"/>
                  </a:lnTo>
                  <a:lnTo>
                    <a:pt x="343725" y="300990"/>
                  </a:lnTo>
                  <a:lnTo>
                    <a:pt x="347027" y="299719"/>
                  </a:lnTo>
                  <a:lnTo>
                    <a:pt x="349821" y="297180"/>
                  </a:lnTo>
                  <a:lnTo>
                    <a:pt x="357568" y="290830"/>
                  </a:lnTo>
                  <a:lnTo>
                    <a:pt x="359058" y="289560"/>
                  </a:lnTo>
                  <a:lnTo>
                    <a:pt x="338264" y="289560"/>
                  </a:lnTo>
                  <a:lnTo>
                    <a:pt x="336105" y="287019"/>
                  </a:lnTo>
                  <a:lnTo>
                    <a:pt x="337248" y="284480"/>
                  </a:lnTo>
                  <a:lnTo>
                    <a:pt x="355155" y="243840"/>
                  </a:lnTo>
                  <a:lnTo>
                    <a:pt x="357213" y="234950"/>
                  </a:lnTo>
                  <a:lnTo>
                    <a:pt x="355996" y="227330"/>
                  </a:lnTo>
                  <a:lnTo>
                    <a:pt x="353233" y="222250"/>
                  </a:lnTo>
                  <a:close/>
                </a:path>
                <a:path w="442595" h="481329">
                  <a:moveTo>
                    <a:pt x="116776" y="210819"/>
                  </a:moveTo>
                  <a:lnTo>
                    <a:pt x="105092" y="210819"/>
                  </a:lnTo>
                  <a:lnTo>
                    <a:pt x="100901" y="212090"/>
                  </a:lnTo>
                  <a:lnTo>
                    <a:pt x="97472" y="213360"/>
                  </a:lnTo>
                  <a:lnTo>
                    <a:pt x="90743" y="219710"/>
                  </a:lnTo>
                  <a:lnTo>
                    <a:pt x="86598" y="227330"/>
                  </a:lnTo>
                  <a:lnTo>
                    <a:pt x="85381" y="234950"/>
                  </a:lnTo>
                  <a:lnTo>
                    <a:pt x="87439" y="243840"/>
                  </a:lnTo>
                  <a:lnTo>
                    <a:pt x="105066" y="283210"/>
                  </a:lnTo>
                  <a:lnTo>
                    <a:pt x="106489" y="287019"/>
                  </a:lnTo>
                  <a:lnTo>
                    <a:pt x="104330" y="289560"/>
                  </a:lnTo>
                  <a:lnTo>
                    <a:pt x="117284" y="289560"/>
                  </a:lnTo>
                  <a:lnTo>
                    <a:pt x="117792" y="284480"/>
                  </a:lnTo>
                  <a:lnTo>
                    <a:pt x="115760" y="279400"/>
                  </a:lnTo>
                  <a:lnTo>
                    <a:pt x="95313" y="233680"/>
                  </a:lnTo>
                  <a:lnTo>
                    <a:pt x="97472" y="227330"/>
                  </a:lnTo>
                  <a:lnTo>
                    <a:pt x="104584" y="222250"/>
                  </a:lnTo>
                  <a:lnTo>
                    <a:pt x="129513" y="222250"/>
                  </a:lnTo>
                  <a:lnTo>
                    <a:pt x="128714" y="220980"/>
                  </a:lnTo>
                  <a:lnTo>
                    <a:pt x="124396" y="214630"/>
                  </a:lnTo>
                  <a:lnTo>
                    <a:pt x="116776" y="210819"/>
                  </a:lnTo>
                  <a:close/>
                </a:path>
                <a:path w="442595" h="481329">
                  <a:moveTo>
                    <a:pt x="398843" y="105410"/>
                  </a:moveTo>
                  <a:lnTo>
                    <a:pt x="393509" y="105410"/>
                  </a:lnTo>
                  <a:lnTo>
                    <a:pt x="390842" y="106680"/>
                  </a:lnTo>
                  <a:lnTo>
                    <a:pt x="381875" y="111760"/>
                  </a:lnTo>
                  <a:lnTo>
                    <a:pt x="375872" y="119380"/>
                  </a:lnTo>
                  <a:lnTo>
                    <a:pt x="373322" y="129540"/>
                  </a:lnTo>
                  <a:lnTo>
                    <a:pt x="374713" y="139700"/>
                  </a:lnTo>
                  <a:lnTo>
                    <a:pt x="383222" y="165100"/>
                  </a:lnTo>
                  <a:lnTo>
                    <a:pt x="387268" y="179069"/>
                  </a:lnTo>
                  <a:lnTo>
                    <a:pt x="389112" y="194310"/>
                  </a:lnTo>
                  <a:lnTo>
                    <a:pt x="388741" y="209550"/>
                  </a:lnTo>
                  <a:lnTo>
                    <a:pt x="386143" y="224790"/>
                  </a:lnTo>
                  <a:lnTo>
                    <a:pt x="362650" y="270510"/>
                  </a:lnTo>
                  <a:lnTo>
                    <a:pt x="342709" y="288290"/>
                  </a:lnTo>
                  <a:lnTo>
                    <a:pt x="341947" y="289560"/>
                  </a:lnTo>
                  <a:lnTo>
                    <a:pt x="359058" y="289560"/>
                  </a:lnTo>
                  <a:lnTo>
                    <a:pt x="370982" y="279400"/>
                  </a:lnTo>
                  <a:lnTo>
                    <a:pt x="396557" y="231140"/>
                  </a:lnTo>
                  <a:lnTo>
                    <a:pt x="400494" y="194310"/>
                  </a:lnTo>
                  <a:lnTo>
                    <a:pt x="398498" y="177800"/>
                  </a:lnTo>
                  <a:lnTo>
                    <a:pt x="394144" y="161290"/>
                  </a:lnTo>
                  <a:lnTo>
                    <a:pt x="385381" y="135890"/>
                  </a:lnTo>
                  <a:lnTo>
                    <a:pt x="384365" y="132080"/>
                  </a:lnTo>
                  <a:lnTo>
                    <a:pt x="384365" y="128269"/>
                  </a:lnTo>
                  <a:lnTo>
                    <a:pt x="386143" y="124460"/>
                  </a:lnTo>
                  <a:lnTo>
                    <a:pt x="387794" y="121919"/>
                  </a:lnTo>
                  <a:lnTo>
                    <a:pt x="390715" y="119380"/>
                  </a:lnTo>
                  <a:lnTo>
                    <a:pt x="394398" y="118110"/>
                  </a:lnTo>
                  <a:lnTo>
                    <a:pt x="395668" y="116840"/>
                  </a:lnTo>
                  <a:lnTo>
                    <a:pt x="419788" y="116840"/>
                  </a:lnTo>
                  <a:lnTo>
                    <a:pt x="419024" y="115569"/>
                  </a:lnTo>
                  <a:lnTo>
                    <a:pt x="413416" y="110490"/>
                  </a:lnTo>
                  <a:lnTo>
                    <a:pt x="406523" y="106680"/>
                  </a:lnTo>
                  <a:lnTo>
                    <a:pt x="398843" y="105410"/>
                  </a:lnTo>
                  <a:close/>
                </a:path>
                <a:path w="442595" h="481329">
                  <a:moveTo>
                    <a:pt x="360743" y="0"/>
                  </a:moveTo>
                  <a:lnTo>
                    <a:pt x="81470" y="0"/>
                  </a:lnTo>
                  <a:lnTo>
                    <a:pt x="79946" y="1270"/>
                  </a:lnTo>
                  <a:lnTo>
                    <a:pt x="79946" y="135890"/>
                  </a:lnTo>
                  <a:lnTo>
                    <a:pt x="81470" y="138430"/>
                  </a:lnTo>
                  <a:lnTo>
                    <a:pt x="360743" y="138430"/>
                  </a:lnTo>
                  <a:lnTo>
                    <a:pt x="362140" y="135890"/>
                  </a:lnTo>
                  <a:lnTo>
                    <a:pt x="362140" y="125730"/>
                  </a:lnTo>
                  <a:lnTo>
                    <a:pt x="91630" y="125730"/>
                  </a:lnTo>
                  <a:lnTo>
                    <a:pt x="91630" y="11430"/>
                  </a:lnTo>
                  <a:lnTo>
                    <a:pt x="362140" y="11430"/>
                  </a:lnTo>
                  <a:lnTo>
                    <a:pt x="362140" y="1270"/>
                  </a:lnTo>
                  <a:lnTo>
                    <a:pt x="360743" y="0"/>
                  </a:lnTo>
                  <a:close/>
                </a:path>
                <a:path w="442595" h="481329">
                  <a:moveTo>
                    <a:pt x="362140" y="11430"/>
                  </a:moveTo>
                  <a:lnTo>
                    <a:pt x="350329" y="11430"/>
                  </a:lnTo>
                  <a:lnTo>
                    <a:pt x="350329" y="125730"/>
                  </a:lnTo>
                  <a:lnTo>
                    <a:pt x="362140" y="125730"/>
                  </a:lnTo>
                  <a:lnTo>
                    <a:pt x="362140" y="11430"/>
                  </a:lnTo>
                  <a:close/>
                </a:path>
                <a:path w="442595" h="481329">
                  <a:moveTo>
                    <a:pt x="207581" y="85090"/>
                  </a:moveTo>
                  <a:lnTo>
                    <a:pt x="203390" y="93980"/>
                  </a:lnTo>
                  <a:lnTo>
                    <a:pt x="211772" y="99060"/>
                  </a:lnTo>
                  <a:lnTo>
                    <a:pt x="216598" y="99060"/>
                  </a:lnTo>
                  <a:lnTo>
                    <a:pt x="216598" y="106680"/>
                  </a:lnTo>
                  <a:lnTo>
                    <a:pt x="226123" y="106680"/>
                  </a:lnTo>
                  <a:lnTo>
                    <a:pt x="226123" y="97790"/>
                  </a:lnTo>
                  <a:lnTo>
                    <a:pt x="230314" y="96519"/>
                  </a:lnTo>
                  <a:lnTo>
                    <a:pt x="233997" y="95250"/>
                  </a:lnTo>
                  <a:lnTo>
                    <a:pt x="236156" y="92710"/>
                  </a:lnTo>
                  <a:lnTo>
                    <a:pt x="238696" y="88900"/>
                  </a:lnTo>
                  <a:lnTo>
                    <a:pt x="215836" y="88900"/>
                  </a:lnTo>
                  <a:lnTo>
                    <a:pt x="211518" y="87630"/>
                  </a:lnTo>
                  <a:lnTo>
                    <a:pt x="207581" y="85090"/>
                  </a:lnTo>
                  <a:close/>
                </a:path>
                <a:path w="442595" h="481329">
                  <a:moveTo>
                    <a:pt x="226123" y="31750"/>
                  </a:moveTo>
                  <a:lnTo>
                    <a:pt x="216598" y="31750"/>
                  </a:lnTo>
                  <a:lnTo>
                    <a:pt x="216598" y="38100"/>
                  </a:lnTo>
                  <a:lnTo>
                    <a:pt x="212661" y="39370"/>
                  </a:lnTo>
                  <a:lnTo>
                    <a:pt x="209740" y="41910"/>
                  </a:lnTo>
                  <a:lnTo>
                    <a:pt x="207327" y="44450"/>
                  </a:lnTo>
                  <a:lnTo>
                    <a:pt x="204660" y="46989"/>
                  </a:lnTo>
                  <a:lnTo>
                    <a:pt x="203644" y="49530"/>
                  </a:lnTo>
                  <a:lnTo>
                    <a:pt x="203771" y="57150"/>
                  </a:lnTo>
                  <a:lnTo>
                    <a:pt x="203898" y="58420"/>
                  </a:lnTo>
                  <a:lnTo>
                    <a:pt x="204660" y="59689"/>
                  </a:lnTo>
                  <a:lnTo>
                    <a:pt x="206057" y="62230"/>
                  </a:lnTo>
                  <a:lnTo>
                    <a:pt x="207073" y="63500"/>
                  </a:lnTo>
                  <a:lnTo>
                    <a:pt x="208597" y="66039"/>
                  </a:lnTo>
                  <a:lnTo>
                    <a:pt x="210502" y="67310"/>
                  </a:lnTo>
                  <a:lnTo>
                    <a:pt x="213169" y="68580"/>
                  </a:lnTo>
                  <a:lnTo>
                    <a:pt x="222059" y="73660"/>
                  </a:lnTo>
                  <a:lnTo>
                    <a:pt x="225234" y="74930"/>
                  </a:lnTo>
                  <a:lnTo>
                    <a:pt x="226885" y="77469"/>
                  </a:lnTo>
                  <a:lnTo>
                    <a:pt x="228409" y="78740"/>
                  </a:lnTo>
                  <a:lnTo>
                    <a:pt x="229298" y="81280"/>
                  </a:lnTo>
                  <a:lnTo>
                    <a:pt x="229298" y="87630"/>
                  </a:lnTo>
                  <a:lnTo>
                    <a:pt x="226123" y="88900"/>
                  </a:lnTo>
                  <a:lnTo>
                    <a:pt x="238696" y="88900"/>
                  </a:lnTo>
                  <a:lnTo>
                    <a:pt x="239839" y="86360"/>
                  </a:lnTo>
                  <a:lnTo>
                    <a:pt x="239839" y="80010"/>
                  </a:lnTo>
                  <a:lnTo>
                    <a:pt x="239331" y="77469"/>
                  </a:lnTo>
                  <a:lnTo>
                    <a:pt x="238442" y="74930"/>
                  </a:lnTo>
                  <a:lnTo>
                    <a:pt x="237426" y="73660"/>
                  </a:lnTo>
                  <a:lnTo>
                    <a:pt x="236410" y="71120"/>
                  </a:lnTo>
                  <a:lnTo>
                    <a:pt x="234759" y="69850"/>
                  </a:lnTo>
                  <a:lnTo>
                    <a:pt x="232981" y="68580"/>
                  </a:lnTo>
                  <a:lnTo>
                    <a:pt x="229806" y="66039"/>
                  </a:lnTo>
                  <a:lnTo>
                    <a:pt x="225869" y="63500"/>
                  </a:lnTo>
                  <a:lnTo>
                    <a:pt x="217868" y="60960"/>
                  </a:lnTo>
                  <a:lnTo>
                    <a:pt x="214185" y="57150"/>
                  </a:lnTo>
                  <a:lnTo>
                    <a:pt x="214185" y="52070"/>
                  </a:lnTo>
                  <a:lnTo>
                    <a:pt x="214693" y="49530"/>
                  </a:lnTo>
                  <a:lnTo>
                    <a:pt x="216344" y="48260"/>
                  </a:lnTo>
                  <a:lnTo>
                    <a:pt x="217614" y="46989"/>
                  </a:lnTo>
                  <a:lnTo>
                    <a:pt x="235503" y="46989"/>
                  </a:lnTo>
                  <a:lnTo>
                    <a:pt x="237172" y="41910"/>
                  </a:lnTo>
                  <a:lnTo>
                    <a:pt x="235013" y="39370"/>
                  </a:lnTo>
                  <a:lnTo>
                    <a:pt x="230822" y="38100"/>
                  </a:lnTo>
                  <a:lnTo>
                    <a:pt x="226123" y="38100"/>
                  </a:lnTo>
                  <a:lnTo>
                    <a:pt x="226123" y="31750"/>
                  </a:lnTo>
                  <a:close/>
                </a:path>
                <a:path w="442595" h="481329">
                  <a:moveTo>
                    <a:pt x="235503" y="46989"/>
                  </a:moveTo>
                  <a:lnTo>
                    <a:pt x="226123" y="46989"/>
                  </a:lnTo>
                  <a:lnTo>
                    <a:pt x="230314" y="48260"/>
                  </a:lnTo>
                  <a:lnTo>
                    <a:pt x="234251" y="50800"/>
                  </a:lnTo>
                  <a:lnTo>
                    <a:pt x="235503" y="46989"/>
                  </a:lnTo>
                  <a:close/>
                </a:path>
              </a:pathLst>
            </a:custGeom>
            <a:solidFill>
              <a:srgbClr val="004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4" name="Picture 43" descr="A logo of a disaster recovery company&#10;&#10;Description automatically generated">
            <a:extLst>
              <a:ext uri="{FF2B5EF4-FFF2-40B4-BE49-F238E27FC236}">
                <a16:creationId xmlns:a16="http://schemas.microsoft.com/office/drawing/2014/main" id="{6416BADD-F664-F636-F535-AACF62D4DD1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511" y="6400800"/>
            <a:ext cx="417507" cy="398553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00F0D023-DBE3-62F1-42B3-75EB296E57E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1" r="3136" b="6034"/>
          <a:stretch/>
        </p:blipFill>
        <p:spPr>
          <a:xfrm>
            <a:off x="1347392" y="6160789"/>
            <a:ext cx="2144674" cy="6972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D749A-E443-B0D3-D45E-0455654CD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583C3851-A30D-0203-E0FC-F8815E98A5F4}"/>
              </a:ext>
            </a:extLst>
          </p:cNvPr>
          <p:cNvSpPr txBox="1"/>
          <p:nvPr/>
        </p:nvSpPr>
        <p:spPr>
          <a:xfrm>
            <a:off x="428955" y="2065733"/>
            <a:ext cx="439029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79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800" dirty="0">
                <a:latin typeface="Abadi" panose="020B0604020104020204" pitchFamily="34" charset="0"/>
              </a:rPr>
              <a:t>Supply Chain Issues </a:t>
            </a:r>
          </a:p>
          <a:p>
            <a:pPr>
              <a:buSzPct val="179000"/>
            </a:pPr>
            <a:endParaRPr lang="en-US" sz="2000" dirty="0"/>
          </a:p>
          <a:p>
            <a:pPr marL="457200" indent="-457200">
              <a:buSzPct val="179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800" dirty="0">
                <a:latin typeface="Abadi" panose="020B0604020104020204" pitchFamily="34" charset="0"/>
              </a:rPr>
              <a:t>Workforce Capacity</a:t>
            </a:r>
          </a:p>
          <a:p>
            <a:pPr>
              <a:buSzPct val="179000"/>
            </a:pPr>
            <a:endParaRPr lang="en-US" sz="2000" dirty="0">
              <a:latin typeface="Abadi" panose="020B0604020104020204" pitchFamily="34" charset="0"/>
            </a:endParaRPr>
          </a:p>
          <a:p>
            <a:pPr marL="457200" indent="-457200">
              <a:buSzPct val="179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800" dirty="0">
                <a:latin typeface="Abadi" panose="020B0604020104020204" pitchFamily="34" charset="0"/>
              </a:rPr>
              <a:t>Workforce Housing</a:t>
            </a:r>
          </a:p>
          <a:p>
            <a:pPr marL="457200" indent="-457200">
              <a:buSzPct val="179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US" sz="2000" dirty="0">
              <a:latin typeface="Abadi" panose="020B0604020104020204" pitchFamily="34" charset="0"/>
            </a:endParaRPr>
          </a:p>
          <a:p>
            <a:pPr marL="457200" indent="-457200">
              <a:buSzPct val="179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800" dirty="0">
                <a:latin typeface="Abadi" panose="020B0604020104020204" pitchFamily="34" charset="0"/>
              </a:rPr>
              <a:t>Bonding Capacity</a:t>
            </a:r>
          </a:p>
          <a:p>
            <a:pPr>
              <a:buSzPct val="179000"/>
            </a:pPr>
            <a:endParaRPr lang="en-US" sz="2000" dirty="0">
              <a:latin typeface="Abadi" panose="020B0604020104020204" pitchFamily="34" charset="0"/>
            </a:endParaRPr>
          </a:p>
          <a:p>
            <a:pPr marL="457200" indent="-457200">
              <a:buSzPct val="179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800" dirty="0">
                <a:latin typeface="Abadi" panose="020B0604020104020204" pitchFamily="34" charset="0"/>
              </a:rPr>
              <a:t>Payment Processing </a:t>
            </a:r>
          </a:p>
          <a:p>
            <a:pPr marL="342900" indent="-34290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en-US" sz="2000" dirty="0">
              <a:latin typeface="Abadi" panose="020B0604020104020204" pitchFamily="34" charset="0"/>
            </a:endParaRPr>
          </a:p>
          <a:p>
            <a:pPr marL="342900" indent="-34290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en-VI" sz="2000" dirty="0">
              <a:latin typeface="Abadi" panose="020B0604020104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34EF53-1C1F-0E5A-B076-63A55B9D4939}"/>
              </a:ext>
            </a:extLst>
          </p:cNvPr>
          <p:cNvSpPr/>
          <p:nvPr/>
        </p:nvSpPr>
        <p:spPr>
          <a:xfrm>
            <a:off x="228600" y="1175628"/>
            <a:ext cx="4830429" cy="5960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V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8C1C22-67A5-6CDF-983B-CD7C3A759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47" y="1249696"/>
            <a:ext cx="4419599" cy="430887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Addressing Known Challenges</a:t>
            </a: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F2010425-255C-6550-4A57-0C942B1FD326}"/>
              </a:ext>
            </a:extLst>
          </p:cNvPr>
          <p:cNvSpPr txBox="1">
            <a:spLocks/>
          </p:cNvSpPr>
          <p:nvPr/>
        </p:nvSpPr>
        <p:spPr>
          <a:xfrm>
            <a:off x="330429" y="294567"/>
            <a:ext cx="11348911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0" i="0">
                <a:solidFill>
                  <a:srgbClr val="004F7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l">
              <a:spcBef>
                <a:spcPts val="100"/>
              </a:spcBef>
            </a:pPr>
            <a:r>
              <a:rPr lang="en-US" sz="3800" b="1" dirty="0">
                <a:solidFill>
                  <a:schemeClr val="tx2"/>
                </a:solidFill>
              </a:rPr>
              <a:t>Comprehensive Strategy for the </a:t>
            </a:r>
            <a:r>
              <a:rPr lang="en-US" sz="3800" b="1" spc="-10" dirty="0">
                <a:latin typeface="Abadi" panose="020B0604020104020204" pitchFamily="34" charset="0"/>
              </a:rPr>
              <a:t>Next Phase of Recovery</a:t>
            </a:r>
          </a:p>
        </p:txBody>
      </p:sp>
      <p:pic>
        <p:nvPicPr>
          <p:cNvPr id="57" name="Picture 56" descr="A logo of a disaster recovery company&#10;&#10;Description automatically generated">
            <a:extLst>
              <a:ext uri="{FF2B5EF4-FFF2-40B4-BE49-F238E27FC236}">
                <a16:creationId xmlns:a16="http://schemas.microsoft.com/office/drawing/2014/main" id="{4D99BD76-28A3-5C62-DC5E-A9EB3B2076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511" y="6400800"/>
            <a:ext cx="417507" cy="39855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FE58903-8FEF-0F7C-E405-7AFFFF2942A8}"/>
              </a:ext>
            </a:extLst>
          </p:cNvPr>
          <p:cNvSpPr/>
          <p:nvPr/>
        </p:nvSpPr>
        <p:spPr>
          <a:xfrm>
            <a:off x="6004885" y="1175628"/>
            <a:ext cx="5572626" cy="5960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12FCF7-724A-AC9B-E908-22C2C6FDF827}"/>
              </a:ext>
            </a:extLst>
          </p:cNvPr>
          <p:cNvSpPr txBox="1"/>
          <p:nvPr/>
        </p:nvSpPr>
        <p:spPr>
          <a:xfrm>
            <a:off x="5746976" y="1889130"/>
            <a:ext cx="6140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75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800" dirty="0">
                <a:latin typeface="Abadi" panose="020B0604020104020204" pitchFamily="34" charset="0"/>
              </a:rPr>
              <a:t>Currently expending $500M per year</a:t>
            </a:r>
          </a:p>
          <a:p>
            <a:pPr>
              <a:buSzPct val="175000"/>
            </a:pPr>
            <a:endParaRPr lang="en-US" dirty="0"/>
          </a:p>
          <a:p>
            <a:pPr marL="342900" indent="-342900">
              <a:buSzPct val="175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800" dirty="0">
                <a:latin typeface="Abadi" panose="020B0604020104020204" pitchFamily="34" charset="0"/>
              </a:rPr>
              <a:t>Current path 20+ years to complete</a:t>
            </a:r>
          </a:p>
          <a:p>
            <a:pPr>
              <a:buSzPct val="175000"/>
            </a:pPr>
            <a:endParaRPr lang="en-US" dirty="0">
              <a:latin typeface="Abadi" panose="020B0604020104020204" pitchFamily="34" charset="0"/>
            </a:endParaRPr>
          </a:p>
          <a:p>
            <a:pPr marL="342900" indent="-342900">
              <a:buSzPct val="175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800" dirty="0">
                <a:latin typeface="Abadi" panose="020B0604020104020204" pitchFamily="34" charset="0"/>
              </a:rPr>
              <a:t>Innovative Approach is needed</a:t>
            </a:r>
          </a:p>
          <a:p>
            <a:pPr>
              <a:buSzPct val="175000"/>
            </a:pPr>
            <a:endParaRPr lang="en-US" dirty="0">
              <a:latin typeface="Abadi" panose="020B0604020104020204" pitchFamily="34" charset="0"/>
            </a:endParaRPr>
          </a:p>
          <a:p>
            <a:pPr marL="342900" indent="-342900">
              <a:buSzPct val="175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800" dirty="0">
                <a:latin typeface="Abadi" panose="020B0604020104020204" pitchFamily="34" charset="0"/>
              </a:rPr>
              <a:t>Rebuild USVI aligns with national standards for capital projects (e.g., New York, Texas)</a:t>
            </a:r>
          </a:p>
          <a:p>
            <a:pPr>
              <a:buSzPct val="175000"/>
            </a:pPr>
            <a:endParaRPr lang="en-US" dirty="0">
              <a:latin typeface="Abadi" panose="020B0604020104020204" pitchFamily="34" charset="0"/>
            </a:endParaRPr>
          </a:p>
          <a:p>
            <a:pPr marL="342900" indent="-342900">
              <a:buSzPct val="175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800" dirty="0">
                <a:latin typeface="Abadi" panose="020B0604020104020204" pitchFamily="34" charset="0"/>
              </a:rPr>
              <a:t>EPC’s need $1 billion or more</a:t>
            </a:r>
            <a:endParaRPr lang="en-VI" sz="2000" dirty="0">
              <a:latin typeface="Abadi" panose="020B0604020104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1EE1CE-1999-0463-D013-3AB5B4893F10}"/>
              </a:ext>
            </a:extLst>
          </p:cNvPr>
          <p:cNvSpPr txBox="1">
            <a:spLocks/>
          </p:cNvSpPr>
          <p:nvPr/>
        </p:nvSpPr>
        <p:spPr>
          <a:xfrm>
            <a:off x="5946269" y="1242854"/>
            <a:ext cx="563124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4F79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What we know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9D8F9A3-3329-CA4B-F94A-62624033A0B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1" r="3136" b="6034"/>
          <a:stretch/>
        </p:blipFill>
        <p:spPr>
          <a:xfrm>
            <a:off x="1356685" y="6110306"/>
            <a:ext cx="2144674" cy="69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78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0"/>
            <a:ext cx="6364605" cy="6858000"/>
          </a:xfrm>
          <a:custGeom>
            <a:avLst/>
            <a:gdLst/>
            <a:ahLst/>
            <a:cxnLst/>
            <a:rect l="l" t="t" r="r" b="b"/>
            <a:pathLst>
              <a:path w="6364605" h="6858000">
                <a:moveTo>
                  <a:pt x="5540756" y="0"/>
                </a:moveTo>
                <a:lnTo>
                  <a:pt x="0" y="0"/>
                </a:lnTo>
                <a:lnTo>
                  <a:pt x="0" y="6857999"/>
                </a:lnTo>
                <a:lnTo>
                  <a:pt x="5540756" y="6857999"/>
                </a:lnTo>
                <a:lnTo>
                  <a:pt x="6364224" y="3429000"/>
                </a:lnTo>
                <a:lnTo>
                  <a:pt x="55407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8008" y="3589020"/>
            <a:ext cx="1365503" cy="326897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0957559" y="5905500"/>
            <a:ext cx="1234440" cy="952500"/>
          </a:xfrm>
          <a:custGeom>
            <a:avLst/>
            <a:gdLst/>
            <a:ahLst/>
            <a:cxnLst/>
            <a:rect l="l" t="t" r="r" b="b"/>
            <a:pathLst>
              <a:path w="1234440" h="952500">
                <a:moveTo>
                  <a:pt x="1234440" y="0"/>
                </a:moveTo>
                <a:lnTo>
                  <a:pt x="0" y="952499"/>
                </a:lnTo>
                <a:lnTo>
                  <a:pt x="1234440" y="952499"/>
                </a:lnTo>
                <a:lnTo>
                  <a:pt x="12344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6313" y="481566"/>
            <a:ext cx="4637888" cy="59907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lang="en-US" sz="4400" b="1" spc="-25" dirty="0"/>
              <a:t>Industry Day 2023</a:t>
            </a:r>
            <a:endParaRPr sz="4400" b="1" spc="-25" dirty="0"/>
          </a:p>
        </p:txBody>
      </p:sp>
      <p:grpSp>
        <p:nvGrpSpPr>
          <p:cNvPr id="8" name="object 8"/>
          <p:cNvGrpSpPr/>
          <p:nvPr/>
        </p:nvGrpSpPr>
        <p:grpSpPr>
          <a:xfrm>
            <a:off x="-12339" y="1816965"/>
            <a:ext cx="12192000" cy="4415155"/>
            <a:chOff x="0" y="1776983"/>
            <a:chExt cx="12192000" cy="4415155"/>
          </a:xfrm>
        </p:grpSpPr>
        <p:sp>
          <p:nvSpPr>
            <p:cNvPr id="9" name="object 9"/>
            <p:cNvSpPr/>
            <p:nvPr/>
          </p:nvSpPr>
          <p:spPr>
            <a:xfrm>
              <a:off x="1478280" y="3845051"/>
              <a:ext cx="3775710" cy="1097280"/>
            </a:xfrm>
            <a:custGeom>
              <a:avLst/>
              <a:gdLst/>
              <a:ahLst/>
              <a:cxnLst/>
              <a:rect l="l" t="t" r="r" b="b"/>
              <a:pathLst>
                <a:path w="3775710" h="1097279">
                  <a:moveTo>
                    <a:pt x="0" y="0"/>
                  </a:moveTo>
                  <a:lnTo>
                    <a:pt x="3775202" y="0"/>
                  </a:lnTo>
                </a:path>
                <a:path w="3775710" h="1097279">
                  <a:moveTo>
                    <a:pt x="0" y="1097280"/>
                  </a:moveTo>
                  <a:lnTo>
                    <a:pt x="3775202" y="1097280"/>
                  </a:lnTo>
                </a:path>
              </a:pathLst>
            </a:custGeom>
            <a:ln w="9525">
              <a:solidFill>
                <a:srgbClr val="9A9A9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9639" y="1799589"/>
              <a:ext cx="76200" cy="4392295"/>
            </a:xfrm>
            <a:custGeom>
              <a:avLst/>
              <a:gdLst/>
              <a:ahLst/>
              <a:cxnLst/>
              <a:rect l="l" t="t" r="r" b="b"/>
              <a:pathLst>
                <a:path w="76200" h="4392295">
                  <a:moveTo>
                    <a:pt x="31750" y="4317338"/>
                  </a:moveTo>
                  <a:lnTo>
                    <a:pt x="23268" y="4319050"/>
                  </a:lnTo>
                  <a:lnTo>
                    <a:pt x="11158" y="4327215"/>
                  </a:lnTo>
                  <a:lnTo>
                    <a:pt x="2993" y="4339325"/>
                  </a:lnTo>
                  <a:lnTo>
                    <a:pt x="0" y="4354156"/>
                  </a:lnTo>
                  <a:lnTo>
                    <a:pt x="2993" y="4368987"/>
                  </a:lnTo>
                  <a:lnTo>
                    <a:pt x="11158" y="4381098"/>
                  </a:lnTo>
                  <a:lnTo>
                    <a:pt x="23268" y="4389263"/>
                  </a:lnTo>
                  <a:lnTo>
                    <a:pt x="38100" y="4392256"/>
                  </a:lnTo>
                  <a:lnTo>
                    <a:pt x="52931" y="4389263"/>
                  </a:lnTo>
                  <a:lnTo>
                    <a:pt x="65041" y="4381098"/>
                  </a:lnTo>
                  <a:lnTo>
                    <a:pt x="73206" y="4368987"/>
                  </a:lnTo>
                  <a:lnTo>
                    <a:pt x="74918" y="4360506"/>
                  </a:lnTo>
                  <a:lnTo>
                    <a:pt x="34594" y="4360506"/>
                  </a:lnTo>
                  <a:lnTo>
                    <a:pt x="31750" y="4357662"/>
                  </a:lnTo>
                  <a:lnTo>
                    <a:pt x="31750" y="4317338"/>
                  </a:lnTo>
                  <a:close/>
                </a:path>
                <a:path w="76200" h="4392295">
                  <a:moveTo>
                    <a:pt x="38100" y="4316056"/>
                  </a:moveTo>
                  <a:lnTo>
                    <a:pt x="31750" y="4317338"/>
                  </a:lnTo>
                  <a:lnTo>
                    <a:pt x="31750" y="4357662"/>
                  </a:lnTo>
                  <a:lnTo>
                    <a:pt x="34594" y="4360506"/>
                  </a:lnTo>
                  <a:lnTo>
                    <a:pt x="41605" y="4360506"/>
                  </a:lnTo>
                  <a:lnTo>
                    <a:pt x="44450" y="4357662"/>
                  </a:lnTo>
                  <a:lnTo>
                    <a:pt x="44450" y="4317338"/>
                  </a:lnTo>
                  <a:lnTo>
                    <a:pt x="38100" y="4316056"/>
                  </a:lnTo>
                  <a:close/>
                </a:path>
                <a:path w="76200" h="4392295">
                  <a:moveTo>
                    <a:pt x="44450" y="4317338"/>
                  </a:moveTo>
                  <a:lnTo>
                    <a:pt x="44450" y="4357662"/>
                  </a:lnTo>
                  <a:lnTo>
                    <a:pt x="41605" y="4360506"/>
                  </a:lnTo>
                  <a:lnTo>
                    <a:pt x="74918" y="4360506"/>
                  </a:lnTo>
                  <a:lnTo>
                    <a:pt x="76200" y="4354156"/>
                  </a:lnTo>
                  <a:lnTo>
                    <a:pt x="73206" y="4339325"/>
                  </a:lnTo>
                  <a:lnTo>
                    <a:pt x="65041" y="4327215"/>
                  </a:lnTo>
                  <a:lnTo>
                    <a:pt x="52931" y="4319050"/>
                  </a:lnTo>
                  <a:lnTo>
                    <a:pt x="44450" y="4317338"/>
                  </a:lnTo>
                  <a:close/>
                </a:path>
                <a:path w="76200" h="4392295">
                  <a:moveTo>
                    <a:pt x="41605" y="0"/>
                  </a:moveTo>
                  <a:lnTo>
                    <a:pt x="34594" y="0"/>
                  </a:lnTo>
                  <a:lnTo>
                    <a:pt x="31750" y="2794"/>
                  </a:lnTo>
                  <a:lnTo>
                    <a:pt x="31750" y="4317338"/>
                  </a:lnTo>
                  <a:lnTo>
                    <a:pt x="38100" y="4316056"/>
                  </a:lnTo>
                  <a:lnTo>
                    <a:pt x="44450" y="4316056"/>
                  </a:lnTo>
                  <a:lnTo>
                    <a:pt x="44450" y="2794"/>
                  </a:lnTo>
                  <a:lnTo>
                    <a:pt x="41605" y="0"/>
                  </a:lnTo>
                  <a:close/>
                </a:path>
                <a:path w="76200" h="4392295">
                  <a:moveTo>
                    <a:pt x="44450" y="4316056"/>
                  </a:moveTo>
                  <a:lnTo>
                    <a:pt x="38100" y="4316056"/>
                  </a:lnTo>
                  <a:lnTo>
                    <a:pt x="44450" y="4317338"/>
                  </a:lnTo>
                  <a:lnTo>
                    <a:pt x="44450" y="4316056"/>
                  </a:lnTo>
                  <a:close/>
                </a:path>
              </a:pathLst>
            </a:custGeom>
            <a:solidFill>
              <a:srgbClr val="9A9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48144" y="1799589"/>
              <a:ext cx="76200" cy="4392295"/>
            </a:xfrm>
            <a:custGeom>
              <a:avLst/>
              <a:gdLst/>
              <a:ahLst/>
              <a:cxnLst/>
              <a:rect l="l" t="t" r="r" b="b"/>
              <a:pathLst>
                <a:path w="76200" h="4392295">
                  <a:moveTo>
                    <a:pt x="31750" y="4317337"/>
                  </a:moveTo>
                  <a:lnTo>
                    <a:pt x="23252" y="4319050"/>
                  </a:lnTo>
                  <a:lnTo>
                    <a:pt x="11144" y="4327215"/>
                  </a:lnTo>
                  <a:lnTo>
                    <a:pt x="2988" y="4339325"/>
                  </a:lnTo>
                  <a:lnTo>
                    <a:pt x="0" y="4354156"/>
                  </a:lnTo>
                  <a:lnTo>
                    <a:pt x="2988" y="4368987"/>
                  </a:lnTo>
                  <a:lnTo>
                    <a:pt x="11144" y="4381098"/>
                  </a:lnTo>
                  <a:lnTo>
                    <a:pt x="23252" y="4389263"/>
                  </a:lnTo>
                  <a:lnTo>
                    <a:pt x="38100" y="4392256"/>
                  </a:lnTo>
                  <a:lnTo>
                    <a:pt x="52947" y="4389263"/>
                  </a:lnTo>
                  <a:lnTo>
                    <a:pt x="65055" y="4381098"/>
                  </a:lnTo>
                  <a:lnTo>
                    <a:pt x="73211" y="4368987"/>
                  </a:lnTo>
                  <a:lnTo>
                    <a:pt x="74920" y="4360506"/>
                  </a:lnTo>
                  <a:lnTo>
                    <a:pt x="34544" y="4360506"/>
                  </a:lnTo>
                  <a:lnTo>
                    <a:pt x="31750" y="4357662"/>
                  </a:lnTo>
                  <a:lnTo>
                    <a:pt x="31750" y="4317337"/>
                  </a:lnTo>
                  <a:close/>
                </a:path>
                <a:path w="76200" h="4392295">
                  <a:moveTo>
                    <a:pt x="38100" y="4316056"/>
                  </a:moveTo>
                  <a:lnTo>
                    <a:pt x="31750" y="4317337"/>
                  </a:lnTo>
                  <a:lnTo>
                    <a:pt x="31750" y="4357662"/>
                  </a:lnTo>
                  <a:lnTo>
                    <a:pt x="34544" y="4360506"/>
                  </a:lnTo>
                  <a:lnTo>
                    <a:pt x="41655" y="4360506"/>
                  </a:lnTo>
                  <a:lnTo>
                    <a:pt x="44450" y="4357662"/>
                  </a:lnTo>
                  <a:lnTo>
                    <a:pt x="44450" y="4317337"/>
                  </a:lnTo>
                  <a:lnTo>
                    <a:pt x="38100" y="4316056"/>
                  </a:lnTo>
                  <a:close/>
                </a:path>
                <a:path w="76200" h="4392295">
                  <a:moveTo>
                    <a:pt x="44450" y="4317337"/>
                  </a:moveTo>
                  <a:lnTo>
                    <a:pt x="44450" y="4357662"/>
                  </a:lnTo>
                  <a:lnTo>
                    <a:pt x="41655" y="4360506"/>
                  </a:lnTo>
                  <a:lnTo>
                    <a:pt x="74920" y="4360506"/>
                  </a:lnTo>
                  <a:lnTo>
                    <a:pt x="76200" y="4354156"/>
                  </a:lnTo>
                  <a:lnTo>
                    <a:pt x="73211" y="4339325"/>
                  </a:lnTo>
                  <a:lnTo>
                    <a:pt x="65055" y="4327215"/>
                  </a:lnTo>
                  <a:lnTo>
                    <a:pt x="52947" y="4319050"/>
                  </a:lnTo>
                  <a:lnTo>
                    <a:pt x="44450" y="4317337"/>
                  </a:lnTo>
                  <a:close/>
                </a:path>
                <a:path w="76200" h="4392295">
                  <a:moveTo>
                    <a:pt x="41655" y="0"/>
                  </a:moveTo>
                  <a:lnTo>
                    <a:pt x="34544" y="0"/>
                  </a:lnTo>
                  <a:lnTo>
                    <a:pt x="31750" y="2794"/>
                  </a:lnTo>
                  <a:lnTo>
                    <a:pt x="31750" y="4317337"/>
                  </a:lnTo>
                  <a:lnTo>
                    <a:pt x="38100" y="4316056"/>
                  </a:lnTo>
                  <a:lnTo>
                    <a:pt x="44450" y="4316056"/>
                  </a:lnTo>
                  <a:lnTo>
                    <a:pt x="44450" y="2794"/>
                  </a:lnTo>
                  <a:lnTo>
                    <a:pt x="41655" y="0"/>
                  </a:lnTo>
                  <a:close/>
                </a:path>
                <a:path w="76200" h="4392295">
                  <a:moveTo>
                    <a:pt x="44450" y="4316056"/>
                  </a:moveTo>
                  <a:lnTo>
                    <a:pt x="38100" y="4316056"/>
                  </a:lnTo>
                  <a:lnTo>
                    <a:pt x="44450" y="4317337"/>
                  </a:lnTo>
                  <a:lnTo>
                    <a:pt x="44450" y="43160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1776983"/>
              <a:ext cx="5390515" cy="914400"/>
            </a:xfrm>
            <a:custGeom>
              <a:avLst/>
              <a:gdLst/>
              <a:ahLst/>
              <a:cxnLst/>
              <a:rect l="l" t="t" r="r" b="b"/>
              <a:pathLst>
                <a:path w="5390515" h="914400">
                  <a:moveTo>
                    <a:pt x="4933188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4933188" y="914400"/>
                  </a:lnTo>
                  <a:lnTo>
                    <a:pt x="4979929" y="912039"/>
                  </a:lnTo>
                  <a:lnTo>
                    <a:pt x="5025321" y="905110"/>
                  </a:lnTo>
                  <a:lnTo>
                    <a:pt x="5069135" y="893842"/>
                  </a:lnTo>
                  <a:lnTo>
                    <a:pt x="5111139" y="878466"/>
                  </a:lnTo>
                  <a:lnTo>
                    <a:pt x="5151104" y="859212"/>
                  </a:lnTo>
                  <a:lnTo>
                    <a:pt x="5188800" y="836309"/>
                  </a:lnTo>
                  <a:lnTo>
                    <a:pt x="5223998" y="809988"/>
                  </a:lnTo>
                  <a:lnTo>
                    <a:pt x="5256466" y="780478"/>
                  </a:lnTo>
                  <a:lnTo>
                    <a:pt x="5285976" y="748009"/>
                  </a:lnTo>
                  <a:lnTo>
                    <a:pt x="5312298" y="712812"/>
                  </a:lnTo>
                  <a:lnTo>
                    <a:pt x="5335201" y="675116"/>
                  </a:lnTo>
                  <a:lnTo>
                    <a:pt x="5354455" y="635150"/>
                  </a:lnTo>
                  <a:lnTo>
                    <a:pt x="5369831" y="593146"/>
                  </a:lnTo>
                  <a:lnTo>
                    <a:pt x="5381098" y="549333"/>
                  </a:lnTo>
                  <a:lnTo>
                    <a:pt x="5388027" y="503941"/>
                  </a:lnTo>
                  <a:lnTo>
                    <a:pt x="5390388" y="457200"/>
                  </a:lnTo>
                  <a:lnTo>
                    <a:pt x="5388027" y="410458"/>
                  </a:lnTo>
                  <a:lnTo>
                    <a:pt x="5381098" y="365066"/>
                  </a:lnTo>
                  <a:lnTo>
                    <a:pt x="5369831" y="321253"/>
                  </a:lnTo>
                  <a:lnTo>
                    <a:pt x="5354455" y="279249"/>
                  </a:lnTo>
                  <a:lnTo>
                    <a:pt x="5335201" y="239283"/>
                  </a:lnTo>
                  <a:lnTo>
                    <a:pt x="5312298" y="201587"/>
                  </a:lnTo>
                  <a:lnTo>
                    <a:pt x="5285976" y="166390"/>
                  </a:lnTo>
                  <a:lnTo>
                    <a:pt x="5256466" y="133921"/>
                  </a:lnTo>
                  <a:lnTo>
                    <a:pt x="5223998" y="104411"/>
                  </a:lnTo>
                  <a:lnTo>
                    <a:pt x="5188800" y="78090"/>
                  </a:lnTo>
                  <a:lnTo>
                    <a:pt x="5151104" y="55187"/>
                  </a:lnTo>
                  <a:lnTo>
                    <a:pt x="5111139" y="35933"/>
                  </a:lnTo>
                  <a:lnTo>
                    <a:pt x="5069135" y="20557"/>
                  </a:lnTo>
                  <a:lnTo>
                    <a:pt x="5025321" y="9289"/>
                  </a:lnTo>
                  <a:lnTo>
                    <a:pt x="4979929" y="2360"/>
                  </a:lnTo>
                  <a:lnTo>
                    <a:pt x="4933188" y="0"/>
                  </a:lnTo>
                  <a:close/>
                </a:path>
              </a:pathLst>
            </a:custGeom>
            <a:solidFill>
              <a:srgbClr val="0033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01612" y="1776983"/>
              <a:ext cx="5390515" cy="914400"/>
            </a:xfrm>
            <a:custGeom>
              <a:avLst/>
              <a:gdLst/>
              <a:ahLst/>
              <a:cxnLst/>
              <a:rect l="l" t="t" r="r" b="b"/>
              <a:pathLst>
                <a:path w="5390515" h="914400">
                  <a:moveTo>
                    <a:pt x="5390388" y="0"/>
                  </a:moveTo>
                  <a:lnTo>
                    <a:pt x="457200" y="0"/>
                  </a:lnTo>
                  <a:lnTo>
                    <a:pt x="410458" y="2360"/>
                  </a:lnTo>
                  <a:lnTo>
                    <a:pt x="365066" y="9289"/>
                  </a:lnTo>
                  <a:lnTo>
                    <a:pt x="321253" y="20557"/>
                  </a:lnTo>
                  <a:lnTo>
                    <a:pt x="279249" y="35933"/>
                  </a:lnTo>
                  <a:lnTo>
                    <a:pt x="239283" y="55187"/>
                  </a:lnTo>
                  <a:lnTo>
                    <a:pt x="201587" y="78090"/>
                  </a:lnTo>
                  <a:lnTo>
                    <a:pt x="166390" y="104411"/>
                  </a:lnTo>
                  <a:lnTo>
                    <a:pt x="133921" y="133921"/>
                  </a:lnTo>
                  <a:lnTo>
                    <a:pt x="104411" y="166390"/>
                  </a:lnTo>
                  <a:lnTo>
                    <a:pt x="78090" y="201587"/>
                  </a:lnTo>
                  <a:lnTo>
                    <a:pt x="55187" y="239283"/>
                  </a:lnTo>
                  <a:lnTo>
                    <a:pt x="35933" y="279249"/>
                  </a:lnTo>
                  <a:lnTo>
                    <a:pt x="20557" y="321253"/>
                  </a:lnTo>
                  <a:lnTo>
                    <a:pt x="9289" y="365066"/>
                  </a:lnTo>
                  <a:lnTo>
                    <a:pt x="2360" y="410458"/>
                  </a:lnTo>
                  <a:lnTo>
                    <a:pt x="0" y="457200"/>
                  </a:lnTo>
                  <a:lnTo>
                    <a:pt x="2360" y="503941"/>
                  </a:lnTo>
                  <a:lnTo>
                    <a:pt x="9289" y="549333"/>
                  </a:lnTo>
                  <a:lnTo>
                    <a:pt x="20557" y="593146"/>
                  </a:lnTo>
                  <a:lnTo>
                    <a:pt x="35933" y="635150"/>
                  </a:lnTo>
                  <a:lnTo>
                    <a:pt x="55187" y="675116"/>
                  </a:lnTo>
                  <a:lnTo>
                    <a:pt x="78090" y="712812"/>
                  </a:lnTo>
                  <a:lnTo>
                    <a:pt x="104411" y="748009"/>
                  </a:lnTo>
                  <a:lnTo>
                    <a:pt x="133921" y="780478"/>
                  </a:lnTo>
                  <a:lnTo>
                    <a:pt x="166390" y="809988"/>
                  </a:lnTo>
                  <a:lnTo>
                    <a:pt x="201587" y="836309"/>
                  </a:lnTo>
                  <a:lnTo>
                    <a:pt x="239283" y="859212"/>
                  </a:lnTo>
                  <a:lnTo>
                    <a:pt x="279249" y="878466"/>
                  </a:lnTo>
                  <a:lnTo>
                    <a:pt x="321253" y="893842"/>
                  </a:lnTo>
                  <a:lnTo>
                    <a:pt x="365066" y="905110"/>
                  </a:lnTo>
                  <a:lnTo>
                    <a:pt x="410458" y="912039"/>
                  </a:lnTo>
                  <a:lnTo>
                    <a:pt x="457200" y="914400"/>
                  </a:lnTo>
                  <a:lnTo>
                    <a:pt x="5390388" y="914400"/>
                  </a:lnTo>
                  <a:lnTo>
                    <a:pt x="5390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466214" y="2018487"/>
            <a:ext cx="3636645" cy="3833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we’ve</a:t>
            </a:r>
            <a:r>
              <a:rPr sz="2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done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far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2800" dirty="0">
              <a:latin typeface="Calibri"/>
              <a:cs typeface="Calibri"/>
            </a:endParaRPr>
          </a:p>
          <a:p>
            <a:pPr marL="12700" marR="970280">
              <a:lnSpc>
                <a:spcPct val="100000"/>
              </a:lnSpc>
            </a:pPr>
            <a:r>
              <a:rPr sz="2400" spc="-10" dirty="0">
                <a:solidFill>
                  <a:srgbClr val="111111"/>
                </a:solidFill>
                <a:latin typeface="Calibri"/>
                <a:cs typeface="Calibri"/>
              </a:rPr>
              <a:t>Created</a:t>
            </a:r>
            <a:r>
              <a:rPr sz="2400" spc="-6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11111"/>
                </a:solidFill>
                <a:latin typeface="Calibri"/>
                <a:cs typeface="Calibri"/>
              </a:rPr>
              <a:t>an</a:t>
            </a:r>
            <a:r>
              <a:rPr sz="2400" spc="-5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Calibri"/>
                <a:cs typeface="Calibri"/>
              </a:rPr>
              <a:t>ambitious </a:t>
            </a:r>
            <a:r>
              <a:rPr sz="2400" dirty="0">
                <a:solidFill>
                  <a:srgbClr val="111111"/>
                </a:solidFill>
                <a:latin typeface="Calibri"/>
                <a:cs typeface="Calibri"/>
              </a:rPr>
              <a:t>rebuild</a:t>
            </a:r>
            <a:r>
              <a:rPr sz="2400" spc="-13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Calibri"/>
                <a:cs typeface="Calibri"/>
              </a:rPr>
              <a:t>program</a:t>
            </a:r>
            <a:endParaRPr sz="2400" dirty="0">
              <a:latin typeface="Calibri"/>
              <a:cs typeface="Calibri"/>
            </a:endParaRPr>
          </a:p>
          <a:p>
            <a:pPr marL="12700" marR="160655">
              <a:lnSpc>
                <a:spcPct val="100000"/>
              </a:lnSpc>
              <a:spcBef>
                <a:spcPts val="2885"/>
              </a:spcBef>
            </a:pPr>
            <a:r>
              <a:rPr sz="2400" spc="-10" dirty="0">
                <a:solidFill>
                  <a:srgbClr val="111111"/>
                </a:solidFill>
                <a:latin typeface="Calibri"/>
                <a:cs typeface="Calibri"/>
              </a:rPr>
              <a:t>Listened</a:t>
            </a:r>
            <a:r>
              <a:rPr sz="2400" spc="-4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11111"/>
                </a:solidFill>
                <a:latin typeface="Calibri"/>
                <a:cs typeface="Calibri"/>
              </a:rPr>
              <a:t>to</a:t>
            </a:r>
            <a:r>
              <a:rPr sz="2400" spc="-6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11111"/>
                </a:solidFill>
                <a:latin typeface="Calibri"/>
                <a:cs typeface="Calibri"/>
              </a:rPr>
              <a:t>what</a:t>
            </a:r>
            <a:r>
              <a:rPr sz="2400" spc="-4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Calibri"/>
                <a:cs typeface="Calibri"/>
              </a:rPr>
              <a:t>businesses </a:t>
            </a:r>
            <a:r>
              <a:rPr sz="2400" dirty="0">
                <a:solidFill>
                  <a:srgbClr val="111111"/>
                </a:solidFill>
                <a:latin typeface="Calibri"/>
                <a:cs typeface="Calibri"/>
              </a:rPr>
              <a:t>need</a:t>
            </a:r>
            <a:r>
              <a:rPr sz="2400" spc="-5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11111"/>
                </a:solidFill>
                <a:latin typeface="Calibri"/>
                <a:cs typeface="Calibri"/>
              </a:rPr>
              <a:t>to</a:t>
            </a:r>
            <a:r>
              <a:rPr sz="2400" spc="-5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11111"/>
                </a:solidFill>
                <a:latin typeface="Calibri"/>
                <a:cs typeface="Calibri"/>
              </a:rPr>
              <a:t>succeed</a:t>
            </a:r>
            <a:r>
              <a:rPr sz="2400" spc="-5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11111"/>
                </a:solidFill>
                <a:latin typeface="Calibri"/>
                <a:cs typeface="Calibri"/>
              </a:rPr>
              <a:t>in</a:t>
            </a:r>
            <a:r>
              <a:rPr sz="2400" spc="-5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111111"/>
                </a:solidFill>
                <a:latin typeface="Calibri"/>
                <a:cs typeface="Calibri"/>
              </a:rPr>
              <a:t>USVI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885"/>
              </a:spcBef>
            </a:pPr>
            <a:r>
              <a:rPr sz="2400" spc="-10" dirty="0">
                <a:solidFill>
                  <a:srgbClr val="111111"/>
                </a:solidFill>
                <a:latin typeface="Calibri"/>
                <a:cs typeface="Calibri"/>
              </a:rPr>
              <a:t>Streamlined</a:t>
            </a:r>
            <a:r>
              <a:rPr sz="2400" spc="-5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11111"/>
                </a:solidFill>
                <a:latin typeface="Calibri"/>
                <a:cs typeface="Calibri"/>
              </a:rPr>
              <a:t>how</a:t>
            </a:r>
            <a:r>
              <a:rPr sz="2400" spc="-3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11111"/>
                </a:solidFill>
                <a:latin typeface="Calibri"/>
                <a:cs typeface="Calibri"/>
              </a:rPr>
              <a:t>we</a:t>
            </a:r>
            <a:r>
              <a:rPr sz="2400" spc="-4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111111"/>
                </a:solidFill>
                <a:latin typeface="Calibri"/>
                <a:cs typeface="Calibri"/>
              </a:rPr>
              <a:t>do </a:t>
            </a:r>
            <a:r>
              <a:rPr sz="2400" dirty="0">
                <a:solidFill>
                  <a:srgbClr val="111111"/>
                </a:solidFill>
                <a:latin typeface="Calibri"/>
                <a:cs typeface="Calibri"/>
              </a:rPr>
              <a:t>business,</a:t>
            </a:r>
            <a:r>
              <a:rPr sz="2400" spc="-4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11111"/>
                </a:solidFill>
                <a:latin typeface="Calibri"/>
                <a:cs typeface="Calibri"/>
              </a:rPr>
              <a:t>including</a:t>
            </a:r>
            <a:r>
              <a:rPr sz="2400" spc="-5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Calibri"/>
                <a:cs typeface="Calibri"/>
              </a:rPr>
              <a:t>payments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19125" y="1970532"/>
            <a:ext cx="10947400" cy="3870960"/>
            <a:chOff x="619125" y="1970532"/>
            <a:chExt cx="10947400" cy="3870960"/>
          </a:xfrm>
        </p:grpSpPr>
        <p:sp>
          <p:nvSpPr>
            <p:cNvPr id="16" name="object 16"/>
            <p:cNvSpPr/>
            <p:nvPr/>
          </p:nvSpPr>
          <p:spPr>
            <a:xfrm>
              <a:off x="839724" y="1970531"/>
              <a:ext cx="254635" cy="527685"/>
            </a:xfrm>
            <a:custGeom>
              <a:avLst/>
              <a:gdLst/>
              <a:ahLst/>
              <a:cxnLst/>
              <a:rect l="l" t="t" r="r" b="b"/>
              <a:pathLst>
                <a:path w="254634" h="527685">
                  <a:moveTo>
                    <a:pt x="163360" y="456057"/>
                  </a:moveTo>
                  <a:lnTo>
                    <a:pt x="143014" y="418426"/>
                  </a:lnTo>
                  <a:lnTo>
                    <a:pt x="117995" y="410972"/>
                  </a:lnTo>
                  <a:lnTo>
                    <a:pt x="108978" y="411810"/>
                  </a:lnTo>
                  <a:lnTo>
                    <a:pt x="75958" y="438785"/>
                  </a:lnTo>
                  <a:lnTo>
                    <a:pt x="72631" y="456057"/>
                  </a:lnTo>
                  <a:lnTo>
                    <a:pt x="73456" y="465035"/>
                  </a:lnTo>
                  <a:lnTo>
                    <a:pt x="100647" y="498081"/>
                  </a:lnTo>
                  <a:lnTo>
                    <a:pt x="117995" y="501396"/>
                  </a:lnTo>
                  <a:lnTo>
                    <a:pt x="127000" y="500570"/>
                  </a:lnTo>
                  <a:lnTo>
                    <a:pt x="160020" y="473417"/>
                  </a:lnTo>
                  <a:lnTo>
                    <a:pt x="163360" y="456057"/>
                  </a:lnTo>
                  <a:close/>
                </a:path>
                <a:path w="254634" h="527685">
                  <a:moveTo>
                    <a:pt x="189471" y="456057"/>
                  </a:moveTo>
                  <a:lnTo>
                    <a:pt x="188137" y="441972"/>
                  </a:lnTo>
                  <a:lnTo>
                    <a:pt x="184188" y="428879"/>
                  </a:lnTo>
                  <a:lnTo>
                    <a:pt x="177622" y="416839"/>
                  </a:lnTo>
                  <a:lnTo>
                    <a:pt x="176466" y="415455"/>
                  </a:lnTo>
                  <a:lnTo>
                    <a:pt x="176466" y="456057"/>
                  </a:lnTo>
                  <a:lnTo>
                    <a:pt x="175361" y="467588"/>
                  </a:lnTo>
                  <a:lnTo>
                    <a:pt x="150406" y="504761"/>
                  </a:lnTo>
                  <a:lnTo>
                    <a:pt x="118237" y="514350"/>
                  </a:lnTo>
                  <a:lnTo>
                    <a:pt x="106654" y="513308"/>
                  </a:lnTo>
                  <a:lnTo>
                    <a:pt x="69481" y="488188"/>
                  </a:lnTo>
                  <a:lnTo>
                    <a:pt x="60007" y="456057"/>
                  </a:lnTo>
                  <a:lnTo>
                    <a:pt x="61061" y="444474"/>
                  </a:lnTo>
                  <a:lnTo>
                    <a:pt x="86055" y="407670"/>
                  </a:lnTo>
                  <a:lnTo>
                    <a:pt x="118237" y="398018"/>
                  </a:lnTo>
                  <a:lnTo>
                    <a:pt x="129806" y="399110"/>
                  </a:lnTo>
                  <a:lnTo>
                    <a:pt x="166738" y="423913"/>
                  </a:lnTo>
                  <a:lnTo>
                    <a:pt x="176466" y="456057"/>
                  </a:lnTo>
                  <a:lnTo>
                    <a:pt x="176466" y="415455"/>
                  </a:lnTo>
                  <a:lnTo>
                    <a:pt x="145465" y="390296"/>
                  </a:lnTo>
                  <a:lnTo>
                    <a:pt x="118237" y="385064"/>
                  </a:lnTo>
                  <a:lnTo>
                    <a:pt x="104051" y="386372"/>
                  </a:lnTo>
                  <a:lnTo>
                    <a:pt x="67691" y="405892"/>
                  </a:lnTo>
                  <a:lnTo>
                    <a:pt x="48310" y="441972"/>
                  </a:lnTo>
                  <a:lnTo>
                    <a:pt x="47002" y="456057"/>
                  </a:lnTo>
                  <a:lnTo>
                    <a:pt x="48272" y="470166"/>
                  </a:lnTo>
                  <a:lnTo>
                    <a:pt x="67691" y="506349"/>
                  </a:lnTo>
                  <a:lnTo>
                    <a:pt x="103936" y="525983"/>
                  </a:lnTo>
                  <a:lnTo>
                    <a:pt x="118237" y="527304"/>
                  </a:lnTo>
                  <a:lnTo>
                    <a:pt x="132410" y="525983"/>
                  </a:lnTo>
                  <a:lnTo>
                    <a:pt x="145605" y="522020"/>
                  </a:lnTo>
                  <a:lnTo>
                    <a:pt x="157759" y="515467"/>
                  </a:lnTo>
                  <a:lnTo>
                    <a:pt x="159105" y="514350"/>
                  </a:lnTo>
                  <a:lnTo>
                    <a:pt x="168783" y="506349"/>
                  </a:lnTo>
                  <a:lnTo>
                    <a:pt x="177749" y="495388"/>
                  </a:lnTo>
                  <a:lnTo>
                    <a:pt x="184226" y="483311"/>
                  </a:lnTo>
                  <a:lnTo>
                    <a:pt x="188150" y="470166"/>
                  </a:lnTo>
                  <a:lnTo>
                    <a:pt x="189471" y="456057"/>
                  </a:lnTo>
                  <a:close/>
                </a:path>
                <a:path w="254634" h="527685">
                  <a:moveTo>
                    <a:pt x="228600" y="119634"/>
                  </a:moveTo>
                  <a:lnTo>
                    <a:pt x="221068" y="81127"/>
                  </a:lnTo>
                  <a:lnTo>
                    <a:pt x="182575" y="40170"/>
                  </a:lnTo>
                  <a:lnTo>
                    <a:pt x="144767" y="27508"/>
                  </a:lnTo>
                  <a:lnTo>
                    <a:pt x="123037" y="25908"/>
                  </a:lnTo>
                  <a:lnTo>
                    <a:pt x="94678" y="27457"/>
                  </a:lnTo>
                  <a:lnTo>
                    <a:pt x="70065" y="32105"/>
                  </a:lnTo>
                  <a:lnTo>
                    <a:pt x="49187" y="39839"/>
                  </a:lnTo>
                  <a:lnTo>
                    <a:pt x="32004" y="50673"/>
                  </a:lnTo>
                  <a:lnTo>
                    <a:pt x="54241" y="93726"/>
                  </a:lnTo>
                  <a:lnTo>
                    <a:pt x="66128" y="84213"/>
                  </a:lnTo>
                  <a:lnTo>
                    <a:pt x="79070" y="77381"/>
                  </a:lnTo>
                  <a:lnTo>
                    <a:pt x="93014" y="73266"/>
                  </a:lnTo>
                  <a:lnTo>
                    <a:pt x="107911" y="71882"/>
                  </a:lnTo>
                  <a:lnTo>
                    <a:pt x="136105" y="75196"/>
                  </a:lnTo>
                  <a:lnTo>
                    <a:pt x="156210" y="85090"/>
                  </a:lnTo>
                  <a:lnTo>
                    <a:pt x="168249" y="101574"/>
                  </a:lnTo>
                  <a:lnTo>
                    <a:pt x="172262" y="124587"/>
                  </a:lnTo>
                  <a:lnTo>
                    <a:pt x="171691" y="132626"/>
                  </a:lnTo>
                  <a:lnTo>
                    <a:pt x="148348" y="177952"/>
                  </a:lnTo>
                  <a:lnTo>
                    <a:pt x="124815" y="205613"/>
                  </a:lnTo>
                  <a:lnTo>
                    <a:pt x="111861" y="220764"/>
                  </a:lnTo>
                  <a:lnTo>
                    <a:pt x="88341" y="259588"/>
                  </a:lnTo>
                  <a:lnTo>
                    <a:pt x="80340" y="303657"/>
                  </a:lnTo>
                  <a:lnTo>
                    <a:pt x="81000" y="311061"/>
                  </a:lnTo>
                  <a:lnTo>
                    <a:pt x="82969" y="320344"/>
                  </a:lnTo>
                  <a:lnTo>
                    <a:pt x="86207" y="331609"/>
                  </a:lnTo>
                  <a:lnTo>
                    <a:pt x="90716" y="344932"/>
                  </a:lnTo>
                  <a:lnTo>
                    <a:pt x="130746" y="344932"/>
                  </a:lnTo>
                  <a:lnTo>
                    <a:pt x="128803" y="335330"/>
                  </a:lnTo>
                  <a:lnTo>
                    <a:pt x="127406" y="327621"/>
                  </a:lnTo>
                  <a:lnTo>
                    <a:pt x="126568" y="321741"/>
                  </a:lnTo>
                  <a:lnTo>
                    <a:pt x="126301" y="317627"/>
                  </a:lnTo>
                  <a:lnTo>
                    <a:pt x="127965" y="297954"/>
                  </a:lnTo>
                  <a:lnTo>
                    <a:pt x="132969" y="279298"/>
                  </a:lnTo>
                  <a:lnTo>
                    <a:pt x="141300" y="261607"/>
                  </a:lnTo>
                  <a:lnTo>
                    <a:pt x="152984" y="244856"/>
                  </a:lnTo>
                  <a:lnTo>
                    <a:pt x="197167" y="197993"/>
                  </a:lnTo>
                  <a:lnTo>
                    <a:pt x="204660" y="189420"/>
                  </a:lnTo>
                  <a:lnTo>
                    <a:pt x="224345" y="151066"/>
                  </a:lnTo>
                  <a:lnTo>
                    <a:pt x="228142" y="130302"/>
                  </a:lnTo>
                  <a:lnTo>
                    <a:pt x="228600" y="119634"/>
                  </a:lnTo>
                  <a:close/>
                </a:path>
                <a:path w="254634" h="527685">
                  <a:moveTo>
                    <a:pt x="254508" y="119634"/>
                  </a:moveTo>
                  <a:lnTo>
                    <a:pt x="252056" y="93700"/>
                  </a:lnTo>
                  <a:lnTo>
                    <a:pt x="244754" y="70383"/>
                  </a:lnTo>
                  <a:lnTo>
                    <a:pt x="241503" y="64897"/>
                  </a:lnTo>
                  <a:lnTo>
                    <a:pt x="241503" y="119634"/>
                  </a:lnTo>
                  <a:lnTo>
                    <a:pt x="240944" y="131483"/>
                  </a:lnTo>
                  <a:lnTo>
                    <a:pt x="228104" y="176745"/>
                  </a:lnTo>
                  <a:lnTo>
                    <a:pt x="162877" y="253365"/>
                  </a:lnTo>
                  <a:lnTo>
                    <a:pt x="152615" y="268249"/>
                  </a:lnTo>
                  <a:lnTo>
                    <a:pt x="145313" y="283819"/>
                  </a:lnTo>
                  <a:lnTo>
                    <a:pt x="140957" y="300202"/>
                  </a:lnTo>
                  <a:lnTo>
                    <a:pt x="139522" y="317500"/>
                  </a:lnTo>
                  <a:lnTo>
                    <a:pt x="139522" y="319024"/>
                  </a:lnTo>
                  <a:lnTo>
                    <a:pt x="140131" y="324739"/>
                  </a:lnTo>
                  <a:lnTo>
                    <a:pt x="143662" y="342265"/>
                  </a:lnTo>
                  <a:lnTo>
                    <a:pt x="146621" y="357886"/>
                  </a:lnTo>
                  <a:lnTo>
                    <a:pt x="81876" y="357886"/>
                  </a:lnTo>
                  <a:lnTo>
                    <a:pt x="78917" y="349377"/>
                  </a:lnTo>
                  <a:lnTo>
                    <a:pt x="74041" y="334975"/>
                  </a:lnTo>
                  <a:lnTo>
                    <a:pt x="70535" y="322567"/>
                  </a:lnTo>
                  <a:lnTo>
                    <a:pt x="68402" y="312140"/>
                  </a:lnTo>
                  <a:lnTo>
                    <a:pt x="67691" y="303657"/>
                  </a:lnTo>
                  <a:lnTo>
                    <a:pt x="68237" y="291871"/>
                  </a:lnTo>
                  <a:lnTo>
                    <a:pt x="82270" y="242366"/>
                  </a:lnTo>
                  <a:lnTo>
                    <a:pt x="115277" y="197104"/>
                  </a:lnTo>
                  <a:lnTo>
                    <a:pt x="127685" y="182905"/>
                  </a:lnTo>
                  <a:lnTo>
                    <a:pt x="137883" y="170459"/>
                  </a:lnTo>
                  <a:lnTo>
                    <a:pt x="157365" y="137528"/>
                  </a:lnTo>
                  <a:lnTo>
                    <a:pt x="159321" y="124587"/>
                  </a:lnTo>
                  <a:lnTo>
                    <a:pt x="158635" y="115125"/>
                  </a:lnTo>
                  <a:lnTo>
                    <a:pt x="131902" y="87464"/>
                  </a:lnTo>
                  <a:lnTo>
                    <a:pt x="108191" y="84836"/>
                  </a:lnTo>
                  <a:lnTo>
                    <a:pt x="95808" y="85953"/>
                  </a:lnTo>
                  <a:lnTo>
                    <a:pt x="84315" y="89319"/>
                  </a:lnTo>
                  <a:lnTo>
                    <a:pt x="73596" y="95021"/>
                  </a:lnTo>
                  <a:lnTo>
                    <a:pt x="63550" y="103124"/>
                  </a:lnTo>
                  <a:lnTo>
                    <a:pt x="50838" y="115189"/>
                  </a:lnTo>
                  <a:lnTo>
                    <a:pt x="16256" y="47371"/>
                  </a:lnTo>
                  <a:lnTo>
                    <a:pt x="66103" y="19939"/>
                  </a:lnTo>
                  <a:lnTo>
                    <a:pt x="123266" y="12954"/>
                  </a:lnTo>
                  <a:lnTo>
                    <a:pt x="147180" y="14732"/>
                  </a:lnTo>
                  <a:lnTo>
                    <a:pt x="189141" y="28981"/>
                  </a:lnTo>
                  <a:lnTo>
                    <a:pt x="222046" y="57378"/>
                  </a:lnTo>
                  <a:lnTo>
                    <a:pt x="239331" y="96507"/>
                  </a:lnTo>
                  <a:lnTo>
                    <a:pt x="241503" y="119634"/>
                  </a:lnTo>
                  <a:lnTo>
                    <a:pt x="241503" y="64897"/>
                  </a:lnTo>
                  <a:lnTo>
                    <a:pt x="215493" y="31877"/>
                  </a:lnTo>
                  <a:lnTo>
                    <a:pt x="173697" y="7988"/>
                  </a:lnTo>
                  <a:lnTo>
                    <a:pt x="123266" y="0"/>
                  </a:lnTo>
                  <a:lnTo>
                    <a:pt x="90576" y="1930"/>
                  </a:lnTo>
                  <a:lnTo>
                    <a:pt x="61734" y="7696"/>
                  </a:lnTo>
                  <a:lnTo>
                    <a:pt x="36842" y="17259"/>
                  </a:lnTo>
                  <a:lnTo>
                    <a:pt x="15963" y="30607"/>
                  </a:lnTo>
                  <a:lnTo>
                    <a:pt x="7975" y="37465"/>
                  </a:lnTo>
                  <a:lnTo>
                    <a:pt x="0" y="43942"/>
                  </a:lnTo>
                  <a:lnTo>
                    <a:pt x="4724" y="53340"/>
                  </a:lnTo>
                  <a:lnTo>
                    <a:pt x="47294" y="136652"/>
                  </a:lnTo>
                  <a:lnTo>
                    <a:pt x="69900" y="115189"/>
                  </a:lnTo>
                  <a:lnTo>
                    <a:pt x="72720" y="112522"/>
                  </a:lnTo>
                  <a:lnTo>
                    <a:pt x="80657" y="105994"/>
                  </a:lnTo>
                  <a:lnTo>
                    <a:pt x="89115" y="101396"/>
                  </a:lnTo>
                  <a:lnTo>
                    <a:pt x="98234" y="98691"/>
                  </a:lnTo>
                  <a:lnTo>
                    <a:pt x="108191" y="97790"/>
                  </a:lnTo>
                  <a:lnTo>
                    <a:pt x="120523" y="98450"/>
                  </a:lnTo>
                  <a:lnTo>
                    <a:pt x="146316" y="111887"/>
                  </a:lnTo>
                  <a:lnTo>
                    <a:pt x="146265" y="130937"/>
                  </a:lnTo>
                  <a:lnTo>
                    <a:pt x="119659" y="172300"/>
                  </a:lnTo>
                  <a:lnTo>
                    <a:pt x="105524" y="188595"/>
                  </a:lnTo>
                  <a:lnTo>
                    <a:pt x="90982" y="205689"/>
                  </a:lnTo>
                  <a:lnTo>
                    <a:pt x="64147" y="250952"/>
                  </a:lnTo>
                  <a:lnTo>
                    <a:pt x="55283" y="290728"/>
                  </a:lnTo>
                  <a:lnTo>
                    <a:pt x="54686" y="303657"/>
                  </a:lnTo>
                  <a:lnTo>
                    <a:pt x="55410" y="313321"/>
                  </a:lnTo>
                  <a:lnTo>
                    <a:pt x="57607" y="324739"/>
                  </a:lnTo>
                  <a:lnTo>
                    <a:pt x="61290" y="338162"/>
                  </a:lnTo>
                  <a:lnTo>
                    <a:pt x="66509" y="353822"/>
                  </a:lnTo>
                  <a:lnTo>
                    <a:pt x="69761" y="362331"/>
                  </a:lnTo>
                  <a:lnTo>
                    <a:pt x="72720" y="370840"/>
                  </a:lnTo>
                  <a:lnTo>
                    <a:pt x="162572" y="370840"/>
                  </a:lnTo>
                  <a:lnTo>
                    <a:pt x="159867" y="357886"/>
                  </a:lnTo>
                  <a:lnTo>
                    <a:pt x="159321" y="355219"/>
                  </a:lnTo>
                  <a:lnTo>
                    <a:pt x="156375" y="339979"/>
                  </a:lnTo>
                  <a:lnTo>
                    <a:pt x="152819" y="321945"/>
                  </a:lnTo>
                  <a:lnTo>
                    <a:pt x="152603" y="319024"/>
                  </a:lnTo>
                  <a:lnTo>
                    <a:pt x="163995" y="274751"/>
                  </a:lnTo>
                  <a:lnTo>
                    <a:pt x="216077" y="215900"/>
                  </a:lnTo>
                  <a:lnTo>
                    <a:pt x="225209" y="205308"/>
                  </a:lnTo>
                  <a:lnTo>
                    <a:pt x="245071" y="170459"/>
                  </a:lnTo>
                  <a:lnTo>
                    <a:pt x="253898" y="132753"/>
                  </a:lnTo>
                  <a:lnTo>
                    <a:pt x="254508" y="1196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27747" y="1981200"/>
              <a:ext cx="317500" cy="506095"/>
            </a:xfrm>
            <a:custGeom>
              <a:avLst/>
              <a:gdLst/>
              <a:ahLst/>
              <a:cxnLst/>
              <a:rect l="l" t="t" r="r" b="b"/>
              <a:pathLst>
                <a:path w="317500" h="506094">
                  <a:moveTo>
                    <a:pt x="159130" y="0"/>
                  </a:moveTo>
                  <a:lnTo>
                    <a:pt x="116784" y="5844"/>
                  </a:lnTo>
                  <a:lnTo>
                    <a:pt x="78758" y="22328"/>
                  </a:lnTo>
                  <a:lnTo>
                    <a:pt x="46561" y="47879"/>
                  </a:lnTo>
                  <a:lnTo>
                    <a:pt x="21698" y="80922"/>
                  </a:lnTo>
                  <a:lnTo>
                    <a:pt x="5675" y="119885"/>
                  </a:lnTo>
                  <a:lnTo>
                    <a:pt x="0" y="163195"/>
                  </a:lnTo>
                  <a:lnTo>
                    <a:pt x="4101" y="194661"/>
                  </a:lnTo>
                  <a:lnTo>
                    <a:pt x="16525" y="236140"/>
                  </a:lnTo>
                  <a:lnTo>
                    <a:pt x="37451" y="287978"/>
                  </a:lnTo>
                  <a:lnTo>
                    <a:pt x="67055" y="350520"/>
                  </a:lnTo>
                  <a:lnTo>
                    <a:pt x="90515" y="396378"/>
                  </a:lnTo>
                  <a:lnTo>
                    <a:pt x="111188" y="434784"/>
                  </a:lnTo>
                  <a:lnTo>
                    <a:pt x="131699" y="471424"/>
                  </a:lnTo>
                  <a:lnTo>
                    <a:pt x="147954" y="499490"/>
                  </a:lnTo>
                  <a:lnTo>
                    <a:pt x="150241" y="503554"/>
                  </a:lnTo>
                  <a:lnTo>
                    <a:pt x="154431" y="505967"/>
                  </a:lnTo>
                  <a:lnTo>
                    <a:pt x="163829" y="505967"/>
                  </a:lnTo>
                  <a:lnTo>
                    <a:pt x="167894" y="503300"/>
                  </a:lnTo>
                  <a:lnTo>
                    <a:pt x="170306" y="499490"/>
                  </a:lnTo>
                  <a:lnTo>
                    <a:pt x="174029" y="493013"/>
                  </a:lnTo>
                  <a:lnTo>
                    <a:pt x="159130" y="493013"/>
                  </a:lnTo>
                  <a:lnTo>
                    <a:pt x="142875" y="464947"/>
                  </a:lnTo>
                  <a:lnTo>
                    <a:pt x="122491" y="428466"/>
                  </a:lnTo>
                  <a:lnTo>
                    <a:pt x="101905" y="390223"/>
                  </a:lnTo>
                  <a:lnTo>
                    <a:pt x="78485" y="344550"/>
                  </a:lnTo>
                  <a:lnTo>
                    <a:pt x="49655" y="283513"/>
                  </a:lnTo>
                  <a:lnTo>
                    <a:pt x="29194" y="233156"/>
                  </a:lnTo>
                  <a:lnTo>
                    <a:pt x="16996" y="193157"/>
                  </a:lnTo>
                  <a:lnTo>
                    <a:pt x="12953" y="163195"/>
                  </a:lnTo>
                  <a:lnTo>
                    <a:pt x="20414" y="115773"/>
                  </a:lnTo>
                  <a:lnTo>
                    <a:pt x="41182" y="74538"/>
                  </a:lnTo>
                  <a:lnTo>
                    <a:pt x="72838" y="41991"/>
                  </a:lnTo>
                  <a:lnTo>
                    <a:pt x="112960" y="20629"/>
                  </a:lnTo>
                  <a:lnTo>
                    <a:pt x="159130" y="12953"/>
                  </a:lnTo>
                  <a:lnTo>
                    <a:pt x="217567" y="12953"/>
                  </a:lnTo>
                  <a:lnTo>
                    <a:pt x="208954" y="8340"/>
                  </a:lnTo>
                  <a:lnTo>
                    <a:pt x="159130" y="0"/>
                  </a:lnTo>
                  <a:close/>
                </a:path>
                <a:path w="317500" h="506094">
                  <a:moveTo>
                    <a:pt x="217567" y="12953"/>
                  </a:moveTo>
                  <a:lnTo>
                    <a:pt x="159130" y="12953"/>
                  </a:lnTo>
                  <a:lnTo>
                    <a:pt x="204876" y="20629"/>
                  </a:lnTo>
                  <a:lnTo>
                    <a:pt x="244647" y="41991"/>
                  </a:lnTo>
                  <a:lnTo>
                    <a:pt x="276037" y="74538"/>
                  </a:lnTo>
                  <a:lnTo>
                    <a:pt x="296636" y="115773"/>
                  </a:lnTo>
                  <a:lnTo>
                    <a:pt x="304037" y="163195"/>
                  </a:lnTo>
                  <a:lnTo>
                    <a:pt x="300039" y="193157"/>
                  </a:lnTo>
                  <a:lnTo>
                    <a:pt x="287956" y="233156"/>
                  </a:lnTo>
                  <a:lnTo>
                    <a:pt x="267658" y="283513"/>
                  </a:lnTo>
                  <a:lnTo>
                    <a:pt x="239013" y="344550"/>
                  </a:lnTo>
                  <a:lnTo>
                    <a:pt x="215693" y="390330"/>
                  </a:lnTo>
                  <a:lnTo>
                    <a:pt x="195325" y="428561"/>
                  </a:lnTo>
                  <a:lnTo>
                    <a:pt x="175259" y="464947"/>
                  </a:lnTo>
                  <a:lnTo>
                    <a:pt x="159130" y="493013"/>
                  </a:lnTo>
                  <a:lnTo>
                    <a:pt x="174029" y="493013"/>
                  </a:lnTo>
                  <a:lnTo>
                    <a:pt x="206787" y="434689"/>
                  </a:lnTo>
                  <a:lnTo>
                    <a:pt x="227298" y="396271"/>
                  </a:lnTo>
                  <a:lnTo>
                    <a:pt x="250571" y="350520"/>
                  </a:lnTo>
                  <a:lnTo>
                    <a:pt x="279808" y="287924"/>
                  </a:lnTo>
                  <a:lnTo>
                    <a:pt x="300545" y="235997"/>
                  </a:lnTo>
                  <a:lnTo>
                    <a:pt x="312900" y="194500"/>
                  </a:lnTo>
                  <a:lnTo>
                    <a:pt x="316992" y="163195"/>
                  </a:lnTo>
                  <a:lnTo>
                    <a:pt x="308925" y="111694"/>
                  </a:lnTo>
                  <a:lnTo>
                    <a:pt x="286479" y="66906"/>
                  </a:lnTo>
                  <a:lnTo>
                    <a:pt x="252279" y="31548"/>
                  </a:lnTo>
                  <a:lnTo>
                    <a:pt x="217567" y="12953"/>
                  </a:lnTo>
                  <a:close/>
                </a:path>
              </a:pathLst>
            </a:custGeom>
            <a:solidFill>
              <a:srgbClr val="004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58228" y="2013204"/>
              <a:ext cx="256540" cy="421005"/>
            </a:xfrm>
            <a:custGeom>
              <a:avLst/>
              <a:gdLst/>
              <a:ahLst/>
              <a:cxnLst/>
              <a:rect l="l" t="t" r="r" b="b"/>
              <a:pathLst>
                <a:path w="256540" h="421005">
                  <a:moveTo>
                    <a:pt x="128650" y="0"/>
                  </a:moveTo>
                  <a:lnTo>
                    <a:pt x="78545" y="10390"/>
                  </a:lnTo>
                  <a:lnTo>
                    <a:pt x="37655" y="38639"/>
                  </a:lnTo>
                  <a:lnTo>
                    <a:pt x="10100" y="80367"/>
                  </a:lnTo>
                  <a:lnTo>
                    <a:pt x="0" y="131191"/>
                  </a:lnTo>
                  <a:lnTo>
                    <a:pt x="8070" y="173277"/>
                  </a:lnTo>
                  <a:lnTo>
                    <a:pt x="28626" y="228148"/>
                  </a:lnTo>
                  <a:lnTo>
                    <a:pt x="56181" y="287972"/>
                  </a:lnTo>
                  <a:lnTo>
                    <a:pt x="85249" y="344917"/>
                  </a:lnTo>
                  <a:lnTo>
                    <a:pt x="110345" y="391152"/>
                  </a:lnTo>
                  <a:lnTo>
                    <a:pt x="127126" y="420624"/>
                  </a:lnTo>
                  <a:lnTo>
                    <a:pt x="129794" y="420624"/>
                  </a:lnTo>
                  <a:lnTo>
                    <a:pt x="171440" y="344917"/>
                  </a:lnTo>
                  <a:lnTo>
                    <a:pt x="200294" y="287972"/>
                  </a:lnTo>
                  <a:lnTo>
                    <a:pt x="227635" y="228148"/>
                  </a:lnTo>
                  <a:lnTo>
                    <a:pt x="247667" y="174244"/>
                  </a:lnTo>
                  <a:lnTo>
                    <a:pt x="128650" y="174244"/>
                  </a:lnTo>
                  <a:lnTo>
                    <a:pt x="110738" y="170523"/>
                  </a:lnTo>
                  <a:lnTo>
                    <a:pt x="96218" y="160385"/>
                  </a:lnTo>
                  <a:lnTo>
                    <a:pt x="86485" y="145365"/>
                  </a:lnTo>
                  <a:lnTo>
                    <a:pt x="82930" y="127000"/>
                  </a:lnTo>
                  <a:lnTo>
                    <a:pt x="86485" y="109515"/>
                  </a:lnTo>
                  <a:lnTo>
                    <a:pt x="96218" y="94948"/>
                  </a:lnTo>
                  <a:lnTo>
                    <a:pt x="110738" y="84976"/>
                  </a:lnTo>
                  <a:lnTo>
                    <a:pt x="128650" y="81280"/>
                  </a:lnTo>
                  <a:lnTo>
                    <a:pt x="246255" y="81280"/>
                  </a:lnTo>
                  <a:lnTo>
                    <a:pt x="246076" y="80367"/>
                  </a:lnTo>
                  <a:lnTo>
                    <a:pt x="218868" y="38639"/>
                  </a:lnTo>
                  <a:lnTo>
                    <a:pt x="178397" y="10390"/>
                  </a:lnTo>
                  <a:lnTo>
                    <a:pt x="128650" y="0"/>
                  </a:lnTo>
                  <a:close/>
                </a:path>
                <a:path w="256540" h="421005">
                  <a:moveTo>
                    <a:pt x="246255" y="81280"/>
                  </a:moveTo>
                  <a:lnTo>
                    <a:pt x="128650" y="81280"/>
                  </a:lnTo>
                  <a:lnTo>
                    <a:pt x="145722" y="84976"/>
                  </a:lnTo>
                  <a:lnTo>
                    <a:pt x="159877" y="94948"/>
                  </a:lnTo>
                  <a:lnTo>
                    <a:pt x="169531" y="109515"/>
                  </a:lnTo>
                  <a:lnTo>
                    <a:pt x="173100" y="127000"/>
                  </a:lnTo>
                  <a:lnTo>
                    <a:pt x="169531" y="145365"/>
                  </a:lnTo>
                  <a:lnTo>
                    <a:pt x="159877" y="160385"/>
                  </a:lnTo>
                  <a:lnTo>
                    <a:pt x="145722" y="170523"/>
                  </a:lnTo>
                  <a:lnTo>
                    <a:pt x="128650" y="174244"/>
                  </a:lnTo>
                  <a:lnTo>
                    <a:pt x="247667" y="174244"/>
                  </a:lnTo>
                  <a:lnTo>
                    <a:pt x="248026" y="173277"/>
                  </a:lnTo>
                  <a:lnTo>
                    <a:pt x="256031" y="131191"/>
                  </a:lnTo>
                  <a:lnTo>
                    <a:pt x="246255" y="81280"/>
                  </a:lnTo>
                  <a:close/>
                </a:path>
              </a:pathLst>
            </a:custGeom>
            <a:solidFill>
              <a:srgbClr val="0033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8650" y="4054602"/>
              <a:ext cx="680085" cy="680085"/>
            </a:xfrm>
            <a:custGeom>
              <a:avLst/>
              <a:gdLst/>
              <a:ahLst/>
              <a:cxnLst/>
              <a:rect l="l" t="t" r="r" b="b"/>
              <a:pathLst>
                <a:path w="680085" h="680085">
                  <a:moveTo>
                    <a:pt x="339852" y="0"/>
                  </a:moveTo>
                  <a:lnTo>
                    <a:pt x="293736" y="3102"/>
                  </a:lnTo>
                  <a:lnTo>
                    <a:pt x="249506" y="12139"/>
                  </a:lnTo>
                  <a:lnTo>
                    <a:pt x="207567" y="26705"/>
                  </a:lnTo>
                  <a:lnTo>
                    <a:pt x="168322" y="46397"/>
                  </a:lnTo>
                  <a:lnTo>
                    <a:pt x="132179" y="70809"/>
                  </a:lnTo>
                  <a:lnTo>
                    <a:pt x="99541" y="99536"/>
                  </a:lnTo>
                  <a:lnTo>
                    <a:pt x="70812" y="132173"/>
                  </a:lnTo>
                  <a:lnTo>
                    <a:pt x="46400" y="168317"/>
                  </a:lnTo>
                  <a:lnTo>
                    <a:pt x="26707" y="207561"/>
                  </a:lnTo>
                  <a:lnTo>
                    <a:pt x="12139" y="249502"/>
                  </a:lnTo>
                  <a:lnTo>
                    <a:pt x="3102" y="293733"/>
                  </a:lnTo>
                  <a:lnTo>
                    <a:pt x="0" y="339852"/>
                  </a:lnTo>
                  <a:lnTo>
                    <a:pt x="3102" y="385970"/>
                  </a:lnTo>
                  <a:lnTo>
                    <a:pt x="12139" y="430201"/>
                  </a:lnTo>
                  <a:lnTo>
                    <a:pt x="26707" y="472142"/>
                  </a:lnTo>
                  <a:lnTo>
                    <a:pt x="46400" y="511386"/>
                  </a:lnTo>
                  <a:lnTo>
                    <a:pt x="70812" y="547530"/>
                  </a:lnTo>
                  <a:lnTo>
                    <a:pt x="99541" y="580167"/>
                  </a:lnTo>
                  <a:lnTo>
                    <a:pt x="132179" y="608894"/>
                  </a:lnTo>
                  <a:lnTo>
                    <a:pt x="168322" y="633306"/>
                  </a:lnTo>
                  <a:lnTo>
                    <a:pt x="207567" y="652998"/>
                  </a:lnTo>
                  <a:lnTo>
                    <a:pt x="249506" y="667564"/>
                  </a:lnTo>
                  <a:lnTo>
                    <a:pt x="293736" y="676601"/>
                  </a:lnTo>
                  <a:lnTo>
                    <a:pt x="339852" y="679704"/>
                  </a:lnTo>
                  <a:lnTo>
                    <a:pt x="385967" y="676601"/>
                  </a:lnTo>
                  <a:lnTo>
                    <a:pt x="430197" y="667564"/>
                  </a:lnTo>
                  <a:lnTo>
                    <a:pt x="472136" y="652998"/>
                  </a:lnTo>
                  <a:lnTo>
                    <a:pt x="511381" y="633306"/>
                  </a:lnTo>
                  <a:lnTo>
                    <a:pt x="547524" y="608894"/>
                  </a:lnTo>
                  <a:lnTo>
                    <a:pt x="580162" y="580167"/>
                  </a:lnTo>
                  <a:lnTo>
                    <a:pt x="608891" y="547530"/>
                  </a:lnTo>
                  <a:lnTo>
                    <a:pt x="633303" y="511386"/>
                  </a:lnTo>
                  <a:lnTo>
                    <a:pt x="652996" y="472142"/>
                  </a:lnTo>
                  <a:lnTo>
                    <a:pt x="667564" y="430201"/>
                  </a:lnTo>
                  <a:lnTo>
                    <a:pt x="676601" y="385970"/>
                  </a:lnTo>
                  <a:lnTo>
                    <a:pt x="679704" y="339852"/>
                  </a:lnTo>
                  <a:lnTo>
                    <a:pt x="676601" y="293733"/>
                  </a:lnTo>
                  <a:lnTo>
                    <a:pt x="667564" y="249502"/>
                  </a:lnTo>
                  <a:lnTo>
                    <a:pt x="652996" y="207561"/>
                  </a:lnTo>
                  <a:lnTo>
                    <a:pt x="633303" y="168317"/>
                  </a:lnTo>
                  <a:lnTo>
                    <a:pt x="608891" y="132173"/>
                  </a:lnTo>
                  <a:lnTo>
                    <a:pt x="580162" y="99536"/>
                  </a:lnTo>
                  <a:lnTo>
                    <a:pt x="547524" y="70809"/>
                  </a:lnTo>
                  <a:lnTo>
                    <a:pt x="511381" y="46397"/>
                  </a:lnTo>
                  <a:lnTo>
                    <a:pt x="472136" y="26705"/>
                  </a:lnTo>
                  <a:lnTo>
                    <a:pt x="430197" y="12139"/>
                  </a:lnTo>
                  <a:lnTo>
                    <a:pt x="385967" y="3102"/>
                  </a:lnTo>
                  <a:lnTo>
                    <a:pt x="339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8650" y="4054602"/>
              <a:ext cx="680085" cy="680085"/>
            </a:xfrm>
            <a:custGeom>
              <a:avLst/>
              <a:gdLst/>
              <a:ahLst/>
              <a:cxnLst/>
              <a:rect l="l" t="t" r="r" b="b"/>
              <a:pathLst>
                <a:path w="680085" h="680085">
                  <a:moveTo>
                    <a:pt x="0" y="339852"/>
                  </a:moveTo>
                  <a:lnTo>
                    <a:pt x="3102" y="293733"/>
                  </a:lnTo>
                  <a:lnTo>
                    <a:pt x="12139" y="249502"/>
                  </a:lnTo>
                  <a:lnTo>
                    <a:pt x="26707" y="207561"/>
                  </a:lnTo>
                  <a:lnTo>
                    <a:pt x="46400" y="168317"/>
                  </a:lnTo>
                  <a:lnTo>
                    <a:pt x="70812" y="132173"/>
                  </a:lnTo>
                  <a:lnTo>
                    <a:pt x="99541" y="99536"/>
                  </a:lnTo>
                  <a:lnTo>
                    <a:pt x="132179" y="70809"/>
                  </a:lnTo>
                  <a:lnTo>
                    <a:pt x="168322" y="46397"/>
                  </a:lnTo>
                  <a:lnTo>
                    <a:pt x="207567" y="26705"/>
                  </a:lnTo>
                  <a:lnTo>
                    <a:pt x="249506" y="12139"/>
                  </a:lnTo>
                  <a:lnTo>
                    <a:pt x="293736" y="3102"/>
                  </a:lnTo>
                  <a:lnTo>
                    <a:pt x="339852" y="0"/>
                  </a:lnTo>
                  <a:lnTo>
                    <a:pt x="385967" y="3102"/>
                  </a:lnTo>
                  <a:lnTo>
                    <a:pt x="430197" y="12139"/>
                  </a:lnTo>
                  <a:lnTo>
                    <a:pt x="472136" y="26705"/>
                  </a:lnTo>
                  <a:lnTo>
                    <a:pt x="511381" y="46397"/>
                  </a:lnTo>
                  <a:lnTo>
                    <a:pt x="547524" y="70809"/>
                  </a:lnTo>
                  <a:lnTo>
                    <a:pt x="580162" y="99536"/>
                  </a:lnTo>
                  <a:lnTo>
                    <a:pt x="608891" y="132173"/>
                  </a:lnTo>
                  <a:lnTo>
                    <a:pt x="633303" y="168317"/>
                  </a:lnTo>
                  <a:lnTo>
                    <a:pt x="652996" y="207561"/>
                  </a:lnTo>
                  <a:lnTo>
                    <a:pt x="667564" y="249502"/>
                  </a:lnTo>
                  <a:lnTo>
                    <a:pt x="676601" y="293733"/>
                  </a:lnTo>
                  <a:lnTo>
                    <a:pt x="679704" y="339852"/>
                  </a:lnTo>
                  <a:lnTo>
                    <a:pt x="676601" y="385970"/>
                  </a:lnTo>
                  <a:lnTo>
                    <a:pt x="667564" y="430201"/>
                  </a:lnTo>
                  <a:lnTo>
                    <a:pt x="652996" y="472142"/>
                  </a:lnTo>
                  <a:lnTo>
                    <a:pt x="633303" y="511386"/>
                  </a:lnTo>
                  <a:lnTo>
                    <a:pt x="608891" y="547530"/>
                  </a:lnTo>
                  <a:lnTo>
                    <a:pt x="580162" y="580167"/>
                  </a:lnTo>
                  <a:lnTo>
                    <a:pt x="547524" y="608894"/>
                  </a:lnTo>
                  <a:lnTo>
                    <a:pt x="511381" y="633306"/>
                  </a:lnTo>
                  <a:lnTo>
                    <a:pt x="472136" y="652998"/>
                  </a:lnTo>
                  <a:lnTo>
                    <a:pt x="430197" y="667564"/>
                  </a:lnTo>
                  <a:lnTo>
                    <a:pt x="385967" y="676601"/>
                  </a:lnTo>
                  <a:lnTo>
                    <a:pt x="339852" y="679704"/>
                  </a:lnTo>
                  <a:lnTo>
                    <a:pt x="293736" y="676601"/>
                  </a:lnTo>
                  <a:lnTo>
                    <a:pt x="249506" y="667564"/>
                  </a:lnTo>
                  <a:lnTo>
                    <a:pt x="207567" y="652998"/>
                  </a:lnTo>
                  <a:lnTo>
                    <a:pt x="168322" y="633306"/>
                  </a:lnTo>
                  <a:lnTo>
                    <a:pt x="132179" y="608894"/>
                  </a:lnTo>
                  <a:lnTo>
                    <a:pt x="99541" y="580167"/>
                  </a:lnTo>
                  <a:lnTo>
                    <a:pt x="70812" y="547530"/>
                  </a:lnTo>
                  <a:lnTo>
                    <a:pt x="46400" y="511386"/>
                  </a:lnTo>
                  <a:lnTo>
                    <a:pt x="26707" y="472142"/>
                  </a:lnTo>
                  <a:lnTo>
                    <a:pt x="12139" y="430201"/>
                  </a:lnTo>
                  <a:lnTo>
                    <a:pt x="3102" y="385970"/>
                  </a:lnTo>
                  <a:lnTo>
                    <a:pt x="0" y="339852"/>
                  </a:lnTo>
                  <a:close/>
                </a:path>
              </a:pathLst>
            </a:custGeom>
            <a:ln w="19050">
              <a:solidFill>
                <a:srgbClr val="00334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0940" y="4097908"/>
              <a:ext cx="596646" cy="59563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05306" y="4268724"/>
              <a:ext cx="326390" cy="251460"/>
            </a:xfrm>
            <a:custGeom>
              <a:avLst/>
              <a:gdLst/>
              <a:ahLst/>
              <a:cxnLst/>
              <a:rect l="l" t="t" r="r" b="b"/>
              <a:pathLst>
                <a:path w="326390" h="251460">
                  <a:moveTo>
                    <a:pt x="99847" y="161162"/>
                  </a:moveTo>
                  <a:lnTo>
                    <a:pt x="90805" y="161162"/>
                  </a:lnTo>
                  <a:lnTo>
                    <a:pt x="86017" y="162940"/>
                  </a:lnTo>
                  <a:lnTo>
                    <a:pt x="82296" y="166369"/>
                  </a:lnTo>
                  <a:lnTo>
                    <a:pt x="7086" y="234061"/>
                  </a:lnTo>
                  <a:lnTo>
                    <a:pt x="2120" y="238632"/>
                  </a:lnTo>
                  <a:lnTo>
                    <a:pt x="0" y="245237"/>
                  </a:lnTo>
                  <a:lnTo>
                    <a:pt x="1231" y="251459"/>
                  </a:lnTo>
                  <a:lnTo>
                    <a:pt x="9220" y="251459"/>
                  </a:lnTo>
                  <a:lnTo>
                    <a:pt x="8864" y="250570"/>
                  </a:lnTo>
                  <a:lnTo>
                    <a:pt x="8788" y="250189"/>
                  </a:lnTo>
                  <a:lnTo>
                    <a:pt x="8591" y="246887"/>
                  </a:lnTo>
                  <a:lnTo>
                    <a:pt x="8558" y="245237"/>
                  </a:lnTo>
                  <a:lnTo>
                    <a:pt x="9753" y="242188"/>
                  </a:lnTo>
                  <a:lnTo>
                    <a:pt x="12230" y="239902"/>
                  </a:lnTo>
                  <a:lnTo>
                    <a:pt x="18440" y="234442"/>
                  </a:lnTo>
                  <a:lnTo>
                    <a:pt x="87439" y="172212"/>
                  </a:lnTo>
                  <a:lnTo>
                    <a:pt x="89738" y="170052"/>
                  </a:lnTo>
                  <a:lnTo>
                    <a:pt x="92760" y="169037"/>
                  </a:lnTo>
                  <a:lnTo>
                    <a:pt x="114416" y="169037"/>
                  </a:lnTo>
                  <a:lnTo>
                    <a:pt x="106946" y="164211"/>
                  </a:lnTo>
                  <a:lnTo>
                    <a:pt x="106768" y="164211"/>
                  </a:lnTo>
                  <a:lnTo>
                    <a:pt x="103581" y="162306"/>
                  </a:lnTo>
                  <a:lnTo>
                    <a:pt x="99847" y="161162"/>
                  </a:lnTo>
                  <a:close/>
                </a:path>
                <a:path w="326390" h="251460">
                  <a:moveTo>
                    <a:pt x="257104" y="154050"/>
                  </a:moveTo>
                  <a:lnTo>
                    <a:pt x="242633" y="154050"/>
                  </a:lnTo>
                  <a:lnTo>
                    <a:pt x="245478" y="154812"/>
                  </a:lnTo>
                  <a:lnTo>
                    <a:pt x="246887" y="155320"/>
                  </a:lnTo>
                  <a:lnTo>
                    <a:pt x="248310" y="156209"/>
                  </a:lnTo>
                  <a:lnTo>
                    <a:pt x="249555" y="157225"/>
                  </a:lnTo>
                  <a:lnTo>
                    <a:pt x="249732" y="157480"/>
                  </a:lnTo>
                  <a:lnTo>
                    <a:pt x="249910" y="157606"/>
                  </a:lnTo>
                  <a:lnTo>
                    <a:pt x="250088" y="157606"/>
                  </a:lnTo>
                  <a:lnTo>
                    <a:pt x="250088" y="157861"/>
                  </a:lnTo>
                  <a:lnTo>
                    <a:pt x="250444" y="157987"/>
                  </a:lnTo>
                  <a:lnTo>
                    <a:pt x="250621" y="158369"/>
                  </a:lnTo>
                  <a:lnTo>
                    <a:pt x="251075" y="158876"/>
                  </a:lnTo>
                  <a:lnTo>
                    <a:pt x="314286" y="240411"/>
                  </a:lnTo>
                  <a:lnTo>
                    <a:pt x="316242" y="242188"/>
                  </a:lnTo>
                  <a:lnTo>
                    <a:pt x="317309" y="244475"/>
                  </a:lnTo>
                  <a:lnTo>
                    <a:pt x="317665" y="246887"/>
                  </a:lnTo>
                  <a:lnTo>
                    <a:pt x="317665" y="249174"/>
                  </a:lnTo>
                  <a:lnTo>
                    <a:pt x="317487" y="249300"/>
                  </a:lnTo>
                  <a:lnTo>
                    <a:pt x="317487" y="250189"/>
                  </a:lnTo>
                  <a:lnTo>
                    <a:pt x="317131" y="250951"/>
                  </a:lnTo>
                  <a:lnTo>
                    <a:pt x="317131" y="251459"/>
                  </a:lnTo>
                  <a:lnTo>
                    <a:pt x="325107" y="251459"/>
                  </a:lnTo>
                  <a:lnTo>
                    <a:pt x="326351" y="245618"/>
                  </a:lnTo>
                  <a:lnTo>
                    <a:pt x="324586" y="239521"/>
                  </a:lnTo>
                  <a:lnTo>
                    <a:pt x="320319" y="235076"/>
                  </a:lnTo>
                  <a:lnTo>
                    <a:pt x="257104" y="154050"/>
                  </a:lnTo>
                  <a:close/>
                </a:path>
                <a:path w="326390" h="251460">
                  <a:moveTo>
                    <a:pt x="114416" y="169037"/>
                  </a:moveTo>
                  <a:lnTo>
                    <a:pt x="97548" y="169037"/>
                  </a:lnTo>
                  <a:lnTo>
                    <a:pt x="98971" y="169418"/>
                  </a:lnTo>
                  <a:lnTo>
                    <a:pt x="100380" y="169671"/>
                  </a:lnTo>
                  <a:lnTo>
                    <a:pt x="101269" y="170052"/>
                  </a:lnTo>
                  <a:lnTo>
                    <a:pt x="101981" y="170433"/>
                  </a:lnTo>
                  <a:lnTo>
                    <a:pt x="102692" y="170942"/>
                  </a:lnTo>
                  <a:lnTo>
                    <a:pt x="102870" y="170942"/>
                  </a:lnTo>
                  <a:lnTo>
                    <a:pt x="117589" y="180339"/>
                  </a:lnTo>
                  <a:lnTo>
                    <a:pt x="119545" y="181482"/>
                  </a:lnTo>
                  <a:lnTo>
                    <a:pt x="124710" y="170052"/>
                  </a:lnTo>
                  <a:lnTo>
                    <a:pt x="115989" y="170052"/>
                  </a:lnTo>
                  <a:lnTo>
                    <a:pt x="114416" y="169037"/>
                  </a:lnTo>
                  <a:close/>
                </a:path>
                <a:path w="326390" h="251460">
                  <a:moveTo>
                    <a:pt x="179662" y="101345"/>
                  </a:moveTo>
                  <a:lnTo>
                    <a:pt x="164592" y="101345"/>
                  </a:lnTo>
                  <a:lnTo>
                    <a:pt x="166547" y="101600"/>
                  </a:lnTo>
                  <a:lnTo>
                    <a:pt x="167957" y="101981"/>
                  </a:lnTo>
                  <a:lnTo>
                    <a:pt x="169202" y="102488"/>
                  </a:lnTo>
                  <a:lnTo>
                    <a:pt x="170268" y="103250"/>
                  </a:lnTo>
                  <a:lnTo>
                    <a:pt x="170446" y="103250"/>
                  </a:lnTo>
                  <a:lnTo>
                    <a:pt x="171869" y="104267"/>
                  </a:lnTo>
                  <a:lnTo>
                    <a:pt x="173101" y="105537"/>
                  </a:lnTo>
                  <a:lnTo>
                    <a:pt x="173990" y="106933"/>
                  </a:lnTo>
                  <a:lnTo>
                    <a:pt x="174345" y="107695"/>
                  </a:lnTo>
                  <a:lnTo>
                    <a:pt x="204058" y="158876"/>
                  </a:lnTo>
                  <a:lnTo>
                    <a:pt x="216027" y="179324"/>
                  </a:lnTo>
                  <a:lnTo>
                    <a:pt x="226665" y="165226"/>
                  </a:lnTo>
                  <a:lnTo>
                    <a:pt x="216738" y="165226"/>
                  </a:lnTo>
                  <a:lnTo>
                    <a:pt x="180794" y="103250"/>
                  </a:lnTo>
                  <a:lnTo>
                    <a:pt x="179662" y="101345"/>
                  </a:lnTo>
                  <a:close/>
                </a:path>
                <a:path w="326390" h="251460">
                  <a:moveTo>
                    <a:pt x="164769" y="0"/>
                  </a:moveTo>
                  <a:lnTo>
                    <a:pt x="160693" y="0"/>
                  </a:lnTo>
                  <a:lnTo>
                    <a:pt x="159092" y="1650"/>
                  </a:lnTo>
                  <a:lnTo>
                    <a:pt x="159092" y="93852"/>
                  </a:lnTo>
                  <a:lnTo>
                    <a:pt x="157670" y="94233"/>
                  </a:lnTo>
                  <a:lnTo>
                    <a:pt x="155194" y="95250"/>
                  </a:lnTo>
                  <a:lnTo>
                    <a:pt x="153771" y="95757"/>
                  </a:lnTo>
                  <a:lnTo>
                    <a:pt x="152349" y="96519"/>
                  </a:lnTo>
                  <a:lnTo>
                    <a:pt x="151295" y="97408"/>
                  </a:lnTo>
                  <a:lnTo>
                    <a:pt x="148628" y="99313"/>
                  </a:lnTo>
                  <a:lnTo>
                    <a:pt x="146684" y="101853"/>
                  </a:lnTo>
                  <a:lnTo>
                    <a:pt x="144235" y="107187"/>
                  </a:lnTo>
                  <a:lnTo>
                    <a:pt x="115989" y="170052"/>
                  </a:lnTo>
                  <a:lnTo>
                    <a:pt x="124710" y="170052"/>
                  </a:lnTo>
                  <a:lnTo>
                    <a:pt x="151295" y="110743"/>
                  </a:lnTo>
                  <a:lnTo>
                    <a:pt x="152704" y="107187"/>
                  </a:lnTo>
                  <a:lnTo>
                    <a:pt x="153238" y="106425"/>
                  </a:lnTo>
                  <a:lnTo>
                    <a:pt x="153949" y="105790"/>
                  </a:lnTo>
                  <a:lnTo>
                    <a:pt x="154305" y="105156"/>
                  </a:lnTo>
                  <a:lnTo>
                    <a:pt x="154660" y="104901"/>
                  </a:lnTo>
                  <a:lnTo>
                    <a:pt x="155194" y="104267"/>
                  </a:lnTo>
                  <a:lnTo>
                    <a:pt x="156260" y="103377"/>
                  </a:lnTo>
                  <a:lnTo>
                    <a:pt x="157492" y="102488"/>
                  </a:lnTo>
                  <a:lnTo>
                    <a:pt x="159092" y="101981"/>
                  </a:lnTo>
                  <a:lnTo>
                    <a:pt x="160337" y="101473"/>
                  </a:lnTo>
                  <a:lnTo>
                    <a:pt x="161937" y="101345"/>
                  </a:lnTo>
                  <a:lnTo>
                    <a:pt x="179662" y="101345"/>
                  </a:lnTo>
                  <a:lnTo>
                    <a:pt x="179133" y="100456"/>
                  </a:lnTo>
                  <a:lnTo>
                    <a:pt x="177012" y="98298"/>
                  </a:lnTo>
                  <a:lnTo>
                    <a:pt x="174345" y="96646"/>
                  </a:lnTo>
                  <a:lnTo>
                    <a:pt x="173101" y="95757"/>
                  </a:lnTo>
                  <a:lnTo>
                    <a:pt x="171869" y="95250"/>
                  </a:lnTo>
                  <a:lnTo>
                    <a:pt x="170446" y="94742"/>
                  </a:lnTo>
                  <a:lnTo>
                    <a:pt x="169202" y="94233"/>
                  </a:lnTo>
                  <a:lnTo>
                    <a:pt x="167957" y="93852"/>
                  </a:lnTo>
                  <a:lnTo>
                    <a:pt x="166547" y="93599"/>
                  </a:lnTo>
                  <a:lnTo>
                    <a:pt x="166547" y="1650"/>
                  </a:lnTo>
                  <a:lnTo>
                    <a:pt x="164769" y="0"/>
                  </a:lnTo>
                  <a:close/>
                </a:path>
                <a:path w="326390" h="251460">
                  <a:moveTo>
                    <a:pt x="247599" y="146303"/>
                  </a:moveTo>
                  <a:lnTo>
                    <a:pt x="234835" y="146303"/>
                  </a:lnTo>
                  <a:lnTo>
                    <a:pt x="228803" y="149225"/>
                  </a:lnTo>
                  <a:lnTo>
                    <a:pt x="225082" y="154050"/>
                  </a:lnTo>
                  <a:lnTo>
                    <a:pt x="216738" y="165226"/>
                  </a:lnTo>
                  <a:lnTo>
                    <a:pt x="226665" y="165226"/>
                  </a:lnTo>
                  <a:lnTo>
                    <a:pt x="231546" y="158750"/>
                  </a:lnTo>
                  <a:lnTo>
                    <a:pt x="233591" y="155828"/>
                  </a:lnTo>
                  <a:lnTo>
                    <a:pt x="237312" y="154050"/>
                  </a:lnTo>
                  <a:lnTo>
                    <a:pt x="257104" y="154050"/>
                  </a:lnTo>
                  <a:lnTo>
                    <a:pt x="253276" y="149098"/>
                  </a:lnTo>
                  <a:lnTo>
                    <a:pt x="247599" y="146303"/>
                  </a:lnTo>
                  <a:close/>
                </a:path>
                <a:path w="326390" h="251460">
                  <a:moveTo>
                    <a:pt x="232425" y="46862"/>
                  </a:moveTo>
                  <a:lnTo>
                    <a:pt x="190868" y="46862"/>
                  </a:lnTo>
                  <a:lnTo>
                    <a:pt x="197942" y="51181"/>
                  </a:lnTo>
                  <a:lnTo>
                    <a:pt x="200596" y="52705"/>
                  </a:lnTo>
                  <a:lnTo>
                    <a:pt x="203606" y="54609"/>
                  </a:lnTo>
                  <a:lnTo>
                    <a:pt x="206438" y="55752"/>
                  </a:lnTo>
                  <a:lnTo>
                    <a:pt x="210502" y="57784"/>
                  </a:lnTo>
                  <a:lnTo>
                    <a:pt x="214566" y="58165"/>
                  </a:lnTo>
                  <a:lnTo>
                    <a:pt x="223583" y="55499"/>
                  </a:lnTo>
                  <a:lnTo>
                    <a:pt x="231546" y="49530"/>
                  </a:lnTo>
                  <a:lnTo>
                    <a:pt x="232079" y="49149"/>
                  </a:lnTo>
                  <a:lnTo>
                    <a:pt x="232435" y="48513"/>
                  </a:lnTo>
                  <a:lnTo>
                    <a:pt x="232425" y="46862"/>
                  </a:lnTo>
                  <a:close/>
                </a:path>
                <a:path w="326390" h="251460">
                  <a:moveTo>
                    <a:pt x="184810" y="5842"/>
                  </a:moveTo>
                  <a:lnTo>
                    <a:pt x="181762" y="6476"/>
                  </a:lnTo>
                  <a:lnTo>
                    <a:pt x="178663" y="7874"/>
                  </a:lnTo>
                  <a:lnTo>
                    <a:pt x="177787" y="8127"/>
                  </a:lnTo>
                  <a:lnTo>
                    <a:pt x="176009" y="9017"/>
                  </a:lnTo>
                  <a:lnTo>
                    <a:pt x="174421" y="9906"/>
                  </a:lnTo>
                  <a:lnTo>
                    <a:pt x="174421" y="51815"/>
                  </a:lnTo>
                  <a:lnTo>
                    <a:pt x="175133" y="51562"/>
                  </a:lnTo>
                  <a:lnTo>
                    <a:pt x="175831" y="51181"/>
                  </a:lnTo>
                  <a:lnTo>
                    <a:pt x="176364" y="50800"/>
                  </a:lnTo>
                  <a:lnTo>
                    <a:pt x="183616" y="47117"/>
                  </a:lnTo>
                  <a:lnTo>
                    <a:pt x="190868" y="46862"/>
                  </a:lnTo>
                  <a:lnTo>
                    <a:pt x="232425" y="46862"/>
                  </a:lnTo>
                  <a:lnTo>
                    <a:pt x="232332" y="38036"/>
                  </a:lnTo>
                  <a:lnTo>
                    <a:pt x="232266" y="16382"/>
                  </a:lnTo>
                  <a:lnTo>
                    <a:pt x="211391" y="16382"/>
                  </a:lnTo>
                  <a:lnTo>
                    <a:pt x="206438" y="13843"/>
                  </a:lnTo>
                  <a:lnTo>
                    <a:pt x="196888" y="8508"/>
                  </a:lnTo>
                  <a:lnTo>
                    <a:pt x="193878" y="6984"/>
                  </a:lnTo>
                  <a:lnTo>
                    <a:pt x="190868" y="6223"/>
                  </a:lnTo>
                  <a:lnTo>
                    <a:pt x="187845" y="5968"/>
                  </a:lnTo>
                  <a:lnTo>
                    <a:pt x="184810" y="5842"/>
                  </a:lnTo>
                  <a:close/>
                </a:path>
                <a:path w="326390" h="251460">
                  <a:moveTo>
                    <a:pt x="231546" y="7493"/>
                  </a:moveTo>
                  <a:lnTo>
                    <a:pt x="231012" y="7874"/>
                  </a:lnTo>
                  <a:lnTo>
                    <a:pt x="230835" y="7874"/>
                  </a:lnTo>
                  <a:lnTo>
                    <a:pt x="227660" y="9906"/>
                  </a:lnTo>
                  <a:lnTo>
                    <a:pt x="224650" y="12064"/>
                  </a:lnTo>
                  <a:lnTo>
                    <a:pt x="221284" y="13843"/>
                  </a:lnTo>
                  <a:lnTo>
                    <a:pt x="216331" y="16382"/>
                  </a:lnTo>
                  <a:lnTo>
                    <a:pt x="232266" y="16382"/>
                  </a:lnTo>
                  <a:lnTo>
                    <a:pt x="232257" y="8000"/>
                  </a:lnTo>
                  <a:lnTo>
                    <a:pt x="231546" y="7493"/>
                  </a:lnTo>
                  <a:close/>
                </a:path>
              </a:pathLst>
            </a:custGeom>
            <a:solidFill>
              <a:srgbClr val="004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19912" y="4378452"/>
              <a:ext cx="297180" cy="142240"/>
            </a:xfrm>
            <a:custGeom>
              <a:avLst/>
              <a:gdLst/>
              <a:ahLst/>
              <a:cxnLst/>
              <a:rect l="l" t="t" r="r" b="b"/>
              <a:pathLst>
                <a:path w="297180" h="142239">
                  <a:moveTo>
                    <a:pt x="82219" y="67437"/>
                  </a:moveTo>
                  <a:lnTo>
                    <a:pt x="79895" y="67437"/>
                  </a:lnTo>
                  <a:lnTo>
                    <a:pt x="78651" y="67818"/>
                  </a:lnTo>
                  <a:lnTo>
                    <a:pt x="77762" y="68706"/>
                  </a:lnTo>
                  <a:lnTo>
                    <a:pt x="2489" y="136017"/>
                  </a:lnTo>
                  <a:lnTo>
                    <a:pt x="0" y="138175"/>
                  </a:lnTo>
                  <a:lnTo>
                    <a:pt x="1955" y="141731"/>
                  </a:lnTo>
                  <a:lnTo>
                    <a:pt x="295046" y="141731"/>
                  </a:lnTo>
                  <a:lnTo>
                    <a:pt x="297179" y="138049"/>
                  </a:lnTo>
                  <a:lnTo>
                    <a:pt x="294513" y="136017"/>
                  </a:lnTo>
                  <a:lnTo>
                    <a:pt x="252204" y="81915"/>
                  </a:lnTo>
                  <a:lnTo>
                    <a:pt x="105879" y="81915"/>
                  </a:lnTo>
                  <a:lnTo>
                    <a:pt x="105346" y="81787"/>
                  </a:lnTo>
                  <a:lnTo>
                    <a:pt x="104635" y="81280"/>
                  </a:lnTo>
                  <a:lnTo>
                    <a:pt x="83819" y="68072"/>
                  </a:lnTo>
                  <a:lnTo>
                    <a:pt x="83108" y="67818"/>
                  </a:lnTo>
                  <a:lnTo>
                    <a:pt x="82219" y="67437"/>
                  </a:lnTo>
                  <a:close/>
                </a:path>
                <a:path w="297180" h="142239">
                  <a:moveTo>
                    <a:pt x="150012" y="0"/>
                  </a:moveTo>
                  <a:lnTo>
                    <a:pt x="147167" y="0"/>
                  </a:lnTo>
                  <a:lnTo>
                    <a:pt x="145567" y="762"/>
                  </a:lnTo>
                  <a:lnTo>
                    <a:pt x="144856" y="2159"/>
                  </a:lnTo>
                  <a:lnTo>
                    <a:pt x="144500" y="3175"/>
                  </a:lnTo>
                  <a:lnTo>
                    <a:pt x="140576" y="11811"/>
                  </a:lnTo>
                  <a:lnTo>
                    <a:pt x="136664" y="20574"/>
                  </a:lnTo>
                  <a:lnTo>
                    <a:pt x="109791" y="79756"/>
                  </a:lnTo>
                  <a:lnTo>
                    <a:pt x="109258" y="81025"/>
                  </a:lnTo>
                  <a:lnTo>
                    <a:pt x="108013" y="81915"/>
                  </a:lnTo>
                  <a:lnTo>
                    <a:pt x="252204" y="81915"/>
                  </a:lnTo>
                  <a:lnTo>
                    <a:pt x="251509" y="81025"/>
                  </a:lnTo>
                  <a:lnTo>
                    <a:pt x="199834" y="81025"/>
                  </a:lnTo>
                  <a:lnTo>
                    <a:pt x="198767" y="80518"/>
                  </a:lnTo>
                  <a:lnTo>
                    <a:pt x="198056" y="79248"/>
                  </a:lnTo>
                  <a:lnTo>
                    <a:pt x="159804" y="14097"/>
                  </a:lnTo>
                  <a:lnTo>
                    <a:pt x="155879" y="7493"/>
                  </a:lnTo>
                  <a:lnTo>
                    <a:pt x="152679" y="1905"/>
                  </a:lnTo>
                  <a:lnTo>
                    <a:pt x="152501" y="1650"/>
                  </a:lnTo>
                  <a:lnTo>
                    <a:pt x="152323" y="1270"/>
                  </a:lnTo>
                  <a:lnTo>
                    <a:pt x="151968" y="1016"/>
                  </a:lnTo>
                  <a:lnTo>
                    <a:pt x="151256" y="381"/>
                  </a:lnTo>
                  <a:lnTo>
                    <a:pt x="150012" y="0"/>
                  </a:lnTo>
                  <a:close/>
                </a:path>
                <a:path w="297180" h="142239">
                  <a:moveTo>
                    <a:pt x="228307" y="52578"/>
                  </a:moveTo>
                  <a:lnTo>
                    <a:pt x="225463" y="52578"/>
                  </a:lnTo>
                  <a:lnTo>
                    <a:pt x="224040" y="53086"/>
                  </a:lnTo>
                  <a:lnTo>
                    <a:pt x="223329" y="54102"/>
                  </a:lnTo>
                  <a:lnTo>
                    <a:pt x="203847" y="79756"/>
                  </a:lnTo>
                  <a:lnTo>
                    <a:pt x="203225" y="80645"/>
                  </a:lnTo>
                  <a:lnTo>
                    <a:pt x="202158" y="81025"/>
                  </a:lnTo>
                  <a:lnTo>
                    <a:pt x="251509" y="81025"/>
                  </a:lnTo>
                  <a:lnTo>
                    <a:pt x="230454" y="54102"/>
                  </a:lnTo>
                  <a:lnTo>
                    <a:pt x="229552" y="53086"/>
                  </a:lnTo>
                  <a:lnTo>
                    <a:pt x="228307" y="52578"/>
                  </a:lnTo>
                  <a:close/>
                </a:path>
              </a:pathLst>
            </a:custGeom>
            <a:solidFill>
              <a:srgbClr val="0033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8650" y="2957322"/>
              <a:ext cx="680085" cy="680085"/>
            </a:xfrm>
            <a:custGeom>
              <a:avLst/>
              <a:gdLst/>
              <a:ahLst/>
              <a:cxnLst/>
              <a:rect l="l" t="t" r="r" b="b"/>
              <a:pathLst>
                <a:path w="680085" h="680085">
                  <a:moveTo>
                    <a:pt x="339852" y="0"/>
                  </a:moveTo>
                  <a:lnTo>
                    <a:pt x="293736" y="3102"/>
                  </a:lnTo>
                  <a:lnTo>
                    <a:pt x="249506" y="12139"/>
                  </a:lnTo>
                  <a:lnTo>
                    <a:pt x="207567" y="26705"/>
                  </a:lnTo>
                  <a:lnTo>
                    <a:pt x="168322" y="46397"/>
                  </a:lnTo>
                  <a:lnTo>
                    <a:pt x="132179" y="70809"/>
                  </a:lnTo>
                  <a:lnTo>
                    <a:pt x="99541" y="99536"/>
                  </a:lnTo>
                  <a:lnTo>
                    <a:pt x="70812" y="132173"/>
                  </a:lnTo>
                  <a:lnTo>
                    <a:pt x="46400" y="168317"/>
                  </a:lnTo>
                  <a:lnTo>
                    <a:pt x="26707" y="207561"/>
                  </a:lnTo>
                  <a:lnTo>
                    <a:pt x="12139" y="249502"/>
                  </a:lnTo>
                  <a:lnTo>
                    <a:pt x="3102" y="293733"/>
                  </a:lnTo>
                  <a:lnTo>
                    <a:pt x="0" y="339851"/>
                  </a:lnTo>
                  <a:lnTo>
                    <a:pt x="3102" y="385970"/>
                  </a:lnTo>
                  <a:lnTo>
                    <a:pt x="12139" y="430201"/>
                  </a:lnTo>
                  <a:lnTo>
                    <a:pt x="26707" y="472142"/>
                  </a:lnTo>
                  <a:lnTo>
                    <a:pt x="46400" y="511386"/>
                  </a:lnTo>
                  <a:lnTo>
                    <a:pt x="70812" y="547530"/>
                  </a:lnTo>
                  <a:lnTo>
                    <a:pt x="99541" y="580167"/>
                  </a:lnTo>
                  <a:lnTo>
                    <a:pt x="132179" y="608894"/>
                  </a:lnTo>
                  <a:lnTo>
                    <a:pt x="168322" y="633306"/>
                  </a:lnTo>
                  <a:lnTo>
                    <a:pt x="207567" y="652998"/>
                  </a:lnTo>
                  <a:lnTo>
                    <a:pt x="249506" y="667564"/>
                  </a:lnTo>
                  <a:lnTo>
                    <a:pt x="293736" y="676601"/>
                  </a:lnTo>
                  <a:lnTo>
                    <a:pt x="339852" y="679703"/>
                  </a:lnTo>
                  <a:lnTo>
                    <a:pt x="385967" y="676601"/>
                  </a:lnTo>
                  <a:lnTo>
                    <a:pt x="430197" y="667564"/>
                  </a:lnTo>
                  <a:lnTo>
                    <a:pt x="472136" y="652998"/>
                  </a:lnTo>
                  <a:lnTo>
                    <a:pt x="511381" y="633306"/>
                  </a:lnTo>
                  <a:lnTo>
                    <a:pt x="547524" y="608894"/>
                  </a:lnTo>
                  <a:lnTo>
                    <a:pt x="580162" y="580167"/>
                  </a:lnTo>
                  <a:lnTo>
                    <a:pt x="608891" y="547530"/>
                  </a:lnTo>
                  <a:lnTo>
                    <a:pt x="633303" y="511386"/>
                  </a:lnTo>
                  <a:lnTo>
                    <a:pt x="652996" y="472142"/>
                  </a:lnTo>
                  <a:lnTo>
                    <a:pt x="667564" y="430201"/>
                  </a:lnTo>
                  <a:lnTo>
                    <a:pt x="676601" y="385970"/>
                  </a:lnTo>
                  <a:lnTo>
                    <a:pt x="679704" y="339851"/>
                  </a:lnTo>
                  <a:lnTo>
                    <a:pt x="676601" y="293733"/>
                  </a:lnTo>
                  <a:lnTo>
                    <a:pt x="667564" y="249502"/>
                  </a:lnTo>
                  <a:lnTo>
                    <a:pt x="652996" y="207561"/>
                  </a:lnTo>
                  <a:lnTo>
                    <a:pt x="633303" y="168317"/>
                  </a:lnTo>
                  <a:lnTo>
                    <a:pt x="608891" y="132173"/>
                  </a:lnTo>
                  <a:lnTo>
                    <a:pt x="580162" y="99536"/>
                  </a:lnTo>
                  <a:lnTo>
                    <a:pt x="547524" y="70809"/>
                  </a:lnTo>
                  <a:lnTo>
                    <a:pt x="511381" y="46397"/>
                  </a:lnTo>
                  <a:lnTo>
                    <a:pt x="472136" y="26705"/>
                  </a:lnTo>
                  <a:lnTo>
                    <a:pt x="430197" y="12139"/>
                  </a:lnTo>
                  <a:lnTo>
                    <a:pt x="385967" y="3102"/>
                  </a:lnTo>
                  <a:lnTo>
                    <a:pt x="339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8650" y="2957322"/>
              <a:ext cx="680085" cy="680085"/>
            </a:xfrm>
            <a:custGeom>
              <a:avLst/>
              <a:gdLst/>
              <a:ahLst/>
              <a:cxnLst/>
              <a:rect l="l" t="t" r="r" b="b"/>
              <a:pathLst>
                <a:path w="680085" h="680085">
                  <a:moveTo>
                    <a:pt x="0" y="339851"/>
                  </a:moveTo>
                  <a:lnTo>
                    <a:pt x="3102" y="293733"/>
                  </a:lnTo>
                  <a:lnTo>
                    <a:pt x="12139" y="249502"/>
                  </a:lnTo>
                  <a:lnTo>
                    <a:pt x="26707" y="207561"/>
                  </a:lnTo>
                  <a:lnTo>
                    <a:pt x="46400" y="168317"/>
                  </a:lnTo>
                  <a:lnTo>
                    <a:pt x="70812" y="132173"/>
                  </a:lnTo>
                  <a:lnTo>
                    <a:pt x="99541" y="99536"/>
                  </a:lnTo>
                  <a:lnTo>
                    <a:pt x="132179" y="70809"/>
                  </a:lnTo>
                  <a:lnTo>
                    <a:pt x="168322" y="46397"/>
                  </a:lnTo>
                  <a:lnTo>
                    <a:pt x="207567" y="26705"/>
                  </a:lnTo>
                  <a:lnTo>
                    <a:pt x="249506" y="12139"/>
                  </a:lnTo>
                  <a:lnTo>
                    <a:pt x="293736" y="3102"/>
                  </a:lnTo>
                  <a:lnTo>
                    <a:pt x="339852" y="0"/>
                  </a:lnTo>
                  <a:lnTo>
                    <a:pt x="385967" y="3102"/>
                  </a:lnTo>
                  <a:lnTo>
                    <a:pt x="430197" y="12139"/>
                  </a:lnTo>
                  <a:lnTo>
                    <a:pt x="472136" y="26705"/>
                  </a:lnTo>
                  <a:lnTo>
                    <a:pt x="511381" y="46397"/>
                  </a:lnTo>
                  <a:lnTo>
                    <a:pt x="547524" y="70809"/>
                  </a:lnTo>
                  <a:lnTo>
                    <a:pt x="580162" y="99536"/>
                  </a:lnTo>
                  <a:lnTo>
                    <a:pt x="608891" y="132173"/>
                  </a:lnTo>
                  <a:lnTo>
                    <a:pt x="633303" y="168317"/>
                  </a:lnTo>
                  <a:lnTo>
                    <a:pt x="652996" y="207561"/>
                  </a:lnTo>
                  <a:lnTo>
                    <a:pt x="667564" y="249502"/>
                  </a:lnTo>
                  <a:lnTo>
                    <a:pt x="676601" y="293733"/>
                  </a:lnTo>
                  <a:lnTo>
                    <a:pt x="679704" y="339851"/>
                  </a:lnTo>
                  <a:lnTo>
                    <a:pt x="676601" y="385970"/>
                  </a:lnTo>
                  <a:lnTo>
                    <a:pt x="667564" y="430201"/>
                  </a:lnTo>
                  <a:lnTo>
                    <a:pt x="652996" y="472142"/>
                  </a:lnTo>
                  <a:lnTo>
                    <a:pt x="633303" y="511386"/>
                  </a:lnTo>
                  <a:lnTo>
                    <a:pt x="608891" y="547530"/>
                  </a:lnTo>
                  <a:lnTo>
                    <a:pt x="580162" y="580167"/>
                  </a:lnTo>
                  <a:lnTo>
                    <a:pt x="547524" y="608894"/>
                  </a:lnTo>
                  <a:lnTo>
                    <a:pt x="511381" y="633306"/>
                  </a:lnTo>
                  <a:lnTo>
                    <a:pt x="472136" y="652998"/>
                  </a:lnTo>
                  <a:lnTo>
                    <a:pt x="430197" y="667564"/>
                  </a:lnTo>
                  <a:lnTo>
                    <a:pt x="385967" y="676601"/>
                  </a:lnTo>
                  <a:lnTo>
                    <a:pt x="339852" y="679703"/>
                  </a:lnTo>
                  <a:lnTo>
                    <a:pt x="293736" y="676601"/>
                  </a:lnTo>
                  <a:lnTo>
                    <a:pt x="249506" y="667564"/>
                  </a:lnTo>
                  <a:lnTo>
                    <a:pt x="207567" y="652998"/>
                  </a:lnTo>
                  <a:lnTo>
                    <a:pt x="168322" y="633306"/>
                  </a:lnTo>
                  <a:lnTo>
                    <a:pt x="132179" y="608894"/>
                  </a:lnTo>
                  <a:lnTo>
                    <a:pt x="99541" y="580167"/>
                  </a:lnTo>
                  <a:lnTo>
                    <a:pt x="70812" y="547530"/>
                  </a:lnTo>
                  <a:lnTo>
                    <a:pt x="46400" y="511386"/>
                  </a:lnTo>
                  <a:lnTo>
                    <a:pt x="26707" y="472142"/>
                  </a:lnTo>
                  <a:lnTo>
                    <a:pt x="12139" y="430201"/>
                  </a:lnTo>
                  <a:lnTo>
                    <a:pt x="3102" y="385970"/>
                  </a:lnTo>
                  <a:lnTo>
                    <a:pt x="0" y="339851"/>
                  </a:lnTo>
                  <a:close/>
                </a:path>
              </a:pathLst>
            </a:custGeom>
            <a:ln w="19050">
              <a:solidFill>
                <a:srgbClr val="00334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940" y="2998089"/>
              <a:ext cx="596646" cy="59817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06195" y="3134868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19" h="325120">
                  <a:moveTo>
                    <a:pt x="55460" y="276733"/>
                  </a:moveTo>
                  <a:lnTo>
                    <a:pt x="47840" y="276733"/>
                  </a:lnTo>
                  <a:lnTo>
                    <a:pt x="47840" y="322834"/>
                  </a:lnTo>
                  <a:lnTo>
                    <a:pt x="49618" y="324612"/>
                  </a:lnTo>
                  <a:lnTo>
                    <a:pt x="53682" y="324612"/>
                  </a:lnTo>
                  <a:lnTo>
                    <a:pt x="55460" y="322834"/>
                  </a:lnTo>
                  <a:lnTo>
                    <a:pt x="55460" y="276733"/>
                  </a:lnTo>
                  <a:close/>
                </a:path>
                <a:path w="325119" h="325120">
                  <a:moveTo>
                    <a:pt x="276771" y="276733"/>
                  </a:moveTo>
                  <a:lnTo>
                    <a:pt x="269151" y="276733"/>
                  </a:lnTo>
                  <a:lnTo>
                    <a:pt x="269151" y="322834"/>
                  </a:lnTo>
                  <a:lnTo>
                    <a:pt x="270929" y="324612"/>
                  </a:lnTo>
                  <a:lnTo>
                    <a:pt x="274993" y="324612"/>
                  </a:lnTo>
                  <a:lnTo>
                    <a:pt x="276771" y="322834"/>
                  </a:lnTo>
                  <a:lnTo>
                    <a:pt x="276771" y="276733"/>
                  </a:lnTo>
                  <a:close/>
                </a:path>
                <a:path w="325119" h="325120">
                  <a:moveTo>
                    <a:pt x="55473" y="55499"/>
                  </a:moveTo>
                  <a:lnTo>
                    <a:pt x="47840" y="55499"/>
                  </a:lnTo>
                  <a:lnTo>
                    <a:pt x="47840" y="268986"/>
                  </a:lnTo>
                  <a:lnTo>
                    <a:pt x="1778" y="268986"/>
                  </a:lnTo>
                  <a:lnTo>
                    <a:pt x="0" y="270764"/>
                  </a:lnTo>
                  <a:lnTo>
                    <a:pt x="0" y="274955"/>
                  </a:lnTo>
                  <a:lnTo>
                    <a:pt x="1778" y="276733"/>
                  </a:lnTo>
                  <a:lnTo>
                    <a:pt x="322834" y="276733"/>
                  </a:lnTo>
                  <a:lnTo>
                    <a:pt x="324612" y="274955"/>
                  </a:lnTo>
                  <a:lnTo>
                    <a:pt x="324612" y="270764"/>
                  </a:lnTo>
                  <a:lnTo>
                    <a:pt x="322961" y="269113"/>
                  </a:lnTo>
                  <a:lnTo>
                    <a:pt x="55473" y="269113"/>
                  </a:lnTo>
                  <a:lnTo>
                    <a:pt x="55473" y="55499"/>
                  </a:lnTo>
                  <a:close/>
                </a:path>
                <a:path w="325119" h="325120">
                  <a:moveTo>
                    <a:pt x="276771" y="55499"/>
                  </a:moveTo>
                  <a:lnTo>
                    <a:pt x="269138" y="55499"/>
                  </a:lnTo>
                  <a:lnTo>
                    <a:pt x="269138" y="269113"/>
                  </a:lnTo>
                  <a:lnTo>
                    <a:pt x="322961" y="269113"/>
                  </a:lnTo>
                  <a:lnTo>
                    <a:pt x="276771" y="268986"/>
                  </a:lnTo>
                  <a:lnTo>
                    <a:pt x="276771" y="55499"/>
                  </a:lnTo>
                  <a:close/>
                </a:path>
                <a:path w="325119" h="325120">
                  <a:moveTo>
                    <a:pt x="152273" y="160274"/>
                  </a:moveTo>
                  <a:lnTo>
                    <a:pt x="124929" y="160274"/>
                  </a:lnTo>
                  <a:lnTo>
                    <a:pt x="124929" y="164211"/>
                  </a:lnTo>
                  <a:lnTo>
                    <a:pt x="144513" y="164211"/>
                  </a:lnTo>
                  <a:lnTo>
                    <a:pt x="138730" y="167471"/>
                  </a:lnTo>
                  <a:lnTo>
                    <a:pt x="116471" y="196596"/>
                  </a:lnTo>
                  <a:lnTo>
                    <a:pt x="120878" y="196596"/>
                  </a:lnTo>
                  <a:lnTo>
                    <a:pt x="125412" y="187876"/>
                  </a:lnTo>
                  <a:lnTo>
                    <a:pt x="132013" y="178752"/>
                  </a:lnTo>
                  <a:lnTo>
                    <a:pt x="140895" y="170771"/>
                  </a:lnTo>
                  <a:lnTo>
                    <a:pt x="152273" y="165481"/>
                  </a:lnTo>
                  <a:lnTo>
                    <a:pt x="152273" y="160274"/>
                  </a:lnTo>
                  <a:close/>
                </a:path>
                <a:path w="325119" h="325120">
                  <a:moveTo>
                    <a:pt x="207746" y="128397"/>
                  </a:moveTo>
                  <a:lnTo>
                    <a:pt x="203314" y="128397"/>
                  </a:lnTo>
                  <a:lnTo>
                    <a:pt x="198766" y="137056"/>
                  </a:lnTo>
                  <a:lnTo>
                    <a:pt x="192154" y="146050"/>
                  </a:lnTo>
                  <a:lnTo>
                    <a:pt x="183279" y="153900"/>
                  </a:lnTo>
                  <a:lnTo>
                    <a:pt x="171945" y="159131"/>
                  </a:lnTo>
                  <a:lnTo>
                    <a:pt x="171945" y="164337"/>
                  </a:lnTo>
                  <a:lnTo>
                    <a:pt x="199415" y="164337"/>
                  </a:lnTo>
                  <a:lnTo>
                    <a:pt x="199415" y="160401"/>
                  </a:lnTo>
                  <a:lnTo>
                    <a:pt x="179743" y="160401"/>
                  </a:lnTo>
                  <a:lnTo>
                    <a:pt x="185554" y="157140"/>
                  </a:lnTo>
                  <a:lnTo>
                    <a:pt x="205981" y="132334"/>
                  </a:lnTo>
                  <a:lnTo>
                    <a:pt x="207746" y="128397"/>
                  </a:lnTo>
                  <a:close/>
                </a:path>
                <a:path w="325119" h="325120">
                  <a:moveTo>
                    <a:pt x="322834" y="47625"/>
                  </a:moveTo>
                  <a:lnTo>
                    <a:pt x="1778" y="47625"/>
                  </a:lnTo>
                  <a:lnTo>
                    <a:pt x="0" y="49403"/>
                  </a:lnTo>
                  <a:lnTo>
                    <a:pt x="0" y="53721"/>
                  </a:lnTo>
                  <a:lnTo>
                    <a:pt x="1778" y="55499"/>
                  </a:lnTo>
                  <a:lnTo>
                    <a:pt x="322834" y="55499"/>
                  </a:lnTo>
                  <a:lnTo>
                    <a:pt x="324612" y="53721"/>
                  </a:lnTo>
                  <a:lnTo>
                    <a:pt x="324612" y="49403"/>
                  </a:lnTo>
                  <a:lnTo>
                    <a:pt x="322834" y="47625"/>
                  </a:lnTo>
                  <a:close/>
                </a:path>
                <a:path w="325119" h="325120">
                  <a:moveTo>
                    <a:pt x="53682" y="0"/>
                  </a:moveTo>
                  <a:lnTo>
                    <a:pt x="49618" y="0"/>
                  </a:lnTo>
                  <a:lnTo>
                    <a:pt x="47840" y="1778"/>
                  </a:lnTo>
                  <a:lnTo>
                    <a:pt x="47840" y="47625"/>
                  </a:lnTo>
                  <a:lnTo>
                    <a:pt x="55460" y="47625"/>
                  </a:lnTo>
                  <a:lnTo>
                    <a:pt x="55460" y="1778"/>
                  </a:lnTo>
                  <a:lnTo>
                    <a:pt x="53682" y="0"/>
                  </a:lnTo>
                  <a:close/>
                </a:path>
                <a:path w="325119" h="325120">
                  <a:moveTo>
                    <a:pt x="274993" y="0"/>
                  </a:moveTo>
                  <a:lnTo>
                    <a:pt x="270929" y="0"/>
                  </a:lnTo>
                  <a:lnTo>
                    <a:pt x="269151" y="1778"/>
                  </a:lnTo>
                  <a:lnTo>
                    <a:pt x="269151" y="47625"/>
                  </a:lnTo>
                  <a:lnTo>
                    <a:pt x="276771" y="47625"/>
                  </a:lnTo>
                  <a:lnTo>
                    <a:pt x="276771" y="1778"/>
                  </a:lnTo>
                  <a:lnTo>
                    <a:pt x="274993" y="0"/>
                  </a:lnTo>
                  <a:close/>
                </a:path>
              </a:pathLst>
            </a:custGeom>
            <a:solidFill>
              <a:srgbClr val="004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1727" y="3200400"/>
              <a:ext cx="193547" cy="19354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28650" y="5153405"/>
              <a:ext cx="680085" cy="678180"/>
            </a:xfrm>
            <a:custGeom>
              <a:avLst/>
              <a:gdLst/>
              <a:ahLst/>
              <a:cxnLst/>
              <a:rect l="l" t="t" r="r" b="b"/>
              <a:pathLst>
                <a:path w="680085" h="678179">
                  <a:moveTo>
                    <a:pt x="339852" y="0"/>
                  </a:moveTo>
                  <a:lnTo>
                    <a:pt x="293736" y="3094"/>
                  </a:lnTo>
                  <a:lnTo>
                    <a:pt x="249506" y="12109"/>
                  </a:lnTo>
                  <a:lnTo>
                    <a:pt x="207567" y="26640"/>
                  </a:lnTo>
                  <a:lnTo>
                    <a:pt x="168322" y="46284"/>
                  </a:lnTo>
                  <a:lnTo>
                    <a:pt x="132179" y="70638"/>
                  </a:lnTo>
                  <a:lnTo>
                    <a:pt x="99541" y="99298"/>
                  </a:lnTo>
                  <a:lnTo>
                    <a:pt x="70812" y="131860"/>
                  </a:lnTo>
                  <a:lnTo>
                    <a:pt x="46400" y="167922"/>
                  </a:lnTo>
                  <a:lnTo>
                    <a:pt x="26707" y="207079"/>
                  </a:lnTo>
                  <a:lnTo>
                    <a:pt x="12139" y="248928"/>
                  </a:lnTo>
                  <a:lnTo>
                    <a:pt x="3102" y="293066"/>
                  </a:lnTo>
                  <a:lnTo>
                    <a:pt x="0" y="339090"/>
                  </a:lnTo>
                  <a:lnTo>
                    <a:pt x="3102" y="385102"/>
                  </a:lnTo>
                  <a:lnTo>
                    <a:pt x="12139" y="429233"/>
                  </a:lnTo>
                  <a:lnTo>
                    <a:pt x="26707" y="471079"/>
                  </a:lnTo>
                  <a:lnTo>
                    <a:pt x="46400" y="510235"/>
                  </a:lnTo>
                  <a:lnTo>
                    <a:pt x="70812" y="546297"/>
                  </a:lnTo>
                  <a:lnTo>
                    <a:pt x="99541" y="578862"/>
                  </a:lnTo>
                  <a:lnTo>
                    <a:pt x="132179" y="607526"/>
                  </a:lnTo>
                  <a:lnTo>
                    <a:pt x="168322" y="631884"/>
                  </a:lnTo>
                  <a:lnTo>
                    <a:pt x="207567" y="651532"/>
                  </a:lnTo>
                  <a:lnTo>
                    <a:pt x="249506" y="666067"/>
                  </a:lnTo>
                  <a:lnTo>
                    <a:pt x="293736" y="675084"/>
                  </a:lnTo>
                  <a:lnTo>
                    <a:pt x="339852" y="678180"/>
                  </a:lnTo>
                  <a:lnTo>
                    <a:pt x="385967" y="675084"/>
                  </a:lnTo>
                  <a:lnTo>
                    <a:pt x="430197" y="666067"/>
                  </a:lnTo>
                  <a:lnTo>
                    <a:pt x="472136" y="651532"/>
                  </a:lnTo>
                  <a:lnTo>
                    <a:pt x="511381" y="631884"/>
                  </a:lnTo>
                  <a:lnTo>
                    <a:pt x="547524" y="607526"/>
                  </a:lnTo>
                  <a:lnTo>
                    <a:pt x="580162" y="578862"/>
                  </a:lnTo>
                  <a:lnTo>
                    <a:pt x="608891" y="546297"/>
                  </a:lnTo>
                  <a:lnTo>
                    <a:pt x="633303" y="510235"/>
                  </a:lnTo>
                  <a:lnTo>
                    <a:pt x="652996" y="471079"/>
                  </a:lnTo>
                  <a:lnTo>
                    <a:pt x="667564" y="429233"/>
                  </a:lnTo>
                  <a:lnTo>
                    <a:pt x="676601" y="385102"/>
                  </a:lnTo>
                  <a:lnTo>
                    <a:pt x="679704" y="339090"/>
                  </a:lnTo>
                  <a:lnTo>
                    <a:pt x="676601" y="293066"/>
                  </a:lnTo>
                  <a:lnTo>
                    <a:pt x="667564" y="248928"/>
                  </a:lnTo>
                  <a:lnTo>
                    <a:pt x="652996" y="207079"/>
                  </a:lnTo>
                  <a:lnTo>
                    <a:pt x="633303" y="167922"/>
                  </a:lnTo>
                  <a:lnTo>
                    <a:pt x="608891" y="131860"/>
                  </a:lnTo>
                  <a:lnTo>
                    <a:pt x="580162" y="99298"/>
                  </a:lnTo>
                  <a:lnTo>
                    <a:pt x="547524" y="70638"/>
                  </a:lnTo>
                  <a:lnTo>
                    <a:pt x="511381" y="46284"/>
                  </a:lnTo>
                  <a:lnTo>
                    <a:pt x="472136" y="26640"/>
                  </a:lnTo>
                  <a:lnTo>
                    <a:pt x="430197" y="12109"/>
                  </a:lnTo>
                  <a:lnTo>
                    <a:pt x="385967" y="3094"/>
                  </a:lnTo>
                  <a:lnTo>
                    <a:pt x="339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8650" y="5153405"/>
              <a:ext cx="680085" cy="678180"/>
            </a:xfrm>
            <a:custGeom>
              <a:avLst/>
              <a:gdLst/>
              <a:ahLst/>
              <a:cxnLst/>
              <a:rect l="l" t="t" r="r" b="b"/>
              <a:pathLst>
                <a:path w="680085" h="678179">
                  <a:moveTo>
                    <a:pt x="0" y="339090"/>
                  </a:moveTo>
                  <a:lnTo>
                    <a:pt x="3102" y="293066"/>
                  </a:lnTo>
                  <a:lnTo>
                    <a:pt x="12139" y="248928"/>
                  </a:lnTo>
                  <a:lnTo>
                    <a:pt x="26707" y="207079"/>
                  </a:lnTo>
                  <a:lnTo>
                    <a:pt x="46400" y="167922"/>
                  </a:lnTo>
                  <a:lnTo>
                    <a:pt x="70812" y="131860"/>
                  </a:lnTo>
                  <a:lnTo>
                    <a:pt x="99541" y="99298"/>
                  </a:lnTo>
                  <a:lnTo>
                    <a:pt x="132179" y="70638"/>
                  </a:lnTo>
                  <a:lnTo>
                    <a:pt x="168322" y="46284"/>
                  </a:lnTo>
                  <a:lnTo>
                    <a:pt x="207567" y="26640"/>
                  </a:lnTo>
                  <a:lnTo>
                    <a:pt x="249506" y="12109"/>
                  </a:lnTo>
                  <a:lnTo>
                    <a:pt x="293736" y="3094"/>
                  </a:lnTo>
                  <a:lnTo>
                    <a:pt x="339852" y="0"/>
                  </a:lnTo>
                  <a:lnTo>
                    <a:pt x="385967" y="3094"/>
                  </a:lnTo>
                  <a:lnTo>
                    <a:pt x="430197" y="12109"/>
                  </a:lnTo>
                  <a:lnTo>
                    <a:pt x="472136" y="26640"/>
                  </a:lnTo>
                  <a:lnTo>
                    <a:pt x="511381" y="46284"/>
                  </a:lnTo>
                  <a:lnTo>
                    <a:pt x="547524" y="70638"/>
                  </a:lnTo>
                  <a:lnTo>
                    <a:pt x="580162" y="99298"/>
                  </a:lnTo>
                  <a:lnTo>
                    <a:pt x="608891" y="131860"/>
                  </a:lnTo>
                  <a:lnTo>
                    <a:pt x="633303" y="167922"/>
                  </a:lnTo>
                  <a:lnTo>
                    <a:pt x="652996" y="207079"/>
                  </a:lnTo>
                  <a:lnTo>
                    <a:pt x="667564" y="248928"/>
                  </a:lnTo>
                  <a:lnTo>
                    <a:pt x="676601" y="293066"/>
                  </a:lnTo>
                  <a:lnTo>
                    <a:pt x="679704" y="339090"/>
                  </a:lnTo>
                  <a:lnTo>
                    <a:pt x="676601" y="385102"/>
                  </a:lnTo>
                  <a:lnTo>
                    <a:pt x="667564" y="429233"/>
                  </a:lnTo>
                  <a:lnTo>
                    <a:pt x="652996" y="471079"/>
                  </a:lnTo>
                  <a:lnTo>
                    <a:pt x="633303" y="510235"/>
                  </a:lnTo>
                  <a:lnTo>
                    <a:pt x="608891" y="546297"/>
                  </a:lnTo>
                  <a:lnTo>
                    <a:pt x="580162" y="578862"/>
                  </a:lnTo>
                  <a:lnTo>
                    <a:pt x="547524" y="607526"/>
                  </a:lnTo>
                  <a:lnTo>
                    <a:pt x="511381" y="631884"/>
                  </a:lnTo>
                  <a:lnTo>
                    <a:pt x="472136" y="651532"/>
                  </a:lnTo>
                  <a:lnTo>
                    <a:pt x="430197" y="666067"/>
                  </a:lnTo>
                  <a:lnTo>
                    <a:pt x="385967" y="675084"/>
                  </a:lnTo>
                  <a:lnTo>
                    <a:pt x="339852" y="678180"/>
                  </a:lnTo>
                  <a:lnTo>
                    <a:pt x="293736" y="675084"/>
                  </a:lnTo>
                  <a:lnTo>
                    <a:pt x="249506" y="666067"/>
                  </a:lnTo>
                  <a:lnTo>
                    <a:pt x="207567" y="651532"/>
                  </a:lnTo>
                  <a:lnTo>
                    <a:pt x="168322" y="631884"/>
                  </a:lnTo>
                  <a:lnTo>
                    <a:pt x="132179" y="607526"/>
                  </a:lnTo>
                  <a:lnTo>
                    <a:pt x="99541" y="578862"/>
                  </a:lnTo>
                  <a:lnTo>
                    <a:pt x="70812" y="546297"/>
                  </a:lnTo>
                  <a:lnTo>
                    <a:pt x="46400" y="510235"/>
                  </a:lnTo>
                  <a:lnTo>
                    <a:pt x="26707" y="471079"/>
                  </a:lnTo>
                  <a:lnTo>
                    <a:pt x="12139" y="429233"/>
                  </a:lnTo>
                  <a:lnTo>
                    <a:pt x="3102" y="385102"/>
                  </a:lnTo>
                  <a:lnTo>
                    <a:pt x="0" y="339090"/>
                  </a:lnTo>
                  <a:close/>
                </a:path>
              </a:pathLst>
            </a:custGeom>
            <a:ln w="19050">
              <a:solidFill>
                <a:srgbClr val="00334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0940" y="5195189"/>
              <a:ext cx="596646" cy="59563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4671" y="5337047"/>
              <a:ext cx="327659" cy="31089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947153" y="4607814"/>
              <a:ext cx="680085" cy="680085"/>
            </a:xfrm>
            <a:custGeom>
              <a:avLst/>
              <a:gdLst/>
              <a:ahLst/>
              <a:cxnLst/>
              <a:rect l="l" t="t" r="r" b="b"/>
              <a:pathLst>
                <a:path w="680084" h="680085">
                  <a:moveTo>
                    <a:pt x="339851" y="0"/>
                  </a:moveTo>
                  <a:lnTo>
                    <a:pt x="293733" y="3102"/>
                  </a:lnTo>
                  <a:lnTo>
                    <a:pt x="249502" y="12139"/>
                  </a:lnTo>
                  <a:lnTo>
                    <a:pt x="207561" y="26705"/>
                  </a:lnTo>
                  <a:lnTo>
                    <a:pt x="168317" y="46397"/>
                  </a:lnTo>
                  <a:lnTo>
                    <a:pt x="132173" y="70809"/>
                  </a:lnTo>
                  <a:lnTo>
                    <a:pt x="99536" y="99536"/>
                  </a:lnTo>
                  <a:lnTo>
                    <a:pt x="70809" y="132173"/>
                  </a:lnTo>
                  <a:lnTo>
                    <a:pt x="46397" y="168317"/>
                  </a:lnTo>
                  <a:lnTo>
                    <a:pt x="26705" y="207561"/>
                  </a:lnTo>
                  <a:lnTo>
                    <a:pt x="12139" y="249502"/>
                  </a:lnTo>
                  <a:lnTo>
                    <a:pt x="3102" y="293733"/>
                  </a:lnTo>
                  <a:lnTo>
                    <a:pt x="0" y="339852"/>
                  </a:lnTo>
                  <a:lnTo>
                    <a:pt x="3102" y="385970"/>
                  </a:lnTo>
                  <a:lnTo>
                    <a:pt x="12139" y="430201"/>
                  </a:lnTo>
                  <a:lnTo>
                    <a:pt x="26705" y="472142"/>
                  </a:lnTo>
                  <a:lnTo>
                    <a:pt x="46397" y="511386"/>
                  </a:lnTo>
                  <a:lnTo>
                    <a:pt x="70809" y="547530"/>
                  </a:lnTo>
                  <a:lnTo>
                    <a:pt x="99536" y="580167"/>
                  </a:lnTo>
                  <a:lnTo>
                    <a:pt x="132173" y="608894"/>
                  </a:lnTo>
                  <a:lnTo>
                    <a:pt x="168317" y="633306"/>
                  </a:lnTo>
                  <a:lnTo>
                    <a:pt x="207561" y="652998"/>
                  </a:lnTo>
                  <a:lnTo>
                    <a:pt x="249502" y="667564"/>
                  </a:lnTo>
                  <a:lnTo>
                    <a:pt x="293733" y="676601"/>
                  </a:lnTo>
                  <a:lnTo>
                    <a:pt x="339851" y="679704"/>
                  </a:lnTo>
                  <a:lnTo>
                    <a:pt x="385970" y="676601"/>
                  </a:lnTo>
                  <a:lnTo>
                    <a:pt x="430201" y="667564"/>
                  </a:lnTo>
                  <a:lnTo>
                    <a:pt x="472142" y="652998"/>
                  </a:lnTo>
                  <a:lnTo>
                    <a:pt x="511386" y="633306"/>
                  </a:lnTo>
                  <a:lnTo>
                    <a:pt x="547530" y="608894"/>
                  </a:lnTo>
                  <a:lnTo>
                    <a:pt x="580167" y="580167"/>
                  </a:lnTo>
                  <a:lnTo>
                    <a:pt x="608894" y="547530"/>
                  </a:lnTo>
                  <a:lnTo>
                    <a:pt x="633306" y="511386"/>
                  </a:lnTo>
                  <a:lnTo>
                    <a:pt x="652998" y="472142"/>
                  </a:lnTo>
                  <a:lnTo>
                    <a:pt x="667564" y="430201"/>
                  </a:lnTo>
                  <a:lnTo>
                    <a:pt x="676601" y="385970"/>
                  </a:lnTo>
                  <a:lnTo>
                    <a:pt x="679703" y="339852"/>
                  </a:lnTo>
                  <a:lnTo>
                    <a:pt x="676601" y="293733"/>
                  </a:lnTo>
                  <a:lnTo>
                    <a:pt x="667564" y="249502"/>
                  </a:lnTo>
                  <a:lnTo>
                    <a:pt x="652998" y="207561"/>
                  </a:lnTo>
                  <a:lnTo>
                    <a:pt x="633306" y="168317"/>
                  </a:lnTo>
                  <a:lnTo>
                    <a:pt x="608894" y="132173"/>
                  </a:lnTo>
                  <a:lnTo>
                    <a:pt x="580167" y="99536"/>
                  </a:lnTo>
                  <a:lnTo>
                    <a:pt x="547530" y="70809"/>
                  </a:lnTo>
                  <a:lnTo>
                    <a:pt x="511386" y="46397"/>
                  </a:lnTo>
                  <a:lnTo>
                    <a:pt x="472142" y="26705"/>
                  </a:lnTo>
                  <a:lnTo>
                    <a:pt x="430201" y="12139"/>
                  </a:lnTo>
                  <a:lnTo>
                    <a:pt x="385970" y="3102"/>
                  </a:lnTo>
                  <a:lnTo>
                    <a:pt x="339851" y="0"/>
                  </a:lnTo>
                  <a:close/>
                </a:path>
              </a:pathLst>
            </a:custGeom>
            <a:solidFill>
              <a:srgbClr val="00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947153" y="4607814"/>
              <a:ext cx="680085" cy="680085"/>
            </a:xfrm>
            <a:custGeom>
              <a:avLst/>
              <a:gdLst/>
              <a:ahLst/>
              <a:cxnLst/>
              <a:rect l="l" t="t" r="r" b="b"/>
              <a:pathLst>
                <a:path w="680084" h="680085">
                  <a:moveTo>
                    <a:pt x="0" y="339852"/>
                  </a:moveTo>
                  <a:lnTo>
                    <a:pt x="3102" y="293733"/>
                  </a:lnTo>
                  <a:lnTo>
                    <a:pt x="12139" y="249502"/>
                  </a:lnTo>
                  <a:lnTo>
                    <a:pt x="26705" y="207561"/>
                  </a:lnTo>
                  <a:lnTo>
                    <a:pt x="46397" y="168317"/>
                  </a:lnTo>
                  <a:lnTo>
                    <a:pt x="70809" y="132173"/>
                  </a:lnTo>
                  <a:lnTo>
                    <a:pt x="99536" y="99536"/>
                  </a:lnTo>
                  <a:lnTo>
                    <a:pt x="132173" y="70809"/>
                  </a:lnTo>
                  <a:lnTo>
                    <a:pt x="168317" y="46397"/>
                  </a:lnTo>
                  <a:lnTo>
                    <a:pt x="207561" y="26705"/>
                  </a:lnTo>
                  <a:lnTo>
                    <a:pt x="249502" y="12139"/>
                  </a:lnTo>
                  <a:lnTo>
                    <a:pt x="293733" y="3102"/>
                  </a:lnTo>
                  <a:lnTo>
                    <a:pt x="339851" y="0"/>
                  </a:lnTo>
                  <a:lnTo>
                    <a:pt x="385970" y="3102"/>
                  </a:lnTo>
                  <a:lnTo>
                    <a:pt x="430201" y="12139"/>
                  </a:lnTo>
                  <a:lnTo>
                    <a:pt x="472142" y="26705"/>
                  </a:lnTo>
                  <a:lnTo>
                    <a:pt x="511386" y="46397"/>
                  </a:lnTo>
                  <a:lnTo>
                    <a:pt x="547530" y="70809"/>
                  </a:lnTo>
                  <a:lnTo>
                    <a:pt x="580167" y="99536"/>
                  </a:lnTo>
                  <a:lnTo>
                    <a:pt x="608894" y="132173"/>
                  </a:lnTo>
                  <a:lnTo>
                    <a:pt x="633306" y="168317"/>
                  </a:lnTo>
                  <a:lnTo>
                    <a:pt x="652998" y="207561"/>
                  </a:lnTo>
                  <a:lnTo>
                    <a:pt x="667564" y="249502"/>
                  </a:lnTo>
                  <a:lnTo>
                    <a:pt x="676601" y="293733"/>
                  </a:lnTo>
                  <a:lnTo>
                    <a:pt x="679703" y="339852"/>
                  </a:lnTo>
                  <a:lnTo>
                    <a:pt x="676601" y="385970"/>
                  </a:lnTo>
                  <a:lnTo>
                    <a:pt x="667564" y="430201"/>
                  </a:lnTo>
                  <a:lnTo>
                    <a:pt x="652998" y="472142"/>
                  </a:lnTo>
                  <a:lnTo>
                    <a:pt x="633306" y="511386"/>
                  </a:lnTo>
                  <a:lnTo>
                    <a:pt x="608894" y="547530"/>
                  </a:lnTo>
                  <a:lnTo>
                    <a:pt x="580167" y="580167"/>
                  </a:lnTo>
                  <a:lnTo>
                    <a:pt x="547530" y="608894"/>
                  </a:lnTo>
                  <a:lnTo>
                    <a:pt x="511386" y="633306"/>
                  </a:lnTo>
                  <a:lnTo>
                    <a:pt x="472142" y="652998"/>
                  </a:lnTo>
                  <a:lnTo>
                    <a:pt x="430201" y="667564"/>
                  </a:lnTo>
                  <a:lnTo>
                    <a:pt x="385970" y="676601"/>
                  </a:lnTo>
                  <a:lnTo>
                    <a:pt x="339851" y="679704"/>
                  </a:lnTo>
                  <a:lnTo>
                    <a:pt x="293733" y="676601"/>
                  </a:lnTo>
                  <a:lnTo>
                    <a:pt x="249502" y="667564"/>
                  </a:lnTo>
                  <a:lnTo>
                    <a:pt x="207561" y="652998"/>
                  </a:lnTo>
                  <a:lnTo>
                    <a:pt x="168317" y="633306"/>
                  </a:lnTo>
                  <a:lnTo>
                    <a:pt x="132173" y="608894"/>
                  </a:lnTo>
                  <a:lnTo>
                    <a:pt x="99536" y="580167"/>
                  </a:lnTo>
                  <a:lnTo>
                    <a:pt x="70809" y="547530"/>
                  </a:lnTo>
                  <a:lnTo>
                    <a:pt x="46397" y="511386"/>
                  </a:lnTo>
                  <a:lnTo>
                    <a:pt x="26705" y="472142"/>
                  </a:lnTo>
                  <a:lnTo>
                    <a:pt x="12139" y="430201"/>
                  </a:lnTo>
                  <a:lnTo>
                    <a:pt x="3102" y="385970"/>
                  </a:lnTo>
                  <a:lnTo>
                    <a:pt x="0" y="33985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87921" y="4649597"/>
              <a:ext cx="598170" cy="59562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126605" y="4939889"/>
              <a:ext cx="303530" cy="168910"/>
            </a:xfrm>
            <a:custGeom>
              <a:avLst/>
              <a:gdLst/>
              <a:ahLst/>
              <a:cxnLst/>
              <a:rect l="l" t="t" r="r" b="b"/>
              <a:pathLst>
                <a:path w="303529" h="168910">
                  <a:moveTo>
                    <a:pt x="27304" y="99343"/>
                  </a:moveTo>
                  <a:lnTo>
                    <a:pt x="25653" y="99343"/>
                  </a:lnTo>
                  <a:lnTo>
                    <a:pt x="24256" y="99978"/>
                  </a:lnTo>
                  <a:lnTo>
                    <a:pt x="15394" y="107787"/>
                  </a:lnTo>
                  <a:lnTo>
                    <a:pt x="7747" y="118917"/>
                  </a:lnTo>
                  <a:lnTo>
                    <a:pt x="2289" y="130643"/>
                  </a:lnTo>
                  <a:lnTo>
                    <a:pt x="0" y="140237"/>
                  </a:lnTo>
                  <a:lnTo>
                    <a:pt x="539" y="145686"/>
                  </a:lnTo>
                  <a:lnTo>
                    <a:pt x="21209" y="168558"/>
                  </a:lnTo>
                  <a:lnTo>
                    <a:pt x="29083" y="168558"/>
                  </a:lnTo>
                  <a:lnTo>
                    <a:pt x="31496" y="168177"/>
                  </a:lnTo>
                  <a:lnTo>
                    <a:pt x="34036" y="167542"/>
                  </a:lnTo>
                  <a:lnTo>
                    <a:pt x="44294" y="161573"/>
                  </a:lnTo>
                  <a:lnTo>
                    <a:pt x="26162" y="161573"/>
                  </a:lnTo>
                  <a:lnTo>
                    <a:pt x="21081" y="160684"/>
                  </a:lnTo>
                  <a:lnTo>
                    <a:pt x="16510" y="157128"/>
                  </a:lnTo>
                  <a:lnTo>
                    <a:pt x="10414" y="152302"/>
                  </a:lnTo>
                  <a:lnTo>
                    <a:pt x="7620" y="144555"/>
                  </a:lnTo>
                  <a:lnTo>
                    <a:pt x="7747" y="140618"/>
                  </a:lnTo>
                  <a:lnTo>
                    <a:pt x="9515" y="133379"/>
                  </a:lnTo>
                  <a:lnTo>
                    <a:pt x="13700" y="124235"/>
                  </a:lnTo>
                  <a:lnTo>
                    <a:pt x="19480" y="115187"/>
                  </a:lnTo>
                  <a:lnTo>
                    <a:pt x="26035" y="108233"/>
                  </a:lnTo>
                  <a:lnTo>
                    <a:pt x="38983" y="108233"/>
                  </a:lnTo>
                  <a:lnTo>
                    <a:pt x="28448" y="100232"/>
                  </a:lnTo>
                  <a:lnTo>
                    <a:pt x="27304" y="99343"/>
                  </a:lnTo>
                  <a:close/>
                </a:path>
                <a:path w="303529" h="168910">
                  <a:moveTo>
                    <a:pt x="38983" y="108233"/>
                  </a:moveTo>
                  <a:lnTo>
                    <a:pt x="26035" y="108233"/>
                  </a:lnTo>
                  <a:lnTo>
                    <a:pt x="58039" y="132617"/>
                  </a:lnTo>
                  <a:lnTo>
                    <a:pt x="54397" y="139100"/>
                  </a:lnTo>
                  <a:lnTo>
                    <a:pt x="48625" y="147238"/>
                  </a:lnTo>
                  <a:lnTo>
                    <a:pt x="41019" y="154924"/>
                  </a:lnTo>
                  <a:lnTo>
                    <a:pt x="31876" y="160049"/>
                  </a:lnTo>
                  <a:lnTo>
                    <a:pt x="26162" y="161573"/>
                  </a:lnTo>
                  <a:lnTo>
                    <a:pt x="44294" y="161573"/>
                  </a:lnTo>
                  <a:lnTo>
                    <a:pt x="67310" y="131347"/>
                  </a:lnTo>
                  <a:lnTo>
                    <a:pt x="66801" y="129442"/>
                  </a:lnTo>
                  <a:lnTo>
                    <a:pt x="65404" y="128299"/>
                  </a:lnTo>
                  <a:lnTo>
                    <a:pt x="38983" y="108233"/>
                  </a:lnTo>
                  <a:close/>
                </a:path>
                <a:path w="303529" h="168910">
                  <a:moveTo>
                    <a:pt x="121175" y="17516"/>
                  </a:moveTo>
                  <a:lnTo>
                    <a:pt x="75406" y="35224"/>
                  </a:lnTo>
                  <a:lnTo>
                    <a:pt x="43052" y="78642"/>
                  </a:lnTo>
                  <a:lnTo>
                    <a:pt x="42291" y="80420"/>
                  </a:lnTo>
                  <a:lnTo>
                    <a:pt x="42799" y="82579"/>
                  </a:lnTo>
                  <a:lnTo>
                    <a:pt x="44576" y="83595"/>
                  </a:lnTo>
                  <a:lnTo>
                    <a:pt x="48158" y="86068"/>
                  </a:lnTo>
                  <a:lnTo>
                    <a:pt x="56467" y="92708"/>
                  </a:lnTo>
                  <a:lnTo>
                    <a:pt x="66419" y="102919"/>
                  </a:lnTo>
                  <a:lnTo>
                    <a:pt x="74929" y="116107"/>
                  </a:lnTo>
                  <a:lnTo>
                    <a:pt x="75692" y="117504"/>
                  </a:lnTo>
                  <a:lnTo>
                    <a:pt x="77089" y="118139"/>
                  </a:lnTo>
                  <a:lnTo>
                    <a:pt x="79248" y="118139"/>
                  </a:lnTo>
                  <a:lnTo>
                    <a:pt x="79501" y="118012"/>
                  </a:lnTo>
                  <a:lnTo>
                    <a:pt x="84320" y="116595"/>
                  </a:lnTo>
                  <a:lnTo>
                    <a:pt x="94805" y="112678"/>
                  </a:lnTo>
                  <a:lnTo>
                    <a:pt x="101080" y="109630"/>
                  </a:lnTo>
                  <a:lnTo>
                    <a:pt x="80645" y="109630"/>
                  </a:lnTo>
                  <a:lnTo>
                    <a:pt x="73386" y="98881"/>
                  </a:lnTo>
                  <a:lnTo>
                    <a:pt x="65246" y="90025"/>
                  </a:lnTo>
                  <a:lnTo>
                    <a:pt x="57534" y="83288"/>
                  </a:lnTo>
                  <a:lnTo>
                    <a:pt x="51562" y="78896"/>
                  </a:lnTo>
                  <a:lnTo>
                    <a:pt x="65025" y="56973"/>
                  </a:lnTo>
                  <a:lnTo>
                    <a:pt x="80883" y="40860"/>
                  </a:lnTo>
                  <a:lnTo>
                    <a:pt x="97478" y="30462"/>
                  </a:lnTo>
                  <a:lnTo>
                    <a:pt x="113156" y="25683"/>
                  </a:lnTo>
                  <a:lnTo>
                    <a:pt x="122936" y="24159"/>
                  </a:lnTo>
                  <a:lnTo>
                    <a:pt x="138036" y="24159"/>
                  </a:lnTo>
                  <a:lnTo>
                    <a:pt x="136197" y="22453"/>
                  </a:lnTo>
                  <a:lnTo>
                    <a:pt x="129270" y="19079"/>
                  </a:lnTo>
                  <a:lnTo>
                    <a:pt x="121175" y="17516"/>
                  </a:lnTo>
                  <a:close/>
                </a:path>
                <a:path w="303529" h="168910">
                  <a:moveTo>
                    <a:pt x="138036" y="24159"/>
                  </a:moveTo>
                  <a:lnTo>
                    <a:pt x="122936" y="24159"/>
                  </a:lnTo>
                  <a:lnTo>
                    <a:pt x="131064" y="26699"/>
                  </a:lnTo>
                  <a:lnTo>
                    <a:pt x="135763" y="32541"/>
                  </a:lnTo>
                  <a:lnTo>
                    <a:pt x="120564" y="85655"/>
                  </a:lnTo>
                  <a:lnTo>
                    <a:pt x="87415" y="107221"/>
                  </a:lnTo>
                  <a:lnTo>
                    <a:pt x="80645" y="109630"/>
                  </a:lnTo>
                  <a:lnTo>
                    <a:pt x="101080" y="109630"/>
                  </a:lnTo>
                  <a:lnTo>
                    <a:pt x="140589" y="71562"/>
                  </a:lnTo>
                  <a:lnTo>
                    <a:pt x="148292" y="49623"/>
                  </a:lnTo>
                  <a:lnTo>
                    <a:pt x="141731" y="27588"/>
                  </a:lnTo>
                  <a:lnTo>
                    <a:pt x="138036" y="24159"/>
                  </a:lnTo>
                  <a:close/>
                </a:path>
                <a:path w="303529" h="168910">
                  <a:moveTo>
                    <a:pt x="189611" y="81182"/>
                  </a:moveTo>
                  <a:lnTo>
                    <a:pt x="153416" y="114456"/>
                  </a:lnTo>
                  <a:lnTo>
                    <a:pt x="151166" y="122330"/>
                  </a:lnTo>
                  <a:lnTo>
                    <a:pt x="151220" y="122965"/>
                  </a:lnTo>
                  <a:lnTo>
                    <a:pt x="152526" y="130331"/>
                  </a:lnTo>
                  <a:lnTo>
                    <a:pt x="157479" y="136935"/>
                  </a:lnTo>
                  <a:lnTo>
                    <a:pt x="163702" y="144682"/>
                  </a:lnTo>
                  <a:lnTo>
                    <a:pt x="173227" y="148746"/>
                  </a:lnTo>
                  <a:lnTo>
                    <a:pt x="180213" y="148746"/>
                  </a:lnTo>
                  <a:lnTo>
                    <a:pt x="180594" y="148619"/>
                  </a:lnTo>
                  <a:lnTo>
                    <a:pt x="190113" y="146401"/>
                  </a:lnTo>
                  <a:lnTo>
                    <a:pt x="201446" y="141126"/>
                  </a:lnTo>
                  <a:lnTo>
                    <a:pt x="176275" y="141126"/>
                  </a:lnTo>
                  <a:lnTo>
                    <a:pt x="168528" y="138078"/>
                  </a:lnTo>
                  <a:lnTo>
                    <a:pt x="163702" y="132109"/>
                  </a:lnTo>
                  <a:lnTo>
                    <a:pt x="160147" y="127410"/>
                  </a:lnTo>
                  <a:lnTo>
                    <a:pt x="159258" y="122330"/>
                  </a:lnTo>
                  <a:lnTo>
                    <a:pt x="161036" y="116742"/>
                  </a:lnTo>
                  <a:lnTo>
                    <a:pt x="166016" y="107473"/>
                  </a:lnTo>
                  <a:lnTo>
                    <a:pt x="173640" y="99835"/>
                  </a:lnTo>
                  <a:lnTo>
                    <a:pt x="181788" y="94079"/>
                  </a:lnTo>
                  <a:lnTo>
                    <a:pt x="188341" y="90453"/>
                  </a:lnTo>
                  <a:lnTo>
                    <a:pt x="198183" y="90453"/>
                  </a:lnTo>
                  <a:lnTo>
                    <a:pt x="192659" y="83087"/>
                  </a:lnTo>
                  <a:lnTo>
                    <a:pt x="191516" y="81690"/>
                  </a:lnTo>
                  <a:lnTo>
                    <a:pt x="189611" y="81182"/>
                  </a:lnTo>
                  <a:close/>
                </a:path>
                <a:path w="303529" h="168910">
                  <a:moveTo>
                    <a:pt x="198183" y="90453"/>
                  </a:moveTo>
                  <a:lnTo>
                    <a:pt x="188341" y="90453"/>
                  </a:lnTo>
                  <a:lnTo>
                    <a:pt x="212471" y="122584"/>
                  </a:lnTo>
                  <a:lnTo>
                    <a:pt x="205519" y="129141"/>
                  </a:lnTo>
                  <a:lnTo>
                    <a:pt x="196484" y="134935"/>
                  </a:lnTo>
                  <a:lnTo>
                    <a:pt x="187378" y="139158"/>
                  </a:lnTo>
                  <a:lnTo>
                    <a:pt x="180213" y="140999"/>
                  </a:lnTo>
                  <a:lnTo>
                    <a:pt x="176275" y="141126"/>
                  </a:lnTo>
                  <a:lnTo>
                    <a:pt x="201446" y="141126"/>
                  </a:lnTo>
                  <a:lnTo>
                    <a:pt x="201787" y="140968"/>
                  </a:lnTo>
                  <a:lnTo>
                    <a:pt x="212865" y="133296"/>
                  </a:lnTo>
                  <a:lnTo>
                    <a:pt x="220599" y="124362"/>
                  </a:lnTo>
                  <a:lnTo>
                    <a:pt x="221488" y="122965"/>
                  </a:lnTo>
                  <a:lnTo>
                    <a:pt x="221361" y="121441"/>
                  </a:lnTo>
                  <a:lnTo>
                    <a:pt x="220472" y="120171"/>
                  </a:lnTo>
                  <a:lnTo>
                    <a:pt x="198183" y="90453"/>
                  </a:lnTo>
                  <a:close/>
                </a:path>
                <a:path w="303529" h="168910">
                  <a:moveTo>
                    <a:pt x="271192" y="0"/>
                  </a:moveTo>
                  <a:lnTo>
                    <a:pt x="231679" y="20403"/>
                  </a:lnTo>
                  <a:lnTo>
                    <a:pt x="208216" y="53544"/>
                  </a:lnTo>
                  <a:lnTo>
                    <a:pt x="202311" y="70641"/>
                  </a:lnTo>
                  <a:lnTo>
                    <a:pt x="203200" y="72673"/>
                  </a:lnTo>
                  <a:lnTo>
                    <a:pt x="204850" y="73308"/>
                  </a:lnTo>
                  <a:lnTo>
                    <a:pt x="217816" y="81988"/>
                  </a:lnTo>
                  <a:lnTo>
                    <a:pt x="227901" y="92073"/>
                  </a:lnTo>
                  <a:lnTo>
                    <a:pt x="234461" y="100490"/>
                  </a:lnTo>
                  <a:lnTo>
                    <a:pt x="236854" y="104169"/>
                  </a:lnTo>
                  <a:lnTo>
                    <a:pt x="237617" y="105185"/>
                  </a:lnTo>
                  <a:lnTo>
                    <a:pt x="239014" y="105947"/>
                  </a:lnTo>
                  <a:lnTo>
                    <a:pt x="241300" y="105947"/>
                  </a:lnTo>
                  <a:lnTo>
                    <a:pt x="241808" y="105566"/>
                  </a:lnTo>
                  <a:lnTo>
                    <a:pt x="256404" y="97057"/>
                  </a:lnTo>
                  <a:lnTo>
                    <a:pt x="241680" y="97057"/>
                  </a:lnTo>
                  <a:lnTo>
                    <a:pt x="237106" y="90850"/>
                  </a:lnTo>
                  <a:lnTo>
                    <a:pt x="230584" y="83325"/>
                  </a:lnTo>
                  <a:lnTo>
                    <a:pt x="221803" y="75180"/>
                  </a:lnTo>
                  <a:lnTo>
                    <a:pt x="211200" y="67974"/>
                  </a:lnTo>
                  <a:lnTo>
                    <a:pt x="213629" y="61055"/>
                  </a:lnTo>
                  <a:lnTo>
                    <a:pt x="235263" y="27729"/>
                  </a:lnTo>
                  <a:lnTo>
                    <a:pt x="269672" y="8120"/>
                  </a:lnTo>
                  <a:lnTo>
                    <a:pt x="294460" y="8120"/>
                  </a:lnTo>
                  <a:lnTo>
                    <a:pt x="293116" y="6633"/>
                  </a:lnTo>
                  <a:lnTo>
                    <a:pt x="271192" y="0"/>
                  </a:lnTo>
                  <a:close/>
                </a:path>
                <a:path w="303529" h="168910">
                  <a:moveTo>
                    <a:pt x="294460" y="8120"/>
                  </a:moveTo>
                  <a:lnTo>
                    <a:pt x="269672" y="8120"/>
                  </a:lnTo>
                  <a:lnTo>
                    <a:pt x="288163" y="12602"/>
                  </a:lnTo>
                  <a:lnTo>
                    <a:pt x="294004" y="17428"/>
                  </a:lnTo>
                  <a:lnTo>
                    <a:pt x="296291" y="25429"/>
                  </a:lnTo>
                  <a:lnTo>
                    <a:pt x="295021" y="35462"/>
                  </a:lnTo>
                  <a:lnTo>
                    <a:pt x="290169" y="51212"/>
                  </a:lnTo>
                  <a:lnTo>
                    <a:pt x="279733" y="67831"/>
                  </a:lnTo>
                  <a:lnTo>
                    <a:pt x="263606" y="83665"/>
                  </a:lnTo>
                  <a:lnTo>
                    <a:pt x="241680" y="97057"/>
                  </a:lnTo>
                  <a:lnTo>
                    <a:pt x="256404" y="97057"/>
                  </a:lnTo>
                  <a:lnTo>
                    <a:pt x="297172" y="54435"/>
                  </a:lnTo>
                  <a:lnTo>
                    <a:pt x="303010" y="27314"/>
                  </a:lnTo>
                  <a:lnTo>
                    <a:pt x="301498" y="19175"/>
                  </a:lnTo>
                  <a:lnTo>
                    <a:pt x="298176" y="12225"/>
                  </a:lnTo>
                  <a:lnTo>
                    <a:pt x="294460" y="8120"/>
                  </a:lnTo>
                  <a:close/>
                </a:path>
              </a:pathLst>
            </a:custGeom>
            <a:solidFill>
              <a:srgbClr val="004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01865" y="4780674"/>
              <a:ext cx="148419" cy="15098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947153" y="3737610"/>
              <a:ext cx="680085" cy="680085"/>
            </a:xfrm>
            <a:custGeom>
              <a:avLst/>
              <a:gdLst/>
              <a:ahLst/>
              <a:cxnLst/>
              <a:rect l="l" t="t" r="r" b="b"/>
              <a:pathLst>
                <a:path w="680084" h="680085">
                  <a:moveTo>
                    <a:pt x="339851" y="0"/>
                  </a:moveTo>
                  <a:lnTo>
                    <a:pt x="293733" y="3102"/>
                  </a:lnTo>
                  <a:lnTo>
                    <a:pt x="249502" y="12139"/>
                  </a:lnTo>
                  <a:lnTo>
                    <a:pt x="207561" y="26705"/>
                  </a:lnTo>
                  <a:lnTo>
                    <a:pt x="168317" y="46397"/>
                  </a:lnTo>
                  <a:lnTo>
                    <a:pt x="132173" y="70809"/>
                  </a:lnTo>
                  <a:lnTo>
                    <a:pt x="99536" y="99536"/>
                  </a:lnTo>
                  <a:lnTo>
                    <a:pt x="70809" y="132173"/>
                  </a:lnTo>
                  <a:lnTo>
                    <a:pt x="46397" y="168317"/>
                  </a:lnTo>
                  <a:lnTo>
                    <a:pt x="26705" y="207561"/>
                  </a:lnTo>
                  <a:lnTo>
                    <a:pt x="12139" y="249502"/>
                  </a:lnTo>
                  <a:lnTo>
                    <a:pt x="3102" y="293733"/>
                  </a:lnTo>
                  <a:lnTo>
                    <a:pt x="0" y="339851"/>
                  </a:lnTo>
                  <a:lnTo>
                    <a:pt x="3102" y="385970"/>
                  </a:lnTo>
                  <a:lnTo>
                    <a:pt x="12139" y="430201"/>
                  </a:lnTo>
                  <a:lnTo>
                    <a:pt x="26705" y="472142"/>
                  </a:lnTo>
                  <a:lnTo>
                    <a:pt x="46397" y="511386"/>
                  </a:lnTo>
                  <a:lnTo>
                    <a:pt x="70809" y="547530"/>
                  </a:lnTo>
                  <a:lnTo>
                    <a:pt x="99536" y="580167"/>
                  </a:lnTo>
                  <a:lnTo>
                    <a:pt x="132173" y="608894"/>
                  </a:lnTo>
                  <a:lnTo>
                    <a:pt x="168317" y="633306"/>
                  </a:lnTo>
                  <a:lnTo>
                    <a:pt x="207561" y="652998"/>
                  </a:lnTo>
                  <a:lnTo>
                    <a:pt x="249502" y="667564"/>
                  </a:lnTo>
                  <a:lnTo>
                    <a:pt x="293733" y="676601"/>
                  </a:lnTo>
                  <a:lnTo>
                    <a:pt x="339851" y="679703"/>
                  </a:lnTo>
                  <a:lnTo>
                    <a:pt x="385970" y="676601"/>
                  </a:lnTo>
                  <a:lnTo>
                    <a:pt x="430201" y="667564"/>
                  </a:lnTo>
                  <a:lnTo>
                    <a:pt x="472142" y="652998"/>
                  </a:lnTo>
                  <a:lnTo>
                    <a:pt x="511386" y="633306"/>
                  </a:lnTo>
                  <a:lnTo>
                    <a:pt x="547530" y="608894"/>
                  </a:lnTo>
                  <a:lnTo>
                    <a:pt x="580167" y="580167"/>
                  </a:lnTo>
                  <a:lnTo>
                    <a:pt x="608894" y="547530"/>
                  </a:lnTo>
                  <a:lnTo>
                    <a:pt x="633306" y="511386"/>
                  </a:lnTo>
                  <a:lnTo>
                    <a:pt x="652998" y="472142"/>
                  </a:lnTo>
                  <a:lnTo>
                    <a:pt x="667564" y="430201"/>
                  </a:lnTo>
                  <a:lnTo>
                    <a:pt x="676601" y="385970"/>
                  </a:lnTo>
                  <a:lnTo>
                    <a:pt x="679703" y="339851"/>
                  </a:lnTo>
                  <a:lnTo>
                    <a:pt x="676601" y="293733"/>
                  </a:lnTo>
                  <a:lnTo>
                    <a:pt x="667564" y="249502"/>
                  </a:lnTo>
                  <a:lnTo>
                    <a:pt x="652998" y="207561"/>
                  </a:lnTo>
                  <a:lnTo>
                    <a:pt x="633306" y="168317"/>
                  </a:lnTo>
                  <a:lnTo>
                    <a:pt x="608894" y="132173"/>
                  </a:lnTo>
                  <a:lnTo>
                    <a:pt x="580167" y="99536"/>
                  </a:lnTo>
                  <a:lnTo>
                    <a:pt x="547530" y="70809"/>
                  </a:lnTo>
                  <a:lnTo>
                    <a:pt x="511386" y="46397"/>
                  </a:lnTo>
                  <a:lnTo>
                    <a:pt x="472142" y="26705"/>
                  </a:lnTo>
                  <a:lnTo>
                    <a:pt x="430201" y="12139"/>
                  </a:lnTo>
                  <a:lnTo>
                    <a:pt x="385970" y="3102"/>
                  </a:lnTo>
                  <a:lnTo>
                    <a:pt x="339851" y="0"/>
                  </a:lnTo>
                  <a:close/>
                </a:path>
              </a:pathLst>
            </a:custGeom>
            <a:solidFill>
              <a:srgbClr val="00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47153" y="3737610"/>
              <a:ext cx="680085" cy="680085"/>
            </a:xfrm>
            <a:custGeom>
              <a:avLst/>
              <a:gdLst/>
              <a:ahLst/>
              <a:cxnLst/>
              <a:rect l="l" t="t" r="r" b="b"/>
              <a:pathLst>
                <a:path w="680084" h="680085">
                  <a:moveTo>
                    <a:pt x="0" y="339851"/>
                  </a:moveTo>
                  <a:lnTo>
                    <a:pt x="3102" y="293733"/>
                  </a:lnTo>
                  <a:lnTo>
                    <a:pt x="12139" y="249502"/>
                  </a:lnTo>
                  <a:lnTo>
                    <a:pt x="26705" y="207561"/>
                  </a:lnTo>
                  <a:lnTo>
                    <a:pt x="46397" y="168317"/>
                  </a:lnTo>
                  <a:lnTo>
                    <a:pt x="70809" y="132173"/>
                  </a:lnTo>
                  <a:lnTo>
                    <a:pt x="99536" y="99536"/>
                  </a:lnTo>
                  <a:lnTo>
                    <a:pt x="132173" y="70809"/>
                  </a:lnTo>
                  <a:lnTo>
                    <a:pt x="168317" y="46397"/>
                  </a:lnTo>
                  <a:lnTo>
                    <a:pt x="207561" y="26705"/>
                  </a:lnTo>
                  <a:lnTo>
                    <a:pt x="249502" y="12139"/>
                  </a:lnTo>
                  <a:lnTo>
                    <a:pt x="293733" y="3102"/>
                  </a:lnTo>
                  <a:lnTo>
                    <a:pt x="339851" y="0"/>
                  </a:lnTo>
                  <a:lnTo>
                    <a:pt x="385970" y="3102"/>
                  </a:lnTo>
                  <a:lnTo>
                    <a:pt x="430201" y="12139"/>
                  </a:lnTo>
                  <a:lnTo>
                    <a:pt x="472142" y="26705"/>
                  </a:lnTo>
                  <a:lnTo>
                    <a:pt x="511386" y="46397"/>
                  </a:lnTo>
                  <a:lnTo>
                    <a:pt x="547530" y="70809"/>
                  </a:lnTo>
                  <a:lnTo>
                    <a:pt x="580167" y="99536"/>
                  </a:lnTo>
                  <a:lnTo>
                    <a:pt x="608894" y="132173"/>
                  </a:lnTo>
                  <a:lnTo>
                    <a:pt x="633306" y="168317"/>
                  </a:lnTo>
                  <a:lnTo>
                    <a:pt x="652998" y="207561"/>
                  </a:lnTo>
                  <a:lnTo>
                    <a:pt x="667564" y="249502"/>
                  </a:lnTo>
                  <a:lnTo>
                    <a:pt x="676601" y="293733"/>
                  </a:lnTo>
                  <a:lnTo>
                    <a:pt x="679703" y="339851"/>
                  </a:lnTo>
                  <a:lnTo>
                    <a:pt x="676601" y="385970"/>
                  </a:lnTo>
                  <a:lnTo>
                    <a:pt x="667564" y="430201"/>
                  </a:lnTo>
                  <a:lnTo>
                    <a:pt x="652998" y="472142"/>
                  </a:lnTo>
                  <a:lnTo>
                    <a:pt x="633306" y="511386"/>
                  </a:lnTo>
                  <a:lnTo>
                    <a:pt x="608894" y="547530"/>
                  </a:lnTo>
                  <a:lnTo>
                    <a:pt x="580167" y="580167"/>
                  </a:lnTo>
                  <a:lnTo>
                    <a:pt x="547530" y="608894"/>
                  </a:lnTo>
                  <a:lnTo>
                    <a:pt x="511386" y="633306"/>
                  </a:lnTo>
                  <a:lnTo>
                    <a:pt x="472142" y="652998"/>
                  </a:lnTo>
                  <a:lnTo>
                    <a:pt x="430201" y="667564"/>
                  </a:lnTo>
                  <a:lnTo>
                    <a:pt x="385970" y="676601"/>
                  </a:lnTo>
                  <a:lnTo>
                    <a:pt x="339851" y="679703"/>
                  </a:lnTo>
                  <a:lnTo>
                    <a:pt x="293733" y="676601"/>
                  </a:lnTo>
                  <a:lnTo>
                    <a:pt x="249502" y="667564"/>
                  </a:lnTo>
                  <a:lnTo>
                    <a:pt x="207561" y="652998"/>
                  </a:lnTo>
                  <a:lnTo>
                    <a:pt x="168317" y="633306"/>
                  </a:lnTo>
                  <a:lnTo>
                    <a:pt x="132173" y="608894"/>
                  </a:lnTo>
                  <a:lnTo>
                    <a:pt x="99536" y="580167"/>
                  </a:lnTo>
                  <a:lnTo>
                    <a:pt x="70809" y="547530"/>
                  </a:lnTo>
                  <a:lnTo>
                    <a:pt x="46397" y="511386"/>
                  </a:lnTo>
                  <a:lnTo>
                    <a:pt x="26705" y="472142"/>
                  </a:lnTo>
                  <a:lnTo>
                    <a:pt x="12139" y="430201"/>
                  </a:lnTo>
                  <a:lnTo>
                    <a:pt x="3102" y="385970"/>
                  </a:lnTo>
                  <a:lnTo>
                    <a:pt x="0" y="33985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87921" y="3778377"/>
              <a:ext cx="598170" cy="59816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174992" y="3942588"/>
              <a:ext cx="222885" cy="297180"/>
            </a:xfrm>
            <a:custGeom>
              <a:avLst/>
              <a:gdLst/>
              <a:ahLst/>
              <a:cxnLst/>
              <a:rect l="l" t="t" r="r" b="b"/>
              <a:pathLst>
                <a:path w="222884" h="297179">
                  <a:moveTo>
                    <a:pt x="67563" y="0"/>
                  </a:moveTo>
                  <a:lnTo>
                    <a:pt x="1650" y="0"/>
                  </a:lnTo>
                  <a:lnTo>
                    <a:pt x="0" y="1778"/>
                  </a:lnTo>
                  <a:lnTo>
                    <a:pt x="0" y="295529"/>
                  </a:lnTo>
                  <a:lnTo>
                    <a:pt x="1650" y="297180"/>
                  </a:lnTo>
                  <a:lnTo>
                    <a:pt x="220852" y="297180"/>
                  </a:lnTo>
                  <a:lnTo>
                    <a:pt x="222503" y="295529"/>
                  </a:lnTo>
                  <a:lnTo>
                    <a:pt x="222503" y="289306"/>
                  </a:lnTo>
                  <a:lnTo>
                    <a:pt x="7747" y="289306"/>
                  </a:lnTo>
                  <a:lnTo>
                    <a:pt x="7747" y="7874"/>
                  </a:lnTo>
                  <a:lnTo>
                    <a:pt x="67563" y="7874"/>
                  </a:lnTo>
                  <a:lnTo>
                    <a:pt x="67563" y="0"/>
                  </a:lnTo>
                  <a:close/>
                </a:path>
                <a:path w="222884" h="297179">
                  <a:moveTo>
                    <a:pt x="220852" y="0"/>
                  </a:moveTo>
                  <a:lnTo>
                    <a:pt x="154939" y="0"/>
                  </a:lnTo>
                  <a:lnTo>
                    <a:pt x="154939" y="7874"/>
                  </a:lnTo>
                  <a:lnTo>
                    <a:pt x="214756" y="7874"/>
                  </a:lnTo>
                  <a:lnTo>
                    <a:pt x="214756" y="289306"/>
                  </a:lnTo>
                  <a:lnTo>
                    <a:pt x="222503" y="289306"/>
                  </a:lnTo>
                  <a:lnTo>
                    <a:pt x="222503" y="1778"/>
                  </a:lnTo>
                  <a:lnTo>
                    <a:pt x="220852" y="0"/>
                  </a:lnTo>
                  <a:close/>
                </a:path>
                <a:path w="222884" h="297179">
                  <a:moveTo>
                    <a:pt x="72389" y="216916"/>
                  </a:moveTo>
                  <a:lnTo>
                    <a:pt x="69850" y="216916"/>
                  </a:lnTo>
                  <a:lnTo>
                    <a:pt x="68452" y="218312"/>
                  </a:lnTo>
                  <a:lnTo>
                    <a:pt x="66928" y="219963"/>
                  </a:lnTo>
                  <a:lnTo>
                    <a:pt x="66928" y="222376"/>
                  </a:lnTo>
                  <a:lnTo>
                    <a:pt x="68452" y="223774"/>
                  </a:lnTo>
                  <a:lnTo>
                    <a:pt x="75183" y="230759"/>
                  </a:lnTo>
                  <a:lnTo>
                    <a:pt x="75818" y="231520"/>
                  </a:lnTo>
                  <a:lnTo>
                    <a:pt x="76961" y="231775"/>
                  </a:lnTo>
                  <a:lnTo>
                    <a:pt x="78866" y="231775"/>
                  </a:lnTo>
                  <a:lnTo>
                    <a:pt x="79882" y="231520"/>
                  </a:lnTo>
                  <a:lnTo>
                    <a:pt x="80644" y="230759"/>
                  </a:lnTo>
                  <a:lnTo>
                    <a:pt x="86486" y="224662"/>
                  </a:lnTo>
                  <a:lnTo>
                    <a:pt x="88773" y="222376"/>
                  </a:lnTo>
                  <a:lnTo>
                    <a:pt x="77724" y="222376"/>
                  </a:lnTo>
                  <a:lnTo>
                    <a:pt x="73913" y="218312"/>
                  </a:lnTo>
                  <a:lnTo>
                    <a:pt x="72389" y="216916"/>
                  </a:lnTo>
                  <a:close/>
                </a:path>
                <a:path w="222884" h="297179">
                  <a:moveTo>
                    <a:pt x="100202" y="202184"/>
                  </a:moveTo>
                  <a:lnTo>
                    <a:pt x="97789" y="202184"/>
                  </a:lnTo>
                  <a:lnTo>
                    <a:pt x="96392" y="203835"/>
                  </a:lnTo>
                  <a:lnTo>
                    <a:pt x="92836" y="207137"/>
                  </a:lnTo>
                  <a:lnTo>
                    <a:pt x="85978" y="214122"/>
                  </a:lnTo>
                  <a:lnTo>
                    <a:pt x="77724" y="222376"/>
                  </a:lnTo>
                  <a:lnTo>
                    <a:pt x="88773" y="222376"/>
                  </a:lnTo>
                  <a:lnTo>
                    <a:pt x="94233" y="216916"/>
                  </a:lnTo>
                  <a:lnTo>
                    <a:pt x="101726" y="209295"/>
                  </a:lnTo>
                  <a:lnTo>
                    <a:pt x="103250" y="207644"/>
                  </a:lnTo>
                  <a:lnTo>
                    <a:pt x="103250" y="205231"/>
                  </a:lnTo>
                  <a:lnTo>
                    <a:pt x="101726" y="203835"/>
                  </a:lnTo>
                  <a:lnTo>
                    <a:pt x="100202" y="202184"/>
                  </a:lnTo>
                  <a:close/>
                </a:path>
                <a:path w="222884" h="297179">
                  <a:moveTo>
                    <a:pt x="72389" y="147955"/>
                  </a:moveTo>
                  <a:lnTo>
                    <a:pt x="69850" y="147955"/>
                  </a:lnTo>
                  <a:lnTo>
                    <a:pt x="66928" y="150875"/>
                  </a:lnTo>
                  <a:lnTo>
                    <a:pt x="66928" y="153416"/>
                  </a:lnTo>
                  <a:lnTo>
                    <a:pt x="68452" y="154812"/>
                  </a:lnTo>
                  <a:lnTo>
                    <a:pt x="75183" y="161544"/>
                  </a:lnTo>
                  <a:lnTo>
                    <a:pt x="75818" y="162432"/>
                  </a:lnTo>
                  <a:lnTo>
                    <a:pt x="76961" y="162813"/>
                  </a:lnTo>
                  <a:lnTo>
                    <a:pt x="78866" y="162813"/>
                  </a:lnTo>
                  <a:lnTo>
                    <a:pt x="79882" y="162432"/>
                  </a:lnTo>
                  <a:lnTo>
                    <a:pt x="80644" y="161544"/>
                  </a:lnTo>
                  <a:lnTo>
                    <a:pt x="88772" y="153416"/>
                  </a:lnTo>
                  <a:lnTo>
                    <a:pt x="77724" y="153416"/>
                  </a:lnTo>
                  <a:lnTo>
                    <a:pt x="73913" y="149351"/>
                  </a:lnTo>
                  <a:lnTo>
                    <a:pt x="72389" y="147955"/>
                  </a:lnTo>
                  <a:close/>
                </a:path>
                <a:path w="222884" h="297179">
                  <a:moveTo>
                    <a:pt x="100202" y="133223"/>
                  </a:moveTo>
                  <a:lnTo>
                    <a:pt x="97789" y="133223"/>
                  </a:lnTo>
                  <a:lnTo>
                    <a:pt x="85978" y="145034"/>
                  </a:lnTo>
                  <a:lnTo>
                    <a:pt x="77724" y="153416"/>
                  </a:lnTo>
                  <a:lnTo>
                    <a:pt x="88772" y="153416"/>
                  </a:lnTo>
                  <a:lnTo>
                    <a:pt x="94233" y="147955"/>
                  </a:lnTo>
                  <a:lnTo>
                    <a:pt x="101726" y="140207"/>
                  </a:lnTo>
                  <a:lnTo>
                    <a:pt x="103250" y="138684"/>
                  </a:lnTo>
                  <a:lnTo>
                    <a:pt x="103250" y="136144"/>
                  </a:lnTo>
                  <a:lnTo>
                    <a:pt x="101726" y="134619"/>
                  </a:lnTo>
                  <a:lnTo>
                    <a:pt x="100202" y="133223"/>
                  </a:lnTo>
                  <a:close/>
                </a:path>
                <a:path w="222884" h="297179">
                  <a:moveTo>
                    <a:pt x="72389" y="77597"/>
                  </a:moveTo>
                  <a:lnTo>
                    <a:pt x="69850" y="77597"/>
                  </a:lnTo>
                  <a:lnTo>
                    <a:pt x="68452" y="79248"/>
                  </a:lnTo>
                  <a:lnTo>
                    <a:pt x="66928" y="80644"/>
                  </a:lnTo>
                  <a:lnTo>
                    <a:pt x="66928" y="83185"/>
                  </a:lnTo>
                  <a:lnTo>
                    <a:pt x="75183" y="91439"/>
                  </a:lnTo>
                  <a:lnTo>
                    <a:pt x="75818" y="92201"/>
                  </a:lnTo>
                  <a:lnTo>
                    <a:pt x="76961" y="92582"/>
                  </a:lnTo>
                  <a:lnTo>
                    <a:pt x="78866" y="92582"/>
                  </a:lnTo>
                  <a:lnTo>
                    <a:pt x="79882" y="92201"/>
                  </a:lnTo>
                  <a:lnTo>
                    <a:pt x="88745" y="83185"/>
                  </a:lnTo>
                  <a:lnTo>
                    <a:pt x="77724" y="83185"/>
                  </a:lnTo>
                  <a:lnTo>
                    <a:pt x="73913" y="79248"/>
                  </a:lnTo>
                  <a:lnTo>
                    <a:pt x="72389" y="77597"/>
                  </a:lnTo>
                  <a:close/>
                </a:path>
                <a:path w="222884" h="297179">
                  <a:moveTo>
                    <a:pt x="100202" y="62864"/>
                  </a:moveTo>
                  <a:lnTo>
                    <a:pt x="97789" y="62864"/>
                  </a:lnTo>
                  <a:lnTo>
                    <a:pt x="96392" y="64516"/>
                  </a:lnTo>
                  <a:lnTo>
                    <a:pt x="92836" y="68072"/>
                  </a:lnTo>
                  <a:lnTo>
                    <a:pt x="85978" y="74803"/>
                  </a:lnTo>
                  <a:lnTo>
                    <a:pt x="77724" y="83185"/>
                  </a:lnTo>
                  <a:lnTo>
                    <a:pt x="88745" y="83185"/>
                  </a:lnTo>
                  <a:lnTo>
                    <a:pt x="101726" y="69976"/>
                  </a:lnTo>
                  <a:lnTo>
                    <a:pt x="103250" y="68453"/>
                  </a:lnTo>
                  <a:lnTo>
                    <a:pt x="103250" y="66167"/>
                  </a:lnTo>
                  <a:lnTo>
                    <a:pt x="100202" y="62864"/>
                  </a:lnTo>
                  <a:close/>
                </a:path>
              </a:pathLst>
            </a:custGeom>
            <a:solidFill>
              <a:srgbClr val="004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231380" y="3915155"/>
              <a:ext cx="106680" cy="271780"/>
            </a:xfrm>
            <a:custGeom>
              <a:avLst/>
              <a:gdLst/>
              <a:ahLst/>
              <a:cxnLst/>
              <a:rect l="l" t="t" r="r" b="b"/>
              <a:pathLst>
                <a:path w="106679" h="271779">
                  <a:moveTo>
                    <a:pt x="98298" y="234950"/>
                  </a:moveTo>
                  <a:lnTo>
                    <a:pt x="90550" y="234950"/>
                  </a:lnTo>
                  <a:lnTo>
                    <a:pt x="87122" y="236728"/>
                  </a:lnTo>
                  <a:lnTo>
                    <a:pt x="84327" y="239903"/>
                  </a:lnTo>
                  <a:lnTo>
                    <a:pt x="81788" y="243205"/>
                  </a:lnTo>
                  <a:lnTo>
                    <a:pt x="80518" y="247523"/>
                  </a:lnTo>
                  <a:lnTo>
                    <a:pt x="80518" y="257556"/>
                  </a:lnTo>
                  <a:lnTo>
                    <a:pt x="81788" y="261747"/>
                  </a:lnTo>
                  <a:lnTo>
                    <a:pt x="86614" y="268097"/>
                  </a:lnTo>
                  <a:lnTo>
                    <a:pt x="90043" y="269621"/>
                  </a:lnTo>
                  <a:lnTo>
                    <a:pt x="98678" y="269621"/>
                  </a:lnTo>
                  <a:lnTo>
                    <a:pt x="102108" y="268478"/>
                  </a:lnTo>
                  <a:lnTo>
                    <a:pt x="104775" y="265811"/>
                  </a:lnTo>
                  <a:lnTo>
                    <a:pt x="105028" y="265176"/>
                  </a:lnTo>
                  <a:lnTo>
                    <a:pt x="104386" y="264287"/>
                  </a:lnTo>
                  <a:lnTo>
                    <a:pt x="92328" y="264287"/>
                  </a:lnTo>
                  <a:lnTo>
                    <a:pt x="90424" y="263271"/>
                  </a:lnTo>
                  <a:lnTo>
                    <a:pt x="88900" y="261112"/>
                  </a:lnTo>
                  <a:lnTo>
                    <a:pt x="87122" y="259080"/>
                  </a:lnTo>
                  <a:lnTo>
                    <a:pt x="86487" y="256159"/>
                  </a:lnTo>
                  <a:lnTo>
                    <a:pt x="86487" y="248920"/>
                  </a:lnTo>
                  <a:lnTo>
                    <a:pt x="87122" y="245872"/>
                  </a:lnTo>
                  <a:lnTo>
                    <a:pt x="88646" y="243586"/>
                  </a:lnTo>
                  <a:lnTo>
                    <a:pt x="90297" y="241554"/>
                  </a:lnTo>
                  <a:lnTo>
                    <a:pt x="92328" y="240284"/>
                  </a:lnTo>
                  <a:lnTo>
                    <a:pt x="102441" y="240284"/>
                  </a:lnTo>
                  <a:lnTo>
                    <a:pt x="103631" y="237109"/>
                  </a:lnTo>
                  <a:lnTo>
                    <a:pt x="103124" y="236728"/>
                  </a:lnTo>
                  <a:lnTo>
                    <a:pt x="101219" y="235712"/>
                  </a:lnTo>
                  <a:lnTo>
                    <a:pt x="98298" y="234950"/>
                  </a:lnTo>
                  <a:close/>
                </a:path>
                <a:path w="106679" h="271779">
                  <a:moveTo>
                    <a:pt x="101726" y="260604"/>
                  </a:moveTo>
                  <a:lnTo>
                    <a:pt x="101219" y="261366"/>
                  </a:lnTo>
                  <a:lnTo>
                    <a:pt x="99822" y="263271"/>
                  </a:lnTo>
                  <a:lnTo>
                    <a:pt x="97790" y="264287"/>
                  </a:lnTo>
                  <a:lnTo>
                    <a:pt x="104386" y="264287"/>
                  </a:lnTo>
                  <a:lnTo>
                    <a:pt x="101726" y="260604"/>
                  </a:lnTo>
                  <a:close/>
                </a:path>
                <a:path w="106679" h="271779">
                  <a:moveTo>
                    <a:pt x="102441" y="240284"/>
                  </a:moveTo>
                  <a:lnTo>
                    <a:pt x="97790" y="240284"/>
                  </a:lnTo>
                  <a:lnTo>
                    <a:pt x="99822" y="240792"/>
                  </a:lnTo>
                  <a:lnTo>
                    <a:pt x="101092" y="241681"/>
                  </a:lnTo>
                  <a:lnTo>
                    <a:pt x="101726" y="242189"/>
                  </a:lnTo>
                  <a:lnTo>
                    <a:pt x="102441" y="240284"/>
                  </a:lnTo>
                  <a:close/>
                </a:path>
                <a:path w="106679" h="271779">
                  <a:moveTo>
                    <a:pt x="26670" y="233299"/>
                  </a:moveTo>
                  <a:lnTo>
                    <a:pt x="1777" y="233299"/>
                  </a:lnTo>
                  <a:lnTo>
                    <a:pt x="0" y="235077"/>
                  </a:lnTo>
                  <a:lnTo>
                    <a:pt x="0" y="269494"/>
                  </a:lnTo>
                  <a:lnTo>
                    <a:pt x="1777" y="271272"/>
                  </a:lnTo>
                  <a:lnTo>
                    <a:pt x="36068" y="271272"/>
                  </a:lnTo>
                  <a:lnTo>
                    <a:pt x="37846" y="269494"/>
                  </a:lnTo>
                  <a:lnTo>
                    <a:pt x="37846" y="263525"/>
                  </a:lnTo>
                  <a:lnTo>
                    <a:pt x="7747" y="263525"/>
                  </a:lnTo>
                  <a:lnTo>
                    <a:pt x="7747" y="241173"/>
                  </a:lnTo>
                  <a:lnTo>
                    <a:pt x="18923" y="241173"/>
                  </a:lnTo>
                  <a:lnTo>
                    <a:pt x="26670" y="233299"/>
                  </a:lnTo>
                  <a:close/>
                </a:path>
                <a:path w="106679" h="271779">
                  <a:moveTo>
                    <a:pt x="37846" y="254762"/>
                  </a:moveTo>
                  <a:lnTo>
                    <a:pt x="30099" y="262636"/>
                  </a:lnTo>
                  <a:lnTo>
                    <a:pt x="30099" y="263525"/>
                  </a:lnTo>
                  <a:lnTo>
                    <a:pt x="37846" y="263525"/>
                  </a:lnTo>
                  <a:lnTo>
                    <a:pt x="37846" y="254762"/>
                  </a:lnTo>
                  <a:close/>
                </a:path>
                <a:path w="106679" h="271779">
                  <a:moveTo>
                    <a:pt x="94106" y="166751"/>
                  </a:moveTo>
                  <a:lnTo>
                    <a:pt x="89026" y="166751"/>
                  </a:lnTo>
                  <a:lnTo>
                    <a:pt x="86233" y="166878"/>
                  </a:lnTo>
                  <a:lnTo>
                    <a:pt x="82423" y="167132"/>
                  </a:lnTo>
                  <a:lnTo>
                    <a:pt x="81661" y="167132"/>
                  </a:lnTo>
                  <a:lnTo>
                    <a:pt x="81661" y="200660"/>
                  </a:lnTo>
                  <a:lnTo>
                    <a:pt x="94996" y="200660"/>
                  </a:lnTo>
                  <a:lnTo>
                    <a:pt x="97790" y="199771"/>
                  </a:lnTo>
                  <a:lnTo>
                    <a:pt x="100075" y="197993"/>
                  </a:lnTo>
                  <a:lnTo>
                    <a:pt x="102235" y="196088"/>
                  </a:lnTo>
                  <a:lnTo>
                    <a:pt x="102362" y="195834"/>
                  </a:lnTo>
                  <a:lnTo>
                    <a:pt x="89026" y="195834"/>
                  </a:lnTo>
                  <a:lnTo>
                    <a:pt x="87756" y="195580"/>
                  </a:lnTo>
                  <a:lnTo>
                    <a:pt x="87756" y="184531"/>
                  </a:lnTo>
                  <a:lnTo>
                    <a:pt x="101578" y="184531"/>
                  </a:lnTo>
                  <a:lnTo>
                    <a:pt x="100711" y="183261"/>
                  </a:lnTo>
                  <a:lnTo>
                    <a:pt x="99314" y="182245"/>
                  </a:lnTo>
                  <a:lnTo>
                    <a:pt x="97536" y="181737"/>
                  </a:lnTo>
                  <a:lnTo>
                    <a:pt x="98425" y="181229"/>
                  </a:lnTo>
                  <a:lnTo>
                    <a:pt x="98933" y="180721"/>
                  </a:lnTo>
                  <a:lnTo>
                    <a:pt x="99462" y="180086"/>
                  </a:lnTo>
                  <a:lnTo>
                    <a:pt x="88646" y="180086"/>
                  </a:lnTo>
                  <a:lnTo>
                    <a:pt x="87756" y="179832"/>
                  </a:lnTo>
                  <a:lnTo>
                    <a:pt x="87756" y="171958"/>
                  </a:lnTo>
                  <a:lnTo>
                    <a:pt x="101174" y="171958"/>
                  </a:lnTo>
                  <a:lnTo>
                    <a:pt x="100456" y="170434"/>
                  </a:lnTo>
                  <a:lnTo>
                    <a:pt x="98551" y="169037"/>
                  </a:lnTo>
                  <a:lnTo>
                    <a:pt x="96774" y="167386"/>
                  </a:lnTo>
                  <a:lnTo>
                    <a:pt x="94106" y="166751"/>
                  </a:lnTo>
                  <a:close/>
                </a:path>
                <a:path w="106679" h="271779">
                  <a:moveTo>
                    <a:pt x="101578" y="184531"/>
                  </a:moveTo>
                  <a:lnTo>
                    <a:pt x="93218" y="184531"/>
                  </a:lnTo>
                  <a:lnTo>
                    <a:pt x="95123" y="184785"/>
                  </a:lnTo>
                  <a:lnTo>
                    <a:pt x="96266" y="185674"/>
                  </a:lnTo>
                  <a:lnTo>
                    <a:pt x="97281" y="186690"/>
                  </a:lnTo>
                  <a:lnTo>
                    <a:pt x="97790" y="188087"/>
                  </a:lnTo>
                  <a:lnTo>
                    <a:pt x="97790" y="192024"/>
                  </a:lnTo>
                  <a:lnTo>
                    <a:pt x="97281" y="193421"/>
                  </a:lnTo>
                  <a:lnTo>
                    <a:pt x="96012" y="194310"/>
                  </a:lnTo>
                  <a:lnTo>
                    <a:pt x="94996" y="195199"/>
                  </a:lnTo>
                  <a:lnTo>
                    <a:pt x="93091" y="195834"/>
                  </a:lnTo>
                  <a:lnTo>
                    <a:pt x="102362" y="195834"/>
                  </a:lnTo>
                  <a:lnTo>
                    <a:pt x="103504" y="193548"/>
                  </a:lnTo>
                  <a:lnTo>
                    <a:pt x="103504" y="188087"/>
                  </a:lnTo>
                  <a:lnTo>
                    <a:pt x="102743" y="185928"/>
                  </a:lnTo>
                  <a:lnTo>
                    <a:pt x="101578" y="184531"/>
                  </a:lnTo>
                  <a:close/>
                </a:path>
                <a:path w="106679" h="271779">
                  <a:moveTo>
                    <a:pt x="101174" y="171958"/>
                  </a:moveTo>
                  <a:lnTo>
                    <a:pt x="95250" y="171958"/>
                  </a:lnTo>
                  <a:lnTo>
                    <a:pt x="95758" y="174117"/>
                  </a:lnTo>
                  <a:lnTo>
                    <a:pt x="95758" y="177546"/>
                  </a:lnTo>
                  <a:lnTo>
                    <a:pt x="95250" y="180086"/>
                  </a:lnTo>
                  <a:lnTo>
                    <a:pt x="99462" y="180086"/>
                  </a:lnTo>
                  <a:lnTo>
                    <a:pt x="100838" y="178562"/>
                  </a:lnTo>
                  <a:lnTo>
                    <a:pt x="101473" y="177165"/>
                  </a:lnTo>
                  <a:lnTo>
                    <a:pt x="101473" y="172593"/>
                  </a:lnTo>
                  <a:lnTo>
                    <a:pt x="101174" y="171958"/>
                  </a:lnTo>
                  <a:close/>
                </a:path>
                <a:path w="106679" h="271779">
                  <a:moveTo>
                    <a:pt x="26670" y="164719"/>
                  </a:moveTo>
                  <a:lnTo>
                    <a:pt x="1777" y="164719"/>
                  </a:lnTo>
                  <a:lnTo>
                    <a:pt x="0" y="166497"/>
                  </a:lnTo>
                  <a:lnTo>
                    <a:pt x="0" y="200914"/>
                  </a:lnTo>
                  <a:lnTo>
                    <a:pt x="1777" y="202692"/>
                  </a:lnTo>
                  <a:lnTo>
                    <a:pt x="36068" y="202692"/>
                  </a:lnTo>
                  <a:lnTo>
                    <a:pt x="37846" y="200914"/>
                  </a:lnTo>
                  <a:lnTo>
                    <a:pt x="37846" y="194818"/>
                  </a:lnTo>
                  <a:lnTo>
                    <a:pt x="7747" y="194818"/>
                  </a:lnTo>
                  <a:lnTo>
                    <a:pt x="7747" y="172466"/>
                  </a:lnTo>
                  <a:lnTo>
                    <a:pt x="18923" y="172466"/>
                  </a:lnTo>
                  <a:lnTo>
                    <a:pt x="26670" y="164719"/>
                  </a:lnTo>
                  <a:close/>
                </a:path>
                <a:path w="106679" h="271779">
                  <a:moveTo>
                    <a:pt x="37846" y="186182"/>
                  </a:moveTo>
                  <a:lnTo>
                    <a:pt x="30099" y="193929"/>
                  </a:lnTo>
                  <a:lnTo>
                    <a:pt x="30099" y="194818"/>
                  </a:lnTo>
                  <a:lnTo>
                    <a:pt x="37846" y="194818"/>
                  </a:lnTo>
                  <a:lnTo>
                    <a:pt x="37846" y="186182"/>
                  </a:lnTo>
                  <a:close/>
                </a:path>
                <a:path w="106679" h="271779">
                  <a:moveTo>
                    <a:pt x="93852" y="96901"/>
                  </a:moveTo>
                  <a:lnTo>
                    <a:pt x="91821" y="96901"/>
                  </a:lnTo>
                  <a:lnTo>
                    <a:pt x="78104" y="130810"/>
                  </a:lnTo>
                  <a:lnTo>
                    <a:pt x="84963" y="130810"/>
                  </a:lnTo>
                  <a:lnTo>
                    <a:pt x="86995" y="123952"/>
                  </a:lnTo>
                  <a:lnTo>
                    <a:pt x="104085" y="123952"/>
                  </a:lnTo>
                  <a:lnTo>
                    <a:pt x="102404" y="119507"/>
                  </a:lnTo>
                  <a:lnTo>
                    <a:pt x="89026" y="119507"/>
                  </a:lnTo>
                  <a:lnTo>
                    <a:pt x="92583" y="108204"/>
                  </a:lnTo>
                  <a:lnTo>
                    <a:pt x="98128" y="108204"/>
                  </a:lnTo>
                  <a:lnTo>
                    <a:pt x="93852" y="96901"/>
                  </a:lnTo>
                  <a:close/>
                </a:path>
                <a:path w="106679" h="271779">
                  <a:moveTo>
                    <a:pt x="104085" y="123952"/>
                  </a:moveTo>
                  <a:lnTo>
                    <a:pt x="97790" y="123952"/>
                  </a:lnTo>
                  <a:lnTo>
                    <a:pt x="100202" y="130810"/>
                  </a:lnTo>
                  <a:lnTo>
                    <a:pt x="106679" y="130810"/>
                  </a:lnTo>
                  <a:lnTo>
                    <a:pt x="104085" y="123952"/>
                  </a:lnTo>
                  <a:close/>
                </a:path>
                <a:path w="106679" h="271779">
                  <a:moveTo>
                    <a:pt x="98128" y="108204"/>
                  </a:moveTo>
                  <a:lnTo>
                    <a:pt x="92583" y="108204"/>
                  </a:lnTo>
                  <a:lnTo>
                    <a:pt x="96266" y="119507"/>
                  </a:lnTo>
                  <a:lnTo>
                    <a:pt x="102404" y="119507"/>
                  </a:lnTo>
                  <a:lnTo>
                    <a:pt x="98128" y="108204"/>
                  </a:lnTo>
                  <a:close/>
                </a:path>
                <a:path w="106679" h="271779">
                  <a:moveTo>
                    <a:pt x="26670" y="94869"/>
                  </a:moveTo>
                  <a:lnTo>
                    <a:pt x="1777" y="94869"/>
                  </a:lnTo>
                  <a:lnTo>
                    <a:pt x="0" y="96647"/>
                  </a:lnTo>
                  <a:lnTo>
                    <a:pt x="0" y="131064"/>
                  </a:lnTo>
                  <a:lnTo>
                    <a:pt x="1777" y="132842"/>
                  </a:lnTo>
                  <a:lnTo>
                    <a:pt x="36068" y="132842"/>
                  </a:lnTo>
                  <a:lnTo>
                    <a:pt x="37846" y="131064"/>
                  </a:lnTo>
                  <a:lnTo>
                    <a:pt x="37846" y="125095"/>
                  </a:lnTo>
                  <a:lnTo>
                    <a:pt x="7747" y="125095"/>
                  </a:lnTo>
                  <a:lnTo>
                    <a:pt x="7747" y="102616"/>
                  </a:lnTo>
                  <a:lnTo>
                    <a:pt x="18923" y="102616"/>
                  </a:lnTo>
                  <a:lnTo>
                    <a:pt x="26670" y="94869"/>
                  </a:lnTo>
                  <a:close/>
                </a:path>
                <a:path w="106679" h="271779">
                  <a:moveTo>
                    <a:pt x="37846" y="116205"/>
                  </a:moveTo>
                  <a:lnTo>
                    <a:pt x="30099" y="123952"/>
                  </a:lnTo>
                  <a:lnTo>
                    <a:pt x="30099" y="125095"/>
                  </a:lnTo>
                  <a:lnTo>
                    <a:pt x="37846" y="125095"/>
                  </a:lnTo>
                  <a:lnTo>
                    <a:pt x="37846" y="116205"/>
                  </a:lnTo>
                  <a:close/>
                </a:path>
                <a:path w="106679" h="271779">
                  <a:moveTo>
                    <a:pt x="61975" y="0"/>
                  </a:moveTo>
                  <a:lnTo>
                    <a:pt x="47498" y="0"/>
                  </a:lnTo>
                  <a:lnTo>
                    <a:pt x="41021" y="3302"/>
                  </a:lnTo>
                  <a:lnTo>
                    <a:pt x="35051" y="10922"/>
                  </a:lnTo>
                  <a:lnTo>
                    <a:pt x="33654" y="13589"/>
                  </a:lnTo>
                  <a:lnTo>
                    <a:pt x="32766" y="16383"/>
                  </a:lnTo>
                  <a:lnTo>
                    <a:pt x="19812" y="16383"/>
                  </a:lnTo>
                  <a:lnTo>
                    <a:pt x="18923" y="17145"/>
                  </a:lnTo>
                  <a:lnTo>
                    <a:pt x="18923" y="46228"/>
                  </a:lnTo>
                  <a:lnTo>
                    <a:pt x="20700" y="48006"/>
                  </a:lnTo>
                  <a:lnTo>
                    <a:pt x="88773" y="48006"/>
                  </a:lnTo>
                  <a:lnTo>
                    <a:pt x="90550" y="46228"/>
                  </a:lnTo>
                  <a:lnTo>
                    <a:pt x="90550" y="17145"/>
                  </a:lnTo>
                  <a:lnTo>
                    <a:pt x="89810" y="16510"/>
                  </a:lnTo>
                  <a:lnTo>
                    <a:pt x="41021" y="16510"/>
                  </a:lnTo>
                  <a:lnTo>
                    <a:pt x="42799" y="12954"/>
                  </a:lnTo>
                  <a:lnTo>
                    <a:pt x="45847" y="10033"/>
                  </a:lnTo>
                  <a:lnTo>
                    <a:pt x="49275" y="8636"/>
                  </a:lnTo>
                  <a:lnTo>
                    <a:pt x="51053" y="8001"/>
                  </a:lnTo>
                  <a:lnTo>
                    <a:pt x="52831" y="7620"/>
                  </a:lnTo>
                  <a:lnTo>
                    <a:pt x="71835" y="7620"/>
                  </a:lnTo>
                  <a:lnTo>
                    <a:pt x="68452" y="3302"/>
                  </a:lnTo>
                  <a:lnTo>
                    <a:pt x="61975" y="0"/>
                  </a:lnTo>
                  <a:close/>
                </a:path>
                <a:path w="106679" h="271779">
                  <a:moveTo>
                    <a:pt x="71835" y="7620"/>
                  </a:moveTo>
                  <a:lnTo>
                    <a:pt x="56642" y="7620"/>
                  </a:lnTo>
                  <a:lnTo>
                    <a:pt x="58420" y="8001"/>
                  </a:lnTo>
                  <a:lnTo>
                    <a:pt x="60198" y="8636"/>
                  </a:lnTo>
                  <a:lnTo>
                    <a:pt x="63753" y="10033"/>
                  </a:lnTo>
                  <a:lnTo>
                    <a:pt x="66675" y="12954"/>
                  </a:lnTo>
                  <a:lnTo>
                    <a:pt x="68452" y="16510"/>
                  </a:lnTo>
                  <a:lnTo>
                    <a:pt x="89810" y="16510"/>
                  </a:lnTo>
                  <a:lnTo>
                    <a:pt x="89662" y="16383"/>
                  </a:lnTo>
                  <a:lnTo>
                    <a:pt x="76708" y="16383"/>
                  </a:lnTo>
                  <a:lnTo>
                    <a:pt x="75819" y="13589"/>
                  </a:lnTo>
                  <a:lnTo>
                    <a:pt x="74422" y="10922"/>
                  </a:lnTo>
                  <a:lnTo>
                    <a:pt x="71835" y="7620"/>
                  </a:lnTo>
                  <a:close/>
                </a:path>
              </a:pathLst>
            </a:custGeom>
            <a:solidFill>
              <a:srgbClr val="0033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947153" y="2868930"/>
              <a:ext cx="680085" cy="680085"/>
            </a:xfrm>
            <a:custGeom>
              <a:avLst/>
              <a:gdLst/>
              <a:ahLst/>
              <a:cxnLst/>
              <a:rect l="l" t="t" r="r" b="b"/>
              <a:pathLst>
                <a:path w="680084" h="680085">
                  <a:moveTo>
                    <a:pt x="339851" y="0"/>
                  </a:moveTo>
                  <a:lnTo>
                    <a:pt x="293733" y="3102"/>
                  </a:lnTo>
                  <a:lnTo>
                    <a:pt x="249502" y="12139"/>
                  </a:lnTo>
                  <a:lnTo>
                    <a:pt x="207561" y="26705"/>
                  </a:lnTo>
                  <a:lnTo>
                    <a:pt x="168317" y="46397"/>
                  </a:lnTo>
                  <a:lnTo>
                    <a:pt x="132173" y="70809"/>
                  </a:lnTo>
                  <a:lnTo>
                    <a:pt x="99536" y="99536"/>
                  </a:lnTo>
                  <a:lnTo>
                    <a:pt x="70809" y="132173"/>
                  </a:lnTo>
                  <a:lnTo>
                    <a:pt x="46397" y="168317"/>
                  </a:lnTo>
                  <a:lnTo>
                    <a:pt x="26705" y="207561"/>
                  </a:lnTo>
                  <a:lnTo>
                    <a:pt x="12139" y="249502"/>
                  </a:lnTo>
                  <a:lnTo>
                    <a:pt x="3102" y="293733"/>
                  </a:lnTo>
                  <a:lnTo>
                    <a:pt x="0" y="339852"/>
                  </a:lnTo>
                  <a:lnTo>
                    <a:pt x="3102" y="385970"/>
                  </a:lnTo>
                  <a:lnTo>
                    <a:pt x="12139" y="430201"/>
                  </a:lnTo>
                  <a:lnTo>
                    <a:pt x="26705" y="472142"/>
                  </a:lnTo>
                  <a:lnTo>
                    <a:pt x="46397" y="511386"/>
                  </a:lnTo>
                  <a:lnTo>
                    <a:pt x="70809" y="547530"/>
                  </a:lnTo>
                  <a:lnTo>
                    <a:pt x="99536" y="580167"/>
                  </a:lnTo>
                  <a:lnTo>
                    <a:pt x="132173" y="608894"/>
                  </a:lnTo>
                  <a:lnTo>
                    <a:pt x="168317" y="633306"/>
                  </a:lnTo>
                  <a:lnTo>
                    <a:pt x="207561" y="652998"/>
                  </a:lnTo>
                  <a:lnTo>
                    <a:pt x="249502" y="667564"/>
                  </a:lnTo>
                  <a:lnTo>
                    <a:pt x="293733" y="676601"/>
                  </a:lnTo>
                  <a:lnTo>
                    <a:pt x="339851" y="679704"/>
                  </a:lnTo>
                  <a:lnTo>
                    <a:pt x="385970" y="676601"/>
                  </a:lnTo>
                  <a:lnTo>
                    <a:pt x="430201" y="667564"/>
                  </a:lnTo>
                  <a:lnTo>
                    <a:pt x="472142" y="652998"/>
                  </a:lnTo>
                  <a:lnTo>
                    <a:pt x="511386" y="633306"/>
                  </a:lnTo>
                  <a:lnTo>
                    <a:pt x="547530" y="608894"/>
                  </a:lnTo>
                  <a:lnTo>
                    <a:pt x="580167" y="580167"/>
                  </a:lnTo>
                  <a:lnTo>
                    <a:pt x="608894" y="547530"/>
                  </a:lnTo>
                  <a:lnTo>
                    <a:pt x="633306" y="511386"/>
                  </a:lnTo>
                  <a:lnTo>
                    <a:pt x="652998" y="472142"/>
                  </a:lnTo>
                  <a:lnTo>
                    <a:pt x="667564" y="430201"/>
                  </a:lnTo>
                  <a:lnTo>
                    <a:pt x="676601" y="385970"/>
                  </a:lnTo>
                  <a:lnTo>
                    <a:pt x="679703" y="339852"/>
                  </a:lnTo>
                  <a:lnTo>
                    <a:pt x="676601" y="293733"/>
                  </a:lnTo>
                  <a:lnTo>
                    <a:pt x="667564" y="249502"/>
                  </a:lnTo>
                  <a:lnTo>
                    <a:pt x="652998" y="207561"/>
                  </a:lnTo>
                  <a:lnTo>
                    <a:pt x="633306" y="168317"/>
                  </a:lnTo>
                  <a:lnTo>
                    <a:pt x="608894" y="132173"/>
                  </a:lnTo>
                  <a:lnTo>
                    <a:pt x="580167" y="99536"/>
                  </a:lnTo>
                  <a:lnTo>
                    <a:pt x="547530" y="70809"/>
                  </a:lnTo>
                  <a:lnTo>
                    <a:pt x="511386" y="46397"/>
                  </a:lnTo>
                  <a:lnTo>
                    <a:pt x="472142" y="26705"/>
                  </a:lnTo>
                  <a:lnTo>
                    <a:pt x="430201" y="12139"/>
                  </a:lnTo>
                  <a:lnTo>
                    <a:pt x="385970" y="3102"/>
                  </a:lnTo>
                  <a:lnTo>
                    <a:pt x="339851" y="0"/>
                  </a:lnTo>
                  <a:close/>
                </a:path>
              </a:pathLst>
            </a:custGeom>
            <a:solidFill>
              <a:srgbClr val="00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947153" y="2868930"/>
              <a:ext cx="680085" cy="680085"/>
            </a:xfrm>
            <a:custGeom>
              <a:avLst/>
              <a:gdLst/>
              <a:ahLst/>
              <a:cxnLst/>
              <a:rect l="l" t="t" r="r" b="b"/>
              <a:pathLst>
                <a:path w="680084" h="680085">
                  <a:moveTo>
                    <a:pt x="0" y="339852"/>
                  </a:moveTo>
                  <a:lnTo>
                    <a:pt x="3102" y="293733"/>
                  </a:lnTo>
                  <a:lnTo>
                    <a:pt x="12139" y="249502"/>
                  </a:lnTo>
                  <a:lnTo>
                    <a:pt x="26705" y="207561"/>
                  </a:lnTo>
                  <a:lnTo>
                    <a:pt x="46397" y="168317"/>
                  </a:lnTo>
                  <a:lnTo>
                    <a:pt x="70809" y="132173"/>
                  </a:lnTo>
                  <a:lnTo>
                    <a:pt x="99536" y="99536"/>
                  </a:lnTo>
                  <a:lnTo>
                    <a:pt x="132173" y="70809"/>
                  </a:lnTo>
                  <a:lnTo>
                    <a:pt x="168317" y="46397"/>
                  </a:lnTo>
                  <a:lnTo>
                    <a:pt x="207561" y="26705"/>
                  </a:lnTo>
                  <a:lnTo>
                    <a:pt x="249502" y="12139"/>
                  </a:lnTo>
                  <a:lnTo>
                    <a:pt x="293733" y="3102"/>
                  </a:lnTo>
                  <a:lnTo>
                    <a:pt x="339851" y="0"/>
                  </a:lnTo>
                  <a:lnTo>
                    <a:pt x="385970" y="3102"/>
                  </a:lnTo>
                  <a:lnTo>
                    <a:pt x="430201" y="12139"/>
                  </a:lnTo>
                  <a:lnTo>
                    <a:pt x="472142" y="26705"/>
                  </a:lnTo>
                  <a:lnTo>
                    <a:pt x="511386" y="46397"/>
                  </a:lnTo>
                  <a:lnTo>
                    <a:pt x="547530" y="70809"/>
                  </a:lnTo>
                  <a:lnTo>
                    <a:pt x="580167" y="99536"/>
                  </a:lnTo>
                  <a:lnTo>
                    <a:pt x="608894" y="132173"/>
                  </a:lnTo>
                  <a:lnTo>
                    <a:pt x="633306" y="168317"/>
                  </a:lnTo>
                  <a:lnTo>
                    <a:pt x="652998" y="207561"/>
                  </a:lnTo>
                  <a:lnTo>
                    <a:pt x="667564" y="249502"/>
                  </a:lnTo>
                  <a:lnTo>
                    <a:pt x="676601" y="293733"/>
                  </a:lnTo>
                  <a:lnTo>
                    <a:pt x="679703" y="339852"/>
                  </a:lnTo>
                  <a:lnTo>
                    <a:pt x="676601" y="385970"/>
                  </a:lnTo>
                  <a:lnTo>
                    <a:pt x="667564" y="430201"/>
                  </a:lnTo>
                  <a:lnTo>
                    <a:pt x="652998" y="472142"/>
                  </a:lnTo>
                  <a:lnTo>
                    <a:pt x="633306" y="511386"/>
                  </a:lnTo>
                  <a:lnTo>
                    <a:pt x="608894" y="547530"/>
                  </a:lnTo>
                  <a:lnTo>
                    <a:pt x="580167" y="580167"/>
                  </a:lnTo>
                  <a:lnTo>
                    <a:pt x="547530" y="608894"/>
                  </a:lnTo>
                  <a:lnTo>
                    <a:pt x="511386" y="633306"/>
                  </a:lnTo>
                  <a:lnTo>
                    <a:pt x="472142" y="652998"/>
                  </a:lnTo>
                  <a:lnTo>
                    <a:pt x="430201" y="667564"/>
                  </a:lnTo>
                  <a:lnTo>
                    <a:pt x="385970" y="676601"/>
                  </a:lnTo>
                  <a:lnTo>
                    <a:pt x="339851" y="679704"/>
                  </a:lnTo>
                  <a:lnTo>
                    <a:pt x="293733" y="676601"/>
                  </a:lnTo>
                  <a:lnTo>
                    <a:pt x="249502" y="667564"/>
                  </a:lnTo>
                  <a:lnTo>
                    <a:pt x="207561" y="652998"/>
                  </a:lnTo>
                  <a:lnTo>
                    <a:pt x="168317" y="633306"/>
                  </a:lnTo>
                  <a:lnTo>
                    <a:pt x="132173" y="608894"/>
                  </a:lnTo>
                  <a:lnTo>
                    <a:pt x="99536" y="580167"/>
                  </a:lnTo>
                  <a:lnTo>
                    <a:pt x="70809" y="547530"/>
                  </a:lnTo>
                  <a:lnTo>
                    <a:pt x="46397" y="511386"/>
                  </a:lnTo>
                  <a:lnTo>
                    <a:pt x="26705" y="472142"/>
                  </a:lnTo>
                  <a:lnTo>
                    <a:pt x="12139" y="430201"/>
                  </a:lnTo>
                  <a:lnTo>
                    <a:pt x="3102" y="385970"/>
                  </a:lnTo>
                  <a:lnTo>
                    <a:pt x="0" y="33985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87921" y="2910713"/>
              <a:ext cx="598170" cy="59562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02169" y="3121152"/>
              <a:ext cx="155701" cy="225551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7174992" y="3073908"/>
              <a:ext cx="222885" cy="294640"/>
            </a:xfrm>
            <a:custGeom>
              <a:avLst/>
              <a:gdLst/>
              <a:ahLst/>
              <a:cxnLst/>
              <a:rect l="l" t="t" r="r" b="b"/>
              <a:pathLst>
                <a:path w="222884" h="294639">
                  <a:moveTo>
                    <a:pt x="220852" y="0"/>
                  </a:moveTo>
                  <a:lnTo>
                    <a:pt x="1650" y="0"/>
                  </a:lnTo>
                  <a:lnTo>
                    <a:pt x="0" y="1777"/>
                  </a:lnTo>
                  <a:lnTo>
                    <a:pt x="0" y="292480"/>
                  </a:lnTo>
                  <a:lnTo>
                    <a:pt x="1650" y="294131"/>
                  </a:lnTo>
                  <a:lnTo>
                    <a:pt x="220852" y="294131"/>
                  </a:lnTo>
                  <a:lnTo>
                    <a:pt x="222503" y="292480"/>
                  </a:lnTo>
                  <a:lnTo>
                    <a:pt x="222503" y="286257"/>
                  </a:lnTo>
                  <a:lnTo>
                    <a:pt x="7874" y="286257"/>
                  </a:lnTo>
                  <a:lnTo>
                    <a:pt x="7874" y="7874"/>
                  </a:lnTo>
                  <a:lnTo>
                    <a:pt x="222503" y="7874"/>
                  </a:lnTo>
                  <a:lnTo>
                    <a:pt x="222503" y="1777"/>
                  </a:lnTo>
                  <a:lnTo>
                    <a:pt x="220852" y="0"/>
                  </a:lnTo>
                  <a:close/>
                </a:path>
                <a:path w="222884" h="294639">
                  <a:moveTo>
                    <a:pt x="222503" y="7874"/>
                  </a:moveTo>
                  <a:lnTo>
                    <a:pt x="214629" y="7874"/>
                  </a:lnTo>
                  <a:lnTo>
                    <a:pt x="214629" y="286257"/>
                  </a:lnTo>
                  <a:lnTo>
                    <a:pt x="222503" y="286257"/>
                  </a:lnTo>
                  <a:lnTo>
                    <a:pt x="222503" y="7874"/>
                  </a:lnTo>
                  <a:close/>
                </a:path>
                <a:path w="222884" h="294639">
                  <a:moveTo>
                    <a:pt x="190373" y="254380"/>
                  </a:moveTo>
                  <a:lnTo>
                    <a:pt x="94868" y="254380"/>
                  </a:lnTo>
                  <a:lnTo>
                    <a:pt x="93090" y="255904"/>
                  </a:lnTo>
                  <a:lnTo>
                    <a:pt x="93090" y="260222"/>
                  </a:lnTo>
                  <a:lnTo>
                    <a:pt x="94868" y="261874"/>
                  </a:lnTo>
                  <a:lnTo>
                    <a:pt x="190373" y="261874"/>
                  </a:lnTo>
                  <a:lnTo>
                    <a:pt x="192150" y="260222"/>
                  </a:lnTo>
                  <a:lnTo>
                    <a:pt x="192150" y="255904"/>
                  </a:lnTo>
                  <a:lnTo>
                    <a:pt x="190373" y="254380"/>
                  </a:lnTo>
                  <a:close/>
                </a:path>
                <a:path w="222884" h="294639">
                  <a:moveTo>
                    <a:pt x="126618" y="219709"/>
                  </a:moveTo>
                  <a:lnTo>
                    <a:pt x="125602" y="219709"/>
                  </a:lnTo>
                  <a:lnTo>
                    <a:pt x="125094" y="220217"/>
                  </a:lnTo>
                  <a:lnTo>
                    <a:pt x="122174" y="223012"/>
                  </a:lnTo>
                  <a:lnTo>
                    <a:pt x="97027" y="245617"/>
                  </a:lnTo>
                  <a:lnTo>
                    <a:pt x="96818" y="247014"/>
                  </a:lnTo>
                  <a:lnTo>
                    <a:pt x="96763" y="248284"/>
                  </a:lnTo>
                  <a:lnTo>
                    <a:pt x="98043" y="249681"/>
                  </a:lnTo>
                  <a:lnTo>
                    <a:pt x="99313" y="251205"/>
                  </a:lnTo>
                  <a:lnTo>
                    <a:pt x="123316" y="232663"/>
                  </a:lnTo>
                  <a:lnTo>
                    <a:pt x="131013" y="232663"/>
                  </a:lnTo>
                  <a:lnTo>
                    <a:pt x="130175" y="230758"/>
                  </a:lnTo>
                  <a:lnTo>
                    <a:pt x="128777" y="224789"/>
                  </a:lnTo>
                  <a:lnTo>
                    <a:pt x="127634" y="220979"/>
                  </a:lnTo>
                  <a:lnTo>
                    <a:pt x="127634" y="220217"/>
                  </a:lnTo>
                  <a:lnTo>
                    <a:pt x="127126" y="219837"/>
                  </a:lnTo>
                  <a:lnTo>
                    <a:pt x="126618" y="219709"/>
                  </a:lnTo>
                  <a:close/>
                </a:path>
                <a:path w="222884" h="294639">
                  <a:moveTo>
                    <a:pt x="131013" y="232663"/>
                  </a:moveTo>
                  <a:lnTo>
                    <a:pt x="123316" y="232663"/>
                  </a:lnTo>
                  <a:lnTo>
                    <a:pt x="125349" y="238125"/>
                  </a:lnTo>
                  <a:lnTo>
                    <a:pt x="128269" y="243331"/>
                  </a:lnTo>
                  <a:lnTo>
                    <a:pt x="131858" y="248157"/>
                  </a:lnTo>
                  <a:lnTo>
                    <a:pt x="131952" y="248412"/>
                  </a:lnTo>
                  <a:lnTo>
                    <a:pt x="132460" y="248919"/>
                  </a:lnTo>
                  <a:lnTo>
                    <a:pt x="133350" y="249681"/>
                  </a:lnTo>
                  <a:lnTo>
                    <a:pt x="134747" y="251205"/>
                  </a:lnTo>
                  <a:lnTo>
                    <a:pt x="138175" y="251205"/>
                  </a:lnTo>
                  <a:lnTo>
                    <a:pt x="140334" y="250697"/>
                  </a:lnTo>
                  <a:lnTo>
                    <a:pt x="141731" y="249300"/>
                  </a:lnTo>
                  <a:lnTo>
                    <a:pt x="142112" y="248665"/>
                  </a:lnTo>
                  <a:lnTo>
                    <a:pt x="143255" y="247014"/>
                  </a:lnTo>
                  <a:lnTo>
                    <a:pt x="144779" y="245617"/>
                  </a:lnTo>
                  <a:lnTo>
                    <a:pt x="145796" y="244220"/>
                  </a:lnTo>
                  <a:lnTo>
                    <a:pt x="147076" y="242824"/>
                  </a:lnTo>
                  <a:lnTo>
                    <a:pt x="137159" y="242824"/>
                  </a:lnTo>
                  <a:lnTo>
                    <a:pt x="132968" y="237108"/>
                  </a:lnTo>
                  <a:lnTo>
                    <a:pt x="131013" y="232663"/>
                  </a:lnTo>
                  <a:close/>
                </a:path>
                <a:path w="222884" h="294639">
                  <a:moveTo>
                    <a:pt x="169831" y="239649"/>
                  </a:moveTo>
                  <a:lnTo>
                    <a:pt x="149859" y="239649"/>
                  </a:lnTo>
                  <a:lnTo>
                    <a:pt x="149986" y="239902"/>
                  </a:lnTo>
                  <a:lnTo>
                    <a:pt x="150367" y="240156"/>
                  </a:lnTo>
                  <a:lnTo>
                    <a:pt x="150622" y="240156"/>
                  </a:lnTo>
                  <a:lnTo>
                    <a:pt x="151129" y="240537"/>
                  </a:lnTo>
                  <a:lnTo>
                    <a:pt x="151510" y="240918"/>
                  </a:lnTo>
                  <a:lnTo>
                    <a:pt x="152146" y="241426"/>
                  </a:lnTo>
                  <a:lnTo>
                    <a:pt x="157479" y="245109"/>
                  </a:lnTo>
                  <a:lnTo>
                    <a:pt x="164973" y="243586"/>
                  </a:lnTo>
                  <a:lnTo>
                    <a:pt x="169831" y="239649"/>
                  </a:lnTo>
                  <a:close/>
                </a:path>
                <a:path w="222884" h="294639">
                  <a:moveTo>
                    <a:pt x="151510" y="231266"/>
                  </a:moveTo>
                  <a:lnTo>
                    <a:pt x="148081" y="232155"/>
                  </a:lnTo>
                  <a:lnTo>
                    <a:pt x="147700" y="232155"/>
                  </a:lnTo>
                  <a:lnTo>
                    <a:pt x="146176" y="232663"/>
                  </a:lnTo>
                  <a:lnTo>
                    <a:pt x="145033" y="233679"/>
                  </a:lnTo>
                  <a:lnTo>
                    <a:pt x="144525" y="234314"/>
                  </a:lnTo>
                  <a:lnTo>
                    <a:pt x="144399" y="234568"/>
                  </a:lnTo>
                  <a:lnTo>
                    <a:pt x="144144" y="234568"/>
                  </a:lnTo>
                  <a:lnTo>
                    <a:pt x="144017" y="234950"/>
                  </a:lnTo>
                  <a:lnTo>
                    <a:pt x="141361" y="238125"/>
                  </a:lnTo>
                  <a:lnTo>
                    <a:pt x="139953" y="239649"/>
                  </a:lnTo>
                  <a:lnTo>
                    <a:pt x="139064" y="240537"/>
                  </a:lnTo>
                  <a:lnTo>
                    <a:pt x="138175" y="241807"/>
                  </a:lnTo>
                  <a:lnTo>
                    <a:pt x="137159" y="242824"/>
                  </a:lnTo>
                  <a:lnTo>
                    <a:pt x="147076" y="242824"/>
                  </a:lnTo>
                  <a:lnTo>
                    <a:pt x="148462" y="241045"/>
                  </a:lnTo>
                  <a:lnTo>
                    <a:pt x="149732" y="239902"/>
                  </a:lnTo>
                  <a:lnTo>
                    <a:pt x="149859" y="239649"/>
                  </a:lnTo>
                  <a:lnTo>
                    <a:pt x="169831" y="239649"/>
                  </a:lnTo>
                  <a:lnTo>
                    <a:pt x="172338" y="237616"/>
                  </a:lnTo>
                  <a:lnTo>
                    <a:pt x="172719" y="237236"/>
                  </a:lnTo>
                  <a:lnTo>
                    <a:pt x="159257" y="237236"/>
                  </a:lnTo>
                  <a:lnTo>
                    <a:pt x="156463" y="235457"/>
                  </a:lnTo>
                  <a:lnTo>
                    <a:pt x="156209" y="235330"/>
                  </a:lnTo>
                  <a:lnTo>
                    <a:pt x="155955" y="234950"/>
                  </a:lnTo>
                  <a:lnTo>
                    <a:pt x="155575" y="234568"/>
                  </a:lnTo>
                  <a:lnTo>
                    <a:pt x="153924" y="233425"/>
                  </a:lnTo>
                  <a:lnTo>
                    <a:pt x="151510" y="231266"/>
                  </a:lnTo>
                  <a:close/>
                </a:path>
                <a:path w="222884" h="294639">
                  <a:moveTo>
                    <a:pt x="177673" y="222884"/>
                  </a:moveTo>
                  <a:lnTo>
                    <a:pt x="172719" y="227456"/>
                  </a:lnTo>
                  <a:lnTo>
                    <a:pt x="168148" y="231139"/>
                  </a:lnTo>
                  <a:lnTo>
                    <a:pt x="167766" y="231393"/>
                  </a:lnTo>
                  <a:lnTo>
                    <a:pt x="167639" y="231775"/>
                  </a:lnTo>
                  <a:lnTo>
                    <a:pt x="167258" y="232155"/>
                  </a:lnTo>
                  <a:lnTo>
                    <a:pt x="164083" y="234822"/>
                  </a:lnTo>
                  <a:lnTo>
                    <a:pt x="159257" y="237236"/>
                  </a:lnTo>
                  <a:lnTo>
                    <a:pt x="172719" y="237236"/>
                  </a:lnTo>
                  <a:lnTo>
                    <a:pt x="172974" y="237108"/>
                  </a:lnTo>
                  <a:lnTo>
                    <a:pt x="173227" y="236727"/>
                  </a:lnTo>
                  <a:lnTo>
                    <a:pt x="176783" y="233679"/>
                  </a:lnTo>
                  <a:lnTo>
                    <a:pt x="180212" y="230631"/>
                  </a:lnTo>
                  <a:lnTo>
                    <a:pt x="186586" y="230631"/>
                  </a:lnTo>
                  <a:lnTo>
                    <a:pt x="187451" y="229996"/>
                  </a:lnTo>
                  <a:lnTo>
                    <a:pt x="187941" y="227456"/>
                  </a:lnTo>
                  <a:lnTo>
                    <a:pt x="188213" y="226187"/>
                  </a:lnTo>
                  <a:lnTo>
                    <a:pt x="186816" y="224281"/>
                  </a:lnTo>
                  <a:lnTo>
                    <a:pt x="184657" y="223900"/>
                  </a:lnTo>
                  <a:lnTo>
                    <a:pt x="177673" y="222884"/>
                  </a:lnTo>
                  <a:close/>
                </a:path>
                <a:path w="222884" h="294639">
                  <a:moveTo>
                    <a:pt x="186586" y="230631"/>
                  </a:moveTo>
                  <a:lnTo>
                    <a:pt x="180212" y="230631"/>
                  </a:lnTo>
                  <a:lnTo>
                    <a:pt x="183514" y="231139"/>
                  </a:lnTo>
                  <a:lnTo>
                    <a:pt x="185547" y="231393"/>
                  </a:lnTo>
                  <a:lnTo>
                    <a:pt x="186586" y="230631"/>
                  </a:lnTo>
                  <a:close/>
                </a:path>
              </a:pathLst>
            </a:custGeom>
            <a:solidFill>
              <a:srgbClr val="004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786116" y="3642360"/>
              <a:ext cx="3775710" cy="868680"/>
            </a:xfrm>
            <a:custGeom>
              <a:avLst/>
              <a:gdLst/>
              <a:ahLst/>
              <a:cxnLst/>
              <a:rect l="l" t="t" r="r" b="b"/>
              <a:pathLst>
                <a:path w="3775709" h="868679">
                  <a:moveTo>
                    <a:pt x="0" y="0"/>
                  </a:moveTo>
                  <a:lnTo>
                    <a:pt x="3775202" y="0"/>
                  </a:lnTo>
                </a:path>
                <a:path w="3775709" h="868679">
                  <a:moveTo>
                    <a:pt x="0" y="868679"/>
                  </a:moveTo>
                  <a:lnTo>
                    <a:pt x="3775202" y="868679"/>
                  </a:lnTo>
                </a:path>
              </a:pathLst>
            </a:custGeom>
            <a:ln w="952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>
            <a:spLocks noGrp="1"/>
          </p:cNvSpPr>
          <p:nvPr>
            <p:ph sz="half" idx="3"/>
          </p:nvPr>
        </p:nvSpPr>
        <p:spPr>
          <a:xfrm>
            <a:off x="7638414" y="2018487"/>
            <a:ext cx="4099051" cy="41928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Where</a:t>
            </a:r>
            <a:r>
              <a:rPr spc="-50" dirty="0"/>
              <a:t> </a:t>
            </a:r>
            <a:r>
              <a:rPr dirty="0"/>
              <a:t>we</a:t>
            </a:r>
            <a:r>
              <a:rPr spc="-65" dirty="0"/>
              <a:t> </a:t>
            </a:r>
            <a:r>
              <a:rPr dirty="0"/>
              <a:t>are</a:t>
            </a:r>
            <a:r>
              <a:rPr spc="-55" dirty="0"/>
              <a:t> </a:t>
            </a:r>
            <a:r>
              <a:rPr spc="-20" dirty="0"/>
              <a:t>going</a:t>
            </a:r>
            <a:r>
              <a:rPr lang="en-US" spc="-20" dirty="0"/>
              <a:t> to do</a:t>
            </a:r>
            <a:endParaRPr spc="-20" dirty="0"/>
          </a:p>
          <a:p>
            <a:pPr marL="149225" marR="974725">
              <a:lnSpc>
                <a:spcPct val="100000"/>
              </a:lnSpc>
              <a:spcBef>
                <a:spcPts val="2875"/>
              </a:spcBef>
            </a:pPr>
            <a:r>
              <a:rPr sz="2400" dirty="0">
                <a:solidFill>
                  <a:srgbClr val="FFFFFF"/>
                </a:solidFill>
              </a:rPr>
              <a:t>Contract</a:t>
            </a:r>
            <a:r>
              <a:rPr sz="2400" spc="-65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priority</a:t>
            </a:r>
            <a:r>
              <a:rPr sz="2400" spc="-55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projects </a:t>
            </a:r>
            <a:r>
              <a:rPr sz="2400" dirty="0">
                <a:solidFill>
                  <a:srgbClr val="FFFFFF"/>
                </a:solidFill>
              </a:rPr>
              <a:t>by</a:t>
            </a:r>
            <a:r>
              <a:rPr sz="2400" spc="-50" dirty="0">
                <a:solidFill>
                  <a:srgbClr val="FFFFFF"/>
                </a:solidFill>
              </a:rPr>
              <a:t> </a:t>
            </a:r>
            <a:r>
              <a:rPr sz="2400" spc="-20" dirty="0">
                <a:solidFill>
                  <a:srgbClr val="FFFFFF"/>
                </a:solidFill>
              </a:rPr>
              <a:t>2026</a:t>
            </a:r>
            <a:endParaRPr sz="2400" dirty="0"/>
          </a:p>
          <a:p>
            <a:pPr marL="149225">
              <a:lnSpc>
                <a:spcPct val="100000"/>
              </a:lnSpc>
              <a:spcBef>
                <a:spcPts val="1085"/>
              </a:spcBef>
            </a:pPr>
            <a:r>
              <a:rPr sz="2400" dirty="0">
                <a:solidFill>
                  <a:srgbClr val="FFFFFF"/>
                </a:solidFill>
              </a:rPr>
              <a:t>Complete</a:t>
            </a:r>
            <a:r>
              <a:rPr sz="2400" spc="-5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initial</a:t>
            </a:r>
            <a:r>
              <a:rPr sz="2400" spc="-45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projects</a:t>
            </a:r>
            <a:endParaRPr sz="2400" dirty="0"/>
          </a:p>
          <a:p>
            <a:pPr marL="14922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FFFFFF"/>
                </a:solidFill>
              </a:rPr>
              <a:t>by</a:t>
            </a:r>
            <a:r>
              <a:rPr sz="2400" spc="-40" dirty="0">
                <a:solidFill>
                  <a:srgbClr val="FFFFFF"/>
                </a:solidFill>
              </a:rPr>
              <a:t> </a:t>
            </a:r>
            <a:r>
              <a:rPr sz="2400" spc="-20" dirty="0">
                <a:solidFill>
                  <a:srgbClr val="FFFFFF"/>
                </a:solidFill>
              </a:rPr>
              <a:t>2026</a:t>
            </a:r>
            <a:endParaRPr sz="2400" dirty="0"/>
          </a:p>
          <a:p>
            <a:pPr marL="149225" marR="130810">
              <a:lnSpc>
                <a:spcPct val="100000"/>
              </a:lnSpc>
              <a:spcBef>
                <a:spcPts val="1085"/>
              </a:spcBef>
            </a:pPr>
            <a:r>
              <a:rPr sz="2400" dirty="0">
                <a:solidFill>
                  <a:srgbClr val="FFFFFF"/>
                </a:solidFill>
              </a:rPr>
              <a:t>Support</a:t>
            </a:r>
            <a:r>
              <a:rPr sz="2400" spc="-4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through</a:t>
            </a:r>
            <a:r>
              <a:rPr sz="2400" spc="-35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every </a:t>
            </a:r>
            <a:r>
              <a:rPr sz="2400" dirty="0">
                <a:solidFill>
                  <a:srgbClr val="FFFFFF"/>
                </a:solidFill>
              </a:rPr>
              <a:t>step</a:t>
            </a:r>
            <a:r>
              <a:rPr sz="2400" spc="-6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of</a:t>
            </a:r>
            <a:r>
              <a:rPr sz="2400" spc="-5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the</a:t>
            </a:r>
            <a:r>
              <a:rPr sz="2400" spc="-60" dirty="0">
                <a:solidFill>
                  <a:srgbClr val="FFFFFF"/>
                </a:solidFill>
              </a:rPr>
              <a:t> </a:t>
            </a:r>
            <a:r>
              <a:rPr sz="2400" spc="-25" dirty="0">
                <a:solidFill>
                  <a:srgbClr val="FFFFFF"/>
                </a:solidFill>
              </a:rPr>
              <a:t>way</a:t>
            </a:r>
            <a:endParaRPr sz="2400" dirty="0"/>
          </a:p>
          <a:p>
            <a:pPr marL="149225" marR="5080">
              <a:lnSpc>
                <a:spcPct val="100000"/>
              </a:lnSpc>
              <a:spcBef>
                <a:spcPts val="1055"/>
              </a:spcBef>
            </a:pPr>
            <a:r>
              <a:rPr sz="2400" spc="-10" dirty="0">
                <a:solidFill>
                  <a:srgbClr val="FFFFFF"/>
                </a:solidFill>
              </a:rPr>
              <a:t>Facilitate</a:t>
            </a:r>
            <a:r>
              <a:rPr sz="2400" spc="-100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partnerships</a:t>
            </a:r>
            <a:r>
              <a:rPr sz="2400" spc="-65" dirty="0">
                <a:solidFill>
                  <a:srgbClr val="FFFFFF"/>
                </a:solidFill>
              </a:rPr>
              <a:t> </a:t>
            </a:r>
            <a:r>
              <a:rPr sz="2400" spc="-20" dirty="0">
                <a:solidFill>
                  <a:srgbClr val="FFFFFF"/>
                </a:solidFill>
              </a:rPr>
              <a:t>with </a:t>
            </a:r>
            <a:r>
              <a:rPr sz="2400" dirty="0">
                <a:solidFill>
                  <a:srgbClr val="FFFFFF"/>
                </a:solidFill>
              </a:rPr>
              <a:t>local</a:t>
            </a:r>
            <a:r>
              <a:rPr sz="2400" spc="-5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and</a:t>
            </a:r>
            <a:r>
              <a:rPr sz="2400" spc="-4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mainland</a:t>
            </a:r>
            <a:r>
              <a:rPr sz="2400" spc="-45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partners</a:t>
            </a:r>
            <a:endParaRPr sz="2400" dirty="0"/>
          </a:p>
        </p:txBody>
      </p:sp>
      <p:grpSp>
        <p:nvGrpSpPr>
          <p:cNvPr id="50" name="object 50"/>
          <p:cNvGrpSpPr/>
          <p:nvPr/>
        </p:nvGrpSpPr>
        <p:grpSpPr>
          <a:xfrm>
            <a:off x="6937629" y="5371909"/>
            <a:ext cx="4624070" cy="789305"/>
            <a:chOff x="6937629" y="5371909"/>
            <a:chExt cx="4624070" cy="789305"/>
          </a:xfrm>
        </p:grpSpPr>
        <p:sp>
          <p:nvSpPr>
            <p:cNvPr id="51" name="object 51"/>
            <p:cNvSpPr/>
            <p:nvPr/>
          </p:nvSpPr>
          <p:spPr>
            <a:xfrm>
              <a:off x="7786116" y="5376671"/>
              <a:ext cx="3775710" cy="0"/>
            </a:xfrm>
            <a:custGeom>
              <a:avLst/>
              <a:gdLst/>
              <a:ahLst/>
              <a:cxnLst/>
              <a:rect l="l" t="t" r="r" b="b"/>
              <a:pathLst>
                <a:path w="3775709">
                  <a:moveTo>
                    <a:pt x="0" y="0"/>
                  </a:moveTo>
                  <a:lnTo>
                    <a:pt x="3775202" y="0"/>
                  </a:lnTo>
                </a:path>
              </a:pathLst>
            </a:custGeom>
            <a:ln w="9525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947154" y="5473445"/>
              <a:ext cx="680085" cy="678180"/>
            </a:xfrm>
            <a:custGeom>
              <a:avLst/>
              <a:gdLst/>
              <a:ahLst/>
              <a:cxnLst/>
              <a:rect l="l" t="t" r="r" b="b"/>
              <a:pathLst>
                <a:path w="680084" h="678179">
                  <a:moveTo>
                    <a:pt x="339851" y="0"/>
                  </a:moveTo>
                  <a:lnTo>
                    <a:pt x="293733" y="3095"/>
                  </a:lnTo>
                  <a:lnTo>
                    <a:pt x="249502" y="12112"/>
                  </a:lnTo>
                  <a:lnTo>
                    <a:pt x="207561" y="26647"/>
                  </a:lnTo>
                  <a:lnTo>
                    <a:pt x="168317" y="46295"/>
                  </a:lnTo>
                  <a:lnTo>
                    <a:pt x="132173" y="70653"/>
                  </a:lnTo>
                  <a:lnTo>
                    <a:pt x="99536" y="99317"/>
                  </a:lnTo>
                  <a:lnTo>
                    <a:pt x="70809" y="131882"/>
                  </a:lnTo>
                  <a:lnTo>
                    <a:pt x="46397" y="167944"/>
                  </a:lnTo>
                  <a:lnTo>
                    <a:pt x="26705" y="207100"/>
                  </a:lnTo>
                  <a:lnTo>
                    <a:pt x="12139" y="248946"/>
                  </a:lnTo>
                  <a:lnTo>
                    <a:pt x="3102" y="293077"/>
                  </a:lnTo>
                  <a:lnTo>
                    <a:pt x="0" y="339089"/>
                  </a:lnTo>
                  <a:lnTo>
                    <a:pt x="3102" y="385102"/>
                  </a:lnTo>
                  <a:lnTo>
                    <a:pt x="12139" y="429233"/>
                  </a:lnTo>
                  <a:lnTo>
                    <a:pt x="26705" y="471079"/>
                  </a:lnTo>
                  <a:lnTo>
                    <a:pt x="46397" y="510235"/>
                  </a:lnTo>
                  <a:lnTo>
                    <a:pt x="70809" y="546297"/>
                  </a:lnTo>
                  <a:lnTo>
                    <a:pt x="99536" y="578862"/>
                  </a:lnTo>
                  <a:lnTo>
                    <a:pt x="132173" y="607526"/>
                  </a:lnTo>
                  <a:lnTo>
                    <a:pt x="168317" y="631884"/>
                  </a:lnTo>
                  <a:lnTo>
                    <a:pt x="207561" y="651532"/>
                  </a:lnTo>
                  <a:lnTo>
                    <a:pt x="249502" y="666067"/>
                  </a:lnTo>
                  <a:lnTo>
                    <a:pt x="293733" y="675084"/>
                  </a:lnTo>
                  <a:lnTo>
                    <a:pt x="339851" y="678179"/>
                  </a:lnTo>
                  <a:lnTo>
                    <a:pt x="385970" y="675084"/>
                  </a:lnTo>
                  <a:lnTo>
                    <a:pt x="430201" y="666067"/>
                  </a:lnTo>
                  <a:lnTo>
                    <a:pt x="472142" y="651532"/>
                  </a:lnTo>
                  <a:lnTo>
                    <a:pt x="511386" y="631884"/>
                  </a:lnTo>
                  <a:lnTo>
                    <a:pt x="547530" y="607526"/>
                  </a:lnTo>
                  <a:lnTo>
                    <a:pt x="580167" y="578862"/>
                  </a:lnTo>
                  <a:lnTo>
                    <a:pt x="608894" y="546297"/>
                  </a:lnTo>
                  <a:lnTo>
                    <a:pt x="633306" y="510235"/>
                  </a:lnTo>
                  <a:lnTo>
                    <a:pt x="652998" y="471079"/>
                  </a:lnTo>
                  <a:lnTo>
                    <a:pt x="667564" y="429233"/>
                  </a:lnTo>
                  <a:lnTo>
                    <a:pt x="676601" y="385102"/>
                  </a:lnTo>
                  <a:lnTo>
                    <a:pt x="679703" y="339089"/>
                  </a:lnTo>
                  <a:lnTo>
                    <a:pt x="676601" y="293077"/>
                  </a:lnTo>
                  <a:lnTo>
                    <a:pt x="667564" y="248946"/>
                  </a:lnTo>
                  <a:lnTo>
                    <a:pt x="652998" y="207100"/>
                  </a:lnTo>
                  <a:lnTo>
                    <a:pt x="633306" y="167944"/>
                  </a:lnTo>
                  <a:lnTo>
                    <a:pt x="608894" y="131882"/>
                  </a:lnTo>
                  <a:lnTo>
                    <a:pt x="580167" y="99317"/>
                  </a:lnTo>
                  <a:lnTo>
                    <a:pt x="547530" y="70653"/>
                  </a:lnTo>
                  <a:lnTo>
                    <a:pt x="511386" y="46295"/>
                  </a:lnTo>
                  <a:lnTo>
                    <a:pt x="472142" y="26647"/>
                  </a:lnTo>
                  <a:lnTo>
                    <a:pt x="430201" y="12112"/>
                  </a:lnTo>
                  <a:lnTo>
                    <a:pt x="385970" y="3095"/>
                  </a:lnTo>
                  <a:lnTo>
                    <a:pt x="339851" y="0"/>
                  </a:lnTo>
                  <a:close/>
                </a:path>
              </a:pathLst>
            </a:custGeom>
            <a:solidFill>
              <a:srgbClr val="00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947154" y="5473445"/>
              <a:ext cx="680085" cy="678180"/>
            </a:xfrm>
            <a:custGeom>
              <a:avLst/>
              <a:gdLst/>
              <a:ahLst/>
              <a:cxnLst/>
              <a:rect l="l" t="t" r="r" b="b"/>
              <a:pathLst>
                <a:path w="680084" h="678179">
                  <a:moveTo>
                    <a:pt x="0" y="339089"/>
                  </a:moveTo>
                  <a:lnTo>
                    <a:pt x="3102" y="293077"/>
                  </a:lnTo>
                  <a:lnTo>
                    <a:pt x="12139" y="248946"/>
                  </a:lnTo>
                  <a:lnTo>
                    <a:pt x="26705" y="207100"/>
                  </a:lnTo>
                  <a:lnTo>
                    <a:pt x="46397" y="167944"/>
                  </a:lnTo>
                  <a:lnTo>
                    <a:pt x="70809" y="131882"/>
                  </a:lnTo>
                  <a:lnTo>
                    <a:pt x="99536" y="99317"/>
                  </a:lnTo>
                  <a:lnTo>
                    <a:pt x="132173" y="70653"/>
                  </a:lnTo>
                  <a:lnTo>
                    <a:pt x="168317" y="46295"/>
                  </a:lnTo>
                  <a:lnTo>
                    <a:pt x="207561" y="26647"/>
                  </a:lnTo>
                  <a:lnTo>
                    <a:pt x="249502" y="12112"/>
                  </a:lnTo>
                  <a:lnTo>
                    <a:pt x="293733" y="3095"/>
                  </a:lnTo>
                  <a:lnTo>
                    <a:pt x="339851" y="0"/>
                  </a:lnTo>
                  <a:lnTo>
                    <a:pt x="385970" y="3095"/>
                  </a:lnTo>
                  <a:lnTo>
                    <a:pt x="430201" y="12112"/>
                  </a:lnTo>
                  <a:lnTo>
                    <a:pt x="472142" y="26647"/>
                  </a:lnTo>
                  <a:lnTo>
                    <a:pt x="511386" y="46295"/>
                  </a:lnTo>
                  <a:lnTo>
                    <a:pt x="547530" y="70653"/>
                  </a:lnTo>
                  <a:lnTo>
                    <a:pt x="580167" y="99317"/>
                  </a:lnTo>
                  <a:lnTo>
                    <a:pt x="608894" y="131882"/>
                  </a:lnTo>
                  <a:lnTo>
                    <a:pt x="633306" y="167944"/>
                  </a:lnTo>
                  <a:lnTo>
                    <a:pt x="652998" y="207100"/>
                  </a:lnTo>
                  <a:lnTo>
                    <a:pt x="667564" y="248946"/>
                  </a:lnTo>
                  <a:lnTo>
                    <a:pt x="676601" y="293077"/>
                  </a:lnTo>
                  <a:lnTo>
                    <a:pt x="679703" y="339089"/>
                  </a:lnTo>
                  <a:lnTo>
                    <a:pt x="676601" y="385102"/>
                  </a:lnTo>
                  <a:lnTo>
                    <a:pt x="667564" y="429233"/>
                  </a:lnTo>
                  <a:lnTo>
                    <a:pt x="652998" y="471079"/>
                  </a:lnTo>
                  <a:lnTo>
                    <a:pt x="633306" y="510235"/>
                  </a:lnTo>
                  <a:lnTo>
                    <a:pt x="608894" y="546297"/>
                  </a:lnTo>
                  <a:lnTo>
                    <a:pt x="580167" y="578862"/>
                  </a:lnTo>
                  <a:lnTo>
                    <a:pt x="547530" y="607526"/>
                  </a:lnTo>
                  <a:lnTo>
                    <a:pt x="511386" y="631884"/>
                  </a:lnTo>
                  <a:lnTo>
                    <a:pt x="472142" y="651532"/>
                  </a:lnTo>
                  <a:lnTo>
                    <a:pt x="430201" y="666067"/>
                  </a:lnTo>
                  <a:lnTo>
                    <a:pt x="385970" y="675084"/>
                  </a:lnTo>
                  <a:lnTo>
                    <a:pt x="339851" y="678179"/>
                  </a:lnTo>
                  <a:lnTo>
                    <a:pt x="293733" y="675084"/>
                  </a:lnTo>
                  <a:lnTo>
                    <a:pt x="249502" y="666067"/>
                  </a:lnTo>
                  <a:lnTo>
                    <a:pt x="207561" y="651532"/>
                  </a:lnTo>
                  <a:lnTo>
                    <a:pt x="168317" y="631884"/>
                  </a:lnTo>
                  <a:lnTo>
                    <a:pt x="132173" y="607526"/>
                  </a:lnTo>
                  <a:lnTo>
                    <a:pt x="99536" y="578862"/>
                  </a:lnTo>
                  <a:lnTo>
                    <a:pt x="70809" y="546297"/>
                  </a:lnTo>
                  <a:lnTo>
                    <a:pt x="46397" y="510235"/>
                  </a:lnTo>
                  <a:lnTo>
                    <a:pt x="26705" y="471079"/>
                  </a:lnTo>
                  <a:lnTo>
                    <a:pt x="12139" y="429233"/>
                  </a:lnTo>
                  <a:lnTo>
                    <a:pt x="3102" y="385102"/>
                  </a:lnTo>
                  <a:lnTo>
                    <a:pt x="0" y="33908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87921" y="5515228"/>
              <a:ext cx="598170" cy="595629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7099649" y="5721095"/>
              <a:ext cx="325755" cy="234950"/>
            </a:xfrm>
            <a:custGeom>
              <a:avLst/>
              <a:gdLst/>
              <a:ahLst/>
              <a:cxnLst/>
              <a:rect l="l" t="t" r="r" b="b"/>
              <a:pathLst>
                <a:path w="325754" h="234950">
                  <a:moveTo>
                    <a:pt x="70135" y="0"/>
                  </a:moveTo>
                  <a:lnTo>
                    <a:pt x="26701" y="13681"/>
                  </a:lnTo>
                  <a:lnTo>
                    <a:pt x="0" y="72108"/>
                  </a:lnTo>
                  <a:lnTo>
                    <a:pt x="9112" y="99031"/>
                  </a:lnTo>
                  <a:lnTo>
                    <a:pt x="23177" y="119501"/>
                  </a:lnTo>
                  <a:lnTo>
                    <a:pt x="33432" y="130390"/>
                  </a:lnTo>
                  <a:lnTo>
                    <a:pt x="33813" y="130746"/>
                  </a:lnTo>
                  <a:lnTo>
                    <a:pt x="34575" y="130568"/>
                  </a:lnTo>
                  <a:lnTo>
                    <a:pt x="34575" y="100228"/>
                  </a:lnTo>
                  <a:lnTo>
                    <a:pt x="34321" y="100050"/>
                  </a:lnTo>
                  <a:lnTo>
                    <a:pt x="31736" y="94009"/>
                  </a:lnTo>
                  <a:lnTo>
                    <a:pt x="28209" y="82199"/>
                  </a:lnTo>
                  <a:lnTo>
                    <a:pt x="27803" y="69291"/>
                  </a:lnTo>
                  <a:lnTo>
                    <a:pt x="34575" y="59956"/>
                  </a:lnTo>
                  <a:lnTo>
                    <a:pt x="44727" y="58576"/>
                  </a:lnTo>
                  <a:lnTo>
                    <a:pt x="71043" y="58576"/>
                  </a:lnTo>
                  <a:lnTo>
                    <a:pt x="71818" y="56321"/>
                  </a:lnTo>
                  <a:lnTo>
                    <a:pt x="110283" y="34191"/>
                  </a:lnTo>
                  <a:lnTo>
                    <a:pt x="121878" y="33455"/>
                  </a:lnTo>
                  <a:lnTo>
                    <a:pt x="128682" y="32816"/>
                  </a:lnTo>
                  <a:lnTo>
                    <a:pt x="128809" y="32638"/>
                  </a:lnTo>
                  <a:lnTo>
                    <a:pt x="129063" y="32461"/>
                  </a:lnTo>
                  <a:lnTo>
                    <a:pt x="132004" y="25256"/>
                  </a:lnTo>
                  <a:lnTo>
                    <a:pt x="136302" y="18049"/>
                  </a:lnTo>
                  <a:lnTo>
                    <a:pt x="139457" y="12505"/>
                  </a:lnTo>
                  <a:lnTo>
                    <a:pt x="138969" y="10286"/>
                  </a:lnTo>
                  <a:lnTo>
                    <a:pt x="117427" y="8979"/>
                  </a:lnTo>
                  <a:lnTo>
                    <a:pt x="93392" y="1707"/>
                  </a:lnTo>
                  <a:lnTo>
                    <a:pt x="70135" y="0"/>
                  </a:lnTo>
                  <a:close/>
                </a:path>
                <a:path w="325754" h="234950">
                  <a:moveTo>
                    <a:pt x="71043" y="58576"/>
                  </a:moveTo>
                  <a:lnTo>
                    <a:pt x="44727" y="58576"/>
                  </a:lnTo>
                  <a:lnTo>
                    <a:pt x="51117" y="64463"/>
                  </a:lnTo>
                  <a:lnTo>
                    <a:pt x="54506" y="72710"/>
                  </a:lnTo>
                  <a:lnTo>
                    <a:pt x="55657" y="78409"/>
                  </a:lnTo>
                  <a:lnTo>
                    <a:pt x="55784" y="78765"/>
                  </a:lnTo>
                  <a:lnTo>
                    <a:pt x="56038" y="78943"/>
                  </a:lnTo>
                  <a:lnTo>
                    <a:pt x="56292" y="78943"/>
                  </a:lnTo>
                  <a:lnTo>
                    <a:pt x="58451" y="79298"/>
                  </a:lnTo>
                  <a:lnTo>
                    <a:pt x="67341" y="80365"/>
                  </a:lnTo>
                  <a:lnTo>
                    <a:pt x="67341" y="77876"/>
                  </a:lnTo>
                  <a:lnTo>
                    <a:pt x="68532" y="65884"/>
                  </a:lnTo>
                  <a:lnTo>
                    <a:pt x="71043" y="58576"/>
                  </a:lnTo>
                  <a:close/>
                </a:path>
                <a:path w="325754" h="234950">
                  <a:moveTo>
                    <a:pt x="124010" y="211632"/>
                  </a:moveTo>
                  <a:lnTo>
                    <a:pt x="107981" y="211632"/>
                  </a:lnTo>
                  <a:lnTo>
                    <a:pt x="125972" y="221596"/>
                  </a:lnTo>
                  <a:lnTo>
                    <a:pt x="145129" y="228817"/>
                  </a:lnTo>
                  <a:lnTo>
                    <a:pt x="165238" y="233212"/>
                  </a:lnTo>
                  <a:lnTo>
                    <a:pt x="186086" y="234695"/>
                  </a:lnTo>
                  <a:lnTo>
                    <a:pt x="209895" y="232753"/>
                  </a:lnTo>
                  <a:lnTo>
                    <a:pt x="232727" y="227001"/>
                  </a:lnTo>
                  <a:lnTo>
                    <a:pt x="232991" y="226885"/>
                  </a:lnTo>
                  <a:lnTo>
                    <a:pt x="186086" y="226885"/>
                  </a:lnTo>
                  <a:lnTo>
                    <a:pt x="166298" y="225470"/>
                  </a:lnTo>
                  <a:lnTo>
                    <a:pt x="147224" y="221278"/>
                  </a:lnTo>
                  <a:lnTo>
                    <a:pt x="129008" y="214391"/>
                  </a:lnTo>
                  <a:lnTo>
                    <a:pt x="124010" y="211632"/>
                  </a:lnTo>
                  <a:close/>
                </a:path>
                <a:path w="325754" h="234950">
                  <a:moveTo>
                    <a:pt x="271176" y="197091"/>
                  </a:moveTo>
                  <a:lnTo>
                    <a:pt x="230219" y="219590"/>
                  </a:lnTo>
                  <a:lnTo>
                    <a:pt x="186086" y="226885"/>
                  </a:lnTo>
                  <a:lnTo>
                    <a:pt x="232991" y="226885"/>
                  </a:lnTo>
                  <a:lnTo>
                    <a:pt x="254273" y="217556"/>
                  </a:lnTo>
                  <a:lnTo>
                    <a:pt x="274224" y="204533"/>
                  </a:lnTo>
                  <a:lnTo>
                    <a:pt x="276002" y="203123"/>
                  </a:lnTo>
                  <a:lnTo>
                    <a:pt x="276383" y="200634"/>
                  </a:lnTo>
                  <a:lnTo>
                    <a:pt x="274986" y="199034"/>
                  </a:lnTo>
                  <a:lnTo>
                    <a:pt x="273716" y="197269"/>
                  </a:lnTo>
                  <a:lnTo>
                    <a:pt x="271176" y="197091"/>
                  </a:lnTo>
                  <a:close/>
                </a:path>
                <a:path w="325754" h="234950">
                  <a:moveTo>
                    <a:pt x="119284" y="196735"/>
                  </a:moveTo>
                  <a:lnTo>
                    <a:pt x="116998" y="196913"/>
                  </a:lnTo>
                  <a:lnTo>
                    <a:pt x="100107" y="197446"/>
                  </a:lnTo>
                  <a:lnTo>
                    <a:pt x="99980" y="197624"/>
                  </a:lnTo>
                  <a:lnTo>
                    <a:pt x="99091" y="197624"/>
                  </a:lnTo>
                  <a:lnTo>
                    <a:pt x="99091" y="197802"/>
                  </a:lnTo>
                  <a:lnTo>
                    <a:pt x="98837" y="197802"/>
                  </a:lnTo>
                  <a:lnTo>
                    <a:pt x="98710" y="197980"/>
                  </a:lnTo>
                  <a:lnTo>
                    <a:pt x="98329" y="197980"/>
                  </a:lnTo>
                  <a:lnTo>
                    <a:pt x="98202" y="198158"/>
                  </a:lnTo>
                  <a:lnTo>
                    <a:pt x="97948" y="198323"/>
                  </a:lnTo>
                  <a:lnTo>
                    <a:pt x="97694" y="198678"/>
                  </a:lnTo>
                  <a:lnTo>
                    <a:pt x="97440" y="198856"/>
                  </a:lnTo>
                  <a:lnTo>
                    <a:pt x="97313" y="199034"/>
                  </a:lnTo>
                  <a:lnTo>
                    <a:pt x="97059" y="199034"/>
                  </a:lnTo>
                  <a:lnTo>
                    <a:pt x="96932" y="199389"/>
                  </a:lnTo>
                  <a:lnTo>
                    <a:pt x="96805" y="199923"/>
                  </a:lnTo>
                  <a:lnTo>
                    <a:pt x="96551" y="200101"/>
                  </a:lnTo>
                  <a:lnTo>
                    <a:pt x="96551" y="202234"/>
                  </a:lnTo>
                  <a:lnTo>
                    <a:pt x="96613" y="202768"/>
                  </a:lnTo>
                  <a:lnTo>
                    <a:pt x="102139" y="218732"/>
                  </a:lnTo>
                  <a:lnTo>
                    <a:pt x="102647" y="220332"/>
                  </a:lnTo>
                  <a:lnTo>
                    <a:pt x="104044" y="221386"/>
                  </a:lnTo>
                  <a:lnTo>
                    <a:pt x="106203" y="221386"/>
                  </a:lnTo>
                  <a:lnTo>
                    <a:pt x="106457" y="221208"/>
                  </a:lnTo>
                  <a:lnTo>
                    <a:pt x="108997" y="220510"/>
                  </a:lnTo>
                  <a:lnTo>
                    <a:pt x="110013" y="218198"/>
                  </a:lnTo>
                  <a:lnTo>
                    <a:pt x="109378" y="216242"/>
                  </a:lnTo>
                  <a:lnTo>
                    <a:pt x="107981" y="211632"/>
                  </a:lnTo>
                  <a:lnTo>
                    <a:pt x="124010" y="211632"/>
                  </a:lnTo>
                  <a:lnTo>
                    <a:pt x="111791" y="204889"/>
                  </a:lnTo>
                  <a:lnTo>
                    <a:pt x="117379" y="204711"/>
                  </a:lnTo>
                  <a:lnTo>
                    <a:pt x="119411" y="204533"/>
                  </a:lnTo>
                  <a:lnTo>
                    <a:pt x="121189" y="202768"/>
                  </a:lnTo>
                  <a:lnTo>
                    <a:pt x="121073" y="200812"/>
                  </a:lnTo>
                  <a:lnTo>
                    <a:pt x="121062" y="198500"/>
                  </a:lnTo>
                  <a:lnTo>
                    <a:pt x="119284" y="196735"/>
                  </a:lnTo>
                  <a:close/>
                </a:path>
                <a:path w="325754" h="234950">
                  <a:moveTo>
                    <a:pt x="280193" y="146176"/>
                  </a:moveTo>
                  <a:lnTo>
                    <a:pt x="272446" y="146176"/>
                  </a:lnTo>
                  <a:lnTo>
                    <a:pt x="272446" y="177749"/>
                  </a:lnTo>
                  <a:lnTo>
                    <a:pt x="273843" y="179527"/>
                  </a:lnTo>
                  <a:lnTo>
                    <a:pt x="276129" y="179527"/>
                  </a:lnTo>
                  <a:lnTo>
                    <a:pt x="277780" y="179704"/>
                  </a:lnTo>
                  <a:lnTo>
                    <a:pt x="280066" y="179704"/>
                  </a:lnTo>
                  <a:lnTo>
                    <a:pt x="288067" y="179388"/>
                  </a:lnTo>
                  <a:lnTo>
                    <a:pt x="298926" y="177974"/>
                  </a:lnTo>
                  <a:lnTo>
                    <a:pt x="311213" y="174765"/>
                  </a:lnTo>
                  <a:lnTo>
                    <a:pt x="317398" y="171894"/>
                  </a:lnTo>
                  <a:lnTo>
                    <a:pt x="280193" y="171894"/>
                  </a:lnTo>
                  <a:lnTo>
                    <a:pt x="280193" y="146176"/>
                  </a:lnTo>
                  <a:close/>
                </a:path>
                <a:path w="325754" h="234950">
                  <a:moveTo>
                    <a:pt x="325278" y="155041"/>
                  </a:moveTo>
                  <a:lnTo>
                    <a:pt x="322484" y="156108"/>
                  </a:lnTo>
                  <a:lnTo>
                    <a:pt x="319944" y="156819"/>
                  </a:lnTo>
                  <a:lnTo>
                    <a:pt x="317531" y="157352"/>
                  </a:lnTo>
                  <a:lnTo>
                    <a:pt x="317531" y="163385"/>
                  </a:lnTo>
                  <a:lnTo>
                    <a:pt x="306964" y="167854"/>
                  </a:lnTo>
                  <a:lnTo>
                    <a:pt x="296433" y="170430"/>
                  </a:lnTo>
                  <a:lnTo>
                    <a:pt x="287117" y="171611"/>
                  </a:lnTo>
                  <a:lnTo>
                    <a:pt x="280193" y="171894"/>
                  </a:lnTo>
                  <a:lnTo>
                    <a:pt x="317398" y="171894"/>
                  </a:lnTo>
                  <a:lnTo>
                    <a:pt x="323500" y="169062"/>
                  </a:lnTo>
                  <a:lnTo>
                    <a:pt x="324516" y="168351"/>
                  </a:lnTo>
                  <a:lnTo>
                    <a:pt x="325278" y="167106"/>
                  </a:lnTo>
                  <a:lnTo>
                    <a:pt x="325278" y="155041"/>
                  </a:lnTo>
                  <a:close/>
                </a:path>
                <a:path w="325754" h="234950">
                  <a:moveTo>
                    <a:pt x="236124" y="44703"/>
                  </a:moveTo>
                  <a:lnTo>
                    <a:pt x="235235" y="48247"/>
                  </a:lnTo>
                  <a:lnTo>
                    <a:pt x="234346" y="52870"/>
                  </a:lnTo>
                  <a:lnTo>
                    <a:pt x="233965" y="57835"/>
                  </a:lnTo>
                  <a:lnTo>
                    <a:pt x="233838" y="66522"/>
                  </a:lnTo>
                  <a:lnTo>
                    <a:pt x="233584" y="72377"/>
                  </a:lnTo>
                  <a:lnTo>
                    <a:pt x="233076" y="73799"/>
                  </a:lnTo>
                  <a:lnTo>
                    <a:pt x="231552" y="77342"/>
                  </a:lnTo>
                  <a:lnTo>
                    <a:pt x="228885" y="82308"/>
                  </a:lnTo>
                  <a:lnTo>
                    <a:pt x="225583" y="85509"/>
                  </a:lnTo>
                  <a:lnTo>
                    <a:pt x="222281" y="88874"/>
                  </a:lnTo>
                  <a:lnTo>
                    <a:pt x="217074" y="95796"/>
                  </a:lnTo>
                  <a:lnTo>
                    <a:pt x="219503" y="101117"/>
                  </a:lnTo>
                  <a:lnTo>
                    <a:pt x="220376" y="103073"/>
                  </a:lnTo>
                  <a:lnTo>
                    <a:pt x="225075" y="107861"/>
                  </a:lnTo>
                  <a:lnTo>
                    <a:pt x="235235" y="108038"/>
                  </a:lnTo>
                  <a:lnTo>
                    <a:pt x="234981" y="111226"/>
                  </a:lnTo>
                  <a:lnTo>
                    <a:pt x="234854" y="136245"/>
                  </a:lnTo>
                  <a:lnTo>
                    <a:pt x="236759" y="140500"/>
                  </a:lnTo>
                  <a:lnTo>
                    <a:pt x="240696" y="144576"/>
                  </a:lnTo>
                  <a:lnTo>
                    <a:pt x="245014" y="146888"/>
                  </a:lnTo>
                  <a:lnTo>
                    <a:pt x="260381" y="146710"/>
                  </a:lnTo>
                  <a:lnTo>
                    <a:pt x="262921" y="146710"/>
                  </a:lnTo>
                  <a:lnTo>
                    <a:pt x="268255" y="146532"/>
                  </a:lnTo>
                  <a:lnTo>
                    <a:pt x="272446" y="146176"/>
                  </a:lnTo>
                  <a:lnTo>
                    <a:pt x="280193" y="146176"/>
                  </a:lnTo>
                  <a:lnTo>
                    <a:pt x="280193" y="140500"/>
                  </a:lnTo>
                  <a:lnTo>
                    <a:pt x="279558" y="139255"/>
                  </a:lnTo>
                  <a:lnTo>
                    <a:pt x="278987" y="138899"/>
                  </a:lnTo>
                  <a:lnTo>
                    <a:pt x="247427" y="138899"/>
                  </a:lnTo>
                  <a:lnTo>
                    <a:pt x="244633" y="137299"/>
                  </a:lnTo>
                  <a:lnTo>
                    <a:pt x="244379" y="137121"/>
                  </a:lnTo>
                  <a:lnTo>
                    <a:pt x="243290" y="133096"/>
                  </a:lnTo>
                  <a:lnTo>
                    <a:pt x="242712" y="125509"/>
                  </a:lnTo>
                  <a:lnTo>
                    <a:pt x="242685" y="115481"/>
                  </a:lnTo>
                  <a:lnTo>
                    <a:pt x="243236" y="104305"/>
                  </a:lnTo>
                  <a:lnTo>
                    <a:pt x="243363" y="103073"/>
                  </a:lnTo>
                  <a:lnTo>
                    <a:pt x="242855" y="102006"/>
                  </a:lnTo>
                  <a:lnTo>
                    <a:pt x="242093" y="101117"/>
                  </a:lnTo>
                  <a:lnTo>
                    <a:pt x="241871" y="100939"/>
                  </a:lnTo>
                  <a:lnTo>
                    <a:pt x="231679" y="100939"/>
                  </a:lnTo>
                  <a:lnTo>
                    <a:pt x="227996" y="98805"/>
                  </a:lnTo>
                  <a:lnTo>
                    <a:pt x="226726" y="97574"/>
                  </a:lnTo>
                  <a:lnTo>
                    <a:pt x="227107" y="96151"/>
                  </a:lnTo>
                  <a:lnTo>
                    <a:pt x="228504" y="93662"/>
                  </a:lnTo>
                  <a:lnTo>
                    <a:pt x="231171" y="91185"/>
                  </a:lnTo>
                  <a:lnTo>
                    <a:pt x="236251" y="86042"/>
                  </a:lnTo>
                  <a:lnTo>
                    <a:pt x="239426" y="78765"/>
                  </a:lnTo>
                  <a:lnTo>
                    <a:pt x="240188" y="76631"/>
                  </a:lnTo>
                  <a:lnTo>
                    <a:pt x="241204" y="74155"/>
                  </a:lnTo>
                  <a:lnTo>
                    <a:pt x="241458" y="69888"/>
                  </a:lnTo>
                  <a:lnTo>
                    <a:pt x="241585" y="60667"/>
                  </a:lnTo>
                  <a:lnTo>
                    <a:pt x="241839" y="58369"/>
                  </a:lnTo>
                  <a:lnTo>
                    <a:pt x="241966" y="55702"/>
                  </a:lnTo>
                  <a:lnTo>
                    <a:pt x="242093" y="54457"/>
                  </a:lnTo>
                  <a:lnTo>
                    <a:pt x="242347" y="53035"/>
                  </a:lnTo>
                  <a:lnTo>
                    <a:pt x="240188" y="50380"/>
                  </a:lnTo>
                  <a:lnTo>
                    <a:pt x="238029" y="47536"/>
                  </a:lnTo>
                  <a:lnTo>
                    <a:pt x="236124" y="44703"/>
                  </a:lnTo>
                  <a:close/>
                </a:path>
                <a:path w="325754" h="234950">
                  <a:moveTo>
                    <a:pt x="276383" y="137833"/>
                  </a:moveTo>
                  <a:lnTo>
                    <a:pt x="274224" y="138188"/>
                  </a:lnTo>
                  <a:lnTo>
                    <a:pt x="267493" y="138899"/>
                  </a:lnTo>
                  <a:lnTo>
                    <a:pt x="278987" y="138899"/>
                  </a:lnTo>
                  <a:lnTo>
                    <a:pt x="278415" y="138544"/>
                  </a:lnTo>
                  <a:lnTo>
                    <a:pt x="277399" y="138010"/>
                  </a:lnTo>
                  <a:lnTo>
                    <a:pt x="276383" y="137833"/>
                  </a:lnTo>
                  <a:close/>
                </a:path>
                <a:path w="325754" h="234950">
                  <a:moveTo>
                    <a:pt x="240061" y="100050"/>
                  </a:moveTo>
                  <a:lnTo>
                    <a:pt x="238918" y="100050"/>
                  </a:lnTo>
                  <a:lnTo>
                    <a:pt x="231679" y="100939"/>
                  </a:lnTo>
                  <a:lnTo>
                    <a:pt x="241871" y="100939"/>
                  </a:lnTo>
                  <a:lnTo>
                    <a:pt x="241204" y="100406"/>
                  </a:lnTo>
                  <a:lnTo>
                    <a:pt x="240061" y="100050"/>
                  </a:lnTo>
                  <a:close/>
                </a:path>
              </a:pathLst>
            </a:custGeom>
            <a:solidFill>
              <a:srgbClr val="0033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127748" y="5667755"/>
              <a:ext cx="344805" cy="233679"/>
            </a:xfrm>
            <a:custGeom>
              <a:avLst/>
              <a:gdLst/>
              <a:ahLst/>
              <a:cxnLst/>
              <a:rect l="l" t="t" r="r" b="b"/>
              <a:pathLst>
                <a:path w="344804" h="233679">
                  <a:moveTo>
                    <a:pt x="126" y="190157"/>
                  </a:moveTo>
                  <a:lnTo>
                    <a:pt x="0" y="220192"/>
                  </a:lnTo>
                  <a:lnTo>
                    <a:pt x="42418" y="231749"/>
                  </a:lnTo>
                  <a:lnTo>
                    <a:pt x="64770" y="233172"/>
                  </a:lnTo>
                  <a:lnTo>
                    <a:pt x="67055" y="233172"/>
                  </a:lnTo>
                  <a:lnTo>
                    <a:pt x="68833" y="231394"/>
                  </a:lnTo>
                  <a:lnTo>
                    <a:pt x="68833" y="225348"/>
                  </a:lnTo>
                  <a:lnTo>
                    <a:pt x="61086" y="225348"/>
                  </a:lnTo>
                  <a:lnTo>
                    <a:pt x="51573" y="224776"/>
                  </a:lnTo>
                  <a:lnTo>
                    <a:pt x="38322" y="223305"/>
                  </a:lnTo>
                  <a:lnTo>
                    <a:pt x="23117" y="220503"/>
                  </a:lnTo>
                  <a:lnTo>
                    <a:pt x="7747" y="215938"/>
                  </a:lnTo>
                  <a:lnTo>
                    <a:pt x="7747" y="196024"/>
                  </a:lnTo>
                  <a:lnTo>
                    <a:pt x="4952" y="194246"/>
                  </a:lnTo>
                  <a:lnTo>
                    <a:pt x="1270" y="191223"/>
                  </a:lnTo>
                  <a:lnTo>
                    <a:pt x="126" y="190157"/>
                  </a:lnTo>
                  <a:close/>
                </a:path>
                <a:path w="344804" h="233679">
                  <a:moveTo>
                    <a:pt x="64261" y="193535"/>
                  </a:moveTo>
                  <a:lnTo>
                    <a:pt x="63119" y="193890"/>
                  </a:lnTo>
                  <a:lnTo>
                    <a:pt x="62356" y="194602"/>
                  </a:lnTo>
                  <a:lnTo>
                    <a:pt x="61468" y="195313"/>
                  </a:lnTo>
                  <a:lnTo>
                    <a:pt x="61213" y="196024"/>
                  </a:lnTo>
                  <a:lnTo>
                    <a:pt x="61086" y="225348"/>
                  </a:lnTo>
                  <a:lnTo>
                    <a:pt x="68833" y="225348"/>
                  </a:lnTo>
                  <a:lnTo>
                    <a:pt x="68833" y="201891"/>
                  </a:lnTo>
                  <a:lnTo>
                    <a:pt x="92803" y="201891"/>
                  </a:lnTo>
                  <a:lnTo>
                    <a:pt x="96498" y="201391"/>
                  </a:lnTo>
                  <a:lnTo>
                    <a:pt x="100583" y="200113"/>
                  </a:lnTo>
                  <a:lnTo>
                    <a:pt x="104901" y="197802"/>
                  </a:lnTo>
                  <a:lnTo>
                    <a:pt x="105119" y="194757"/>
                  </a:lnTo>
                  <a:lnTo>
                    <a:pt x="77291" y="194757"/>
                  </a:lnTo>
                  <a:lnTo>
                    <a:pt x="65531" y="193713"/>
                  </a:lnTo>
                  <a:lnTo>
                    <a:pt x="64261" y="193535"/>
                  </a:lnTo>
                  <a:close/>
                </a:path>
                <a:path w="344804" h="233679">
                  <a:moveTo>
                    <a:pt x="92803" y="201891"/>
                  </a:moveTo>
                  <a:lnTo>
                    <a:pt x="68833" y="201891"/>
                  </a:lnTo>
                  <a:lnTo>
                    <a:pt x="80135" y="202614"/>
                  </a:lnTo>
                  <a:lnTo>
                    <a:pt x="89519" y="202336"/>
                  </a:lnTo>
                  <a:lnTo>
                    <a:pt x="92803" y="201891"/>
                  </a:lnTo>
                  <a:close/>
                </a:path>
                <a:path w="344804" h="233679">
                  <a:moveTo>
                    <a:pt x="99949" y="151777"/>
                  </a:moveTo>
                  <a:lnTo>
                    <a:pt x="98678" y="152133"/>
                  </a:lnTo>
                  <a:lnTo>
                    <a:pt x="97917" y="153022"/>
                  </a:lnTo>
                  <a:lnTo>
                    <a:pt x="97027" y="153911"/>
                  </a:lnTo>
                  <a:lnTo>
                    <a:pt x="96900" y="156400"/>
                  </a:lnTo>
                  <a:lnTo>
                    <a:pt x="98805" y="172389"/>
                  </a:lnTo>
                  <a:lnTo>
                    <a:pt x="98298" y="180924"/>
                  </a:lnTo>
                  <a:lnTo>
                    <a:pt x="98127" y="182524"/>
                  </a:lnTo>
                  <a:lnTo>
                    <a:pt x="97790" y="186613"/>
                  </a:lnTo>
                  <a:lnTo>
                    <a:pt x="97662" y="191757"/>
                  </a:lnTo>
                  <a:lnTo>
                    <a:pt x="96900" y="193357"/>
                  </a:lnTo>
                  <a:lnTo>
                    <a:pt x="93285" y="194113"/>
                  </a:lnTo>
                  <a:lnTo>
                    <a:pt x="86645" y="194735"/>
                  </a:lnTo>
                  <a:lnTo>
                    <a:pt x="77291" y="194757"/>
                  </a:lnTo>
                  <a:lnTo>
                    <a:pt x="105119" y="194757"/>
                  </a:lnTo>
                  <a:lnTo>
                    <a:pt x="105918" y="182524"/>
                  </a:lnTo>
                  <a:lnTo>
                    <a:pt x="105960" y="180924"/>
                  </a:lnTo>
                  <a:lnTo>
                    <a:pt x="106425" y="175056"/>
                  </a:lnTo>
                  <a:lnTo>
                    <a:pt x="105028" y="159766"/>
                  </a:lnTo>
                  <a:lnTo>
                    <a:pt x="117094" y="159410"/>
                  </a:lnTo>
                  <a:lnTo>
                    <a:pt x="120269" y="153200"/>
                  </a:lnTo>
                  <a:lnTo>
                    <a:pt x="120459" y="152666"/>
                  </a:lnTo>
                  <a:lnTo>
                    <a:pt x="108966" y="152666"/>
                  </a:lnTo>
                  <a:lnTo>
                    <a:pt x="101219" y="151955"/>
                  </a:lnTo>
                  <a:lnTo>
                    <a:pt x="99949" y="151777"/>
                  </a:lnTo>
                  <a:close/>
                </a:path>
                <a:path w="344804" h="233679">
                  <a:moveTo>
                    <a:pt x="101726" y="94551"/>
                  </a:moveTo>
                  <a:lnTo>
                    <a:pt x="99695" y="94907"/>
                  </a:lnTo>
                  <a:lnTo>
                    <a:pt x="97408" y="95084"/>
                  </a:lnTo>
                  <a:lnTo>
                    <a:pt x="93852" y="95262"/>
                  </a:lnTo>
                  <a:lnTo>
                    <a:pt x="94106" y="98818"/>
                  </a:lnTo>
                  <a:lnTo>
                    <a:pt x="94615" y="104140"/>
                  </a:lnTo>
                  <a:lnTo>
                    <a:pt x="95884" y="107696"/>
                  </a:lnTo>
                  <a:lnTo>
                    <a:pt x="96520" y="110007"/>
                  </a:lnTo>
                  <a:lnTo>
                    <a:pt x="96900" y="113563"/>
                  </a:lnTo>
                  <a:lnTo>
                    <a:pt x="97027" y="116586"/>
                  </a:lnTo>
                  <a:lnTo>
                    <a:pt x="97408" y="119786"/>
                  </a:lnTo>
                  <a:lnTo>
                    <a:pt x="107060" y="141109"/>
                  </a:lnTo>
                  <a:lnTo>
                    <a:pt x="107569" y="141643"/>
                  </a:lnTo>
                  <a:lnTo>
                    <a:pt x="107950" y="142176"/>
                  </a:lnTo>
                  <a:lnTo>
                    <a:pt x="109474" y="143776"/>
                  </a:lnTo>
                  <a:lnTo>
                    <a:pt x="112649" y="147332"/>
                  </a:lnTo>
                  <a:lnTo>
                    <a:pt x="113410" y="148932"/>
                  </a:lnTo>
                  <a:lnTo>
                    <a:pt x="112522" y="150533"/>
                  </a:lnTo>
                  <a:lnTo>
                    <a:pt x="108966" y="152666"/>
                  </a:lnTo>
                  <a:lnTo>
                    <a:pt x="120459" y="152666"/>
                  </a:lnTo>
                  <a:lnTo>
                    <a:pt x="122681" y="146443"/>
                  </a:lnTo>
                  <a:lnTo>
                    <a:pt x="118363" y="141820"/>
                  </a:lnTo>
                  <a:lnTo>
                    <a:pt x="113283" y="136309"/>
                  </a:lnTo>
                  <a:lnTo>
                    <a:pt x="112649" y="135775"/>
                  </a:lnTo>
                  <a:lnTo>
                    <a:pt x="112395" y="135242"/>
                  </a:lnTo>
                  <a:lnTo>
                    <a:pt x="110235" y="133108"/>
                  </a:lnTo>
                  <a:lnTo>
                    <a:pt x="107950" y="128320"/>
                  </a:lnTo>
                  <a:lnTo>
                    <a:pt x="105791" y="122097"/>
                  </a:lnTo>
                  <a:lnTo>
                    <a:pt x="105282" y="121031"/>
                  </a:lnTo>
                  <a:lnTo>
                    <a:pt x="105028" y="118364"/>
                  </a:lnTo>
                  <a:lnTo>
                    <a:pt x="104901" y="115874"/>
                  </a:lnTo>
                  <a:lnTo>
                    <a:pt x="104521" y="112496"/>
                  </a:lnTo>
                  <a:lnTo>
                    <a:pt x="104140" y="108407"/>
                  </a:lnTo>
                  <a:lnTo>
                    <a:pt x="103124" y="105206"/>
                  </a:lnTo>
                  <a:lnTo>
                    <a:pt x="102234" y="102539"/>
                  </a:lnTo>
                  <a:lnTo>
                    <a:pt x="101853" y="97929"/>
                  </a:lnTo>
                  <a:lnTo>
                    <a:pt x="101726" y="94551"/>
                  </a:lnTo>
                  <a:close/>
                </a:path>
                <a:path w="344804" h="233679">
                  <a:moveTo>
                    <a:pt x="204477" y="7823"/>
                  </a:moveTo>
                  <a:lnTo>
                    <a:pt x="158369" y="7823"/>
                  </a:lnTo>
                  <a:lnTo>
                    <a:pt x="178157" y="9240"/>
                  </a:lnTo>
                  <a:lnTo>
                    <a:pt x="197230" y="13439"/>
                  </a:lnTo>
                  <a:lnTo>
                    <a:pt x="215447" y="20339"/>
                  </a:lnTo>
                  <a:lnTo>
                    <a:pt x="232663" y="29857"/>
                  </a:lnTo>
                  <a:lnTo>
                    <a:pt x="227202" y="30035"/>
                  </a:lnTo>
                  <a:lnTo>
                    <a:pt x="225044" y="30213"/>
                  </a:lnTo>
                  <a:lnTo>
                    <a:pt x="223266" y="31991"/>
                  </a:lnTo>
                  <a:lnTo>
                    <a:pt x="223393" y="36258"/>
                  </a:lnTo>
                  <a:lnTo>
                    <a:pt x="225171" y="37858"/>
                  </a:lnTo>
                  <a:lnTo>
                    <a:pt x="227583" y="37858"/>
                  </a:lnTo>
                  <a:lnTo>
                    <a:pt x="244348" y="37325"/>
                  </a:lnTo>
                  <a:lnTo>
                    <a:pt x="244601" y="37325"/>
                  </a:lnTo>
                  <a:lnTo>
                    <a:pt x="244601" y="37147"/>
                  </a:lnTo>
                  <a:lnTo>
                    <a:pt x="245491" y="37147"/>
                  </a:lnTo>
                  <a:lnTo>
                    <a:pt x="245745" y="36791"/>
                  </a:lnTo>
                  <a:lnTo>
                    <a:pt x="246125" y="36791"/>
                  </a:lnTo>
                  <a:lnTo>
                    <a:pt x="246379" y="36614"/>
                  </a:lnTo>
                  <a:lnTo>
                    <a:pt x="246633" y="36258"/>
                  </a:lnTo>
                  <a:lnTo>
                    <a:pt x="246887" y="36080"/>
                  </a:lnTo>
                  <a:lnTo>
                    <a:pt x="247015" y="35902"/>
                  </a:lnTo>
                  <a:lnTo>
                    <a:pt x="247269" y="35725"/>
                  </a:lnTo>
                  <a:lnTo>
                    <a:pt x="247523" y="35013"/>
                  </a:lnTo>
                  <a:lnTo>
                    <a:pt x="247776" y="35013"/>
                  </a:lnTo>
                  <a:lnTo>
                    <a:pt x="247903" y="34124"/>
                  </a:lnTo>
                  <a:lnTo>
                    <a:pt x="248157" y="33947"/>
                  </a:lnTo>
                  <a:lnTo>
                    <a:pt x="248157" y="32702"/>
                  </a:lnTo>
                  <a:lnTo>
                    <a:pt x="247903" y="32524"/>
                  </a:lnTo>
                  <a:lnTo>
                    <a:pt x="247843" y="31991"/>
                  </a:lnTo>
                  <a:lnTo>
                    <a:pt x="244843" y="23101"/>
                  </a:lnTo>
                  <a:lnTo>
                    <a:pt x="236600" y="23101"/>
                  </a:lnTo>
                  <a:lnTo>
                    <a:pt x="218537" y="13121"/>
                  </a:lnTo>
                  <a:lnTo>
                    <a:pt x="204477" y="7823"/>
                  </a:lnTo>
                  <a:close/>
                </a:path>
                <a:path w="344804" h="233679">
                  <a:moveTo>
                    <a:pt x="158369" y="0"/>
                  </a:moveTo>
                  <a:lnTo>
                    <a:pt x="111617" y="7710"/>
                  </a:lnTo>
                  <a:lnTo>
                    <a:pt x="70103" y="30213"/>
                  </a:lnTo>
                  <a:lnTo>
                    <a:pt x="67945" y="34124"/>
                  </a:lnTo>
                  <a:lnTo>
                    <a:pt x="69342" y="35725"/>
                  </a:lnTo>
                  <a:lnTo>
                    <a:pt x="70103" y="36791"/>
                  </a:lnTo>
                  <a:lnTo>
                    <a:pt x="71374" y="37325"/>
                  </a:lnTo>
                  <a:lnTo>
                    <a:pt x="73278" y="37325"/>
                  </a:lnTo>
                  <a:lnTo>
                    <a:pt x="74168" y="36969"/>
                  </a:lnTo>
                  <a:lnTo>
                    <a:pt x="74929" y="36436"/>
                  </a:lnTo>
                  <a:lnTo>
                    <a:pt x="93735" y="24089"/>
                  </a:lnTo>
                  <a:lnTo>
                    <a:pt x="114125" y="15128"/>
                  </a:lnTo>
                  <a:lnTo>
                    <a:pt x="135776" y="9668"/>
                  </a:lnTo>
                  <a:lnTo>
                    <a:pt x="158369" y="7823"/>
                  </a:lnTo>
                  <a:lnTo>
                    <a:pt x="204477" y="7823"/>
                  </a:lnTo>
                  <a:lnTo>
                    <a:pt x="199342" y="5888"/>
                  </a:lnTo>
                  <a:lnTo>
                    <a:pt x="179218" y="1486"/>
                  </a:lnTo>
                  <a:lnTo>
                    <a:pt x="158369" y="0"/>
                  </a:lnTo>
                  <a:close/>
                </a:path>
                <a:path w="344804" h="233679">
                  <a:moveTo>
                    <a:pt x="239649" y="12979"/>
                  </a:moveTo>
                  <a:lnTo>
                    <a:pt x="237490" y="13690"/>
                  </a:lnTo>
                  <a:lnTo>
                    <a:pt x="235457" y="14211"/>
                  </a:lnTo>
                  <a:lnTo>
                    <a:pt x="234442" y="16522"/>
                  </a:lnTo>
                  <a:lnTo>
                    <a:pt x="235203" y="18478"/>
                  </a:lnTo>
                  <a:lnTo>
                    <a:pt x="236600" y="23101"/>
                  </a:lnTo>
                  <a:lnTo>
                    <a:pt x="244843" y="23101"/>
                  </a:lnTo>
                  <a:lnTo>
                    <a:pt x="242443" y="15989"/>
                  </a:lnTo>
                  <a:lnTo>
                    <a:pt x="241680" y="14033"/>
                  </a:lnTo>
                  <a:lnTo>
                    <a:pt x="239649" y="12979"/>
                  </a:lnTo>
                  <a:close/>
                </a:path>
                <a:path w="344804" h="233679">
                  <a:moveTo>
                    <a:pt x="266573" y="58115"/>
                  </a:moveTo>
                  <a:lnTo>
                    <a:pt x="239819" y="61221"/>
                  </a:lnTo>
                  <a:lnTo>
                    <a:pt x="221710" y="68710"/>
                  </a:lnTo>
                  <a:lnTo>
                    <a:pt x="211744" y="77831"/>
                  </a:lnTo>
                  <a:lnTo>
                    <a:pt x="209423" y="85839"/>
                  </a:lnTo>
                  <a:lnTo>
                    <a:pt x="234586" y="116736"/>
                  </a:lnTo>
                  <a:lnTo>
                    <a:pt x="264810" y="139490"/>
                  </a:lnTo>
                  <a:lnTo>
                    <a:pt x="290200" y="153547"/>
                  </a:lnTo>
                  <a:lnTo>
                    <a:pt x="300862" y="158356"/>
                  </a:lnTo>
                  <a:lnTo>
                    <a:pt x="301501" y="174740"/>
                  </a:lnTo>
                  <a:lnTo>
                    <a:pt x="293497" y="188542"/>
                  </a:lnTo>
                  <a:lnTo>
                    <a:pt x="284253" y="198713"/>
                  </a:lnTo>
                  <a:lnTo>
                    <a:pt x="281177" y="204203"/>
                  </a:lnTo>
                  <a:lnTo>
                    <a:pt x="296743" y="201277"/>
                  </a:lnTo>
                  <a:lnTo>
                    <a:pt x="324739" y="184656"/>
                  </a:lnTo>
                  <a:lnTo>
                    <a:pt x="344257" y="150973"/>
                  </a:lnTo>
                  <a:lnTo>
                    <a:pt x="334391" y="96862"/>
                  </a:lnTo>
                  <a:lnTo>
                    <a:pt x="325026" y="82782"/>
                  </a:lnTo>
                  <a:lnTo>
                    <a:pt x="310721" y="70354"/>
                  </a:lnTo>
                  <a:lnTo>
                    <a:pt x="291296" y="61494"/>
                  </a:lnTo>
                  <a:lnTo>
                    <a:pt x="266573" y="58115"/>
                  </a:lnTo>
                  <a:close/>
                </a:path>
              </a:pathLst>
            </a:custGeom>
            <a:solidFill>
              <a:srgbClr val="004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pc="-25" dirty="0"/>
              <a:t>8</a:t>
            </a:r>
          </a:p>
        </p:txBody>
      </p:sp>
      <p:pic>
        <p:nvPicPr>
          <p:cNvPr id="58" name="Picture 57" descr="A logo of a disaster recovery company&#10;&#10;Description automatically generated">
            <a:extLst>
              <a:ext uri="{FF2B5EF4-FFF2-40B4-BE49-F238E27FC236}">
                <a16:creationId xmlns:a16="http://schemas.microsoft.com/office/drawing/2014/main" id="{265BAB63-C26F-98B9-5F31-C92B5898F56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511" y="6400800"/>
            <a:ext cx="417507" cy="398553"/>
          </a:xfrm>
          <a:prstGeom prst="rect">
            <a:avLst/>
          </a:prstGeom>
        </p:spPr>
      </p:pic>
      <p:pic>
        <p:nvPicPr>
          <p:cNvPr id="62" name="Picture 61" descr="A blue banner with white text&#10;&#10;Description automatically generated">
            <a:extLst>
              <a:ext uri="{FF2B5EF4-FFF2-40B4-BE49-F238E27FC236}">
                <a16:creationId xmlns:a16="http://schemas.microsoft.com/office/drawing/2014/main" id="{520118BE-9540-AC63-9FAC-3FFE9B77292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0" t="-3094" r="24914" b="3094"/>
          <a:stretch/>
        </p:blipFill>
        <p:spPr>
          <a:xfrm>
            <a:off x="5390514" y="-54724"/>
            <a:ext cx="1454278" cy="1750779"/>
          </a:xfrm>
          <a:prstGeom prst="rect">
            <a:avLst/>
          </a:prstGeom>
        </p:spPr>
      </p:pic>
      <p:pic>
        <p:nvPicPr>
          <p:cNvPr id="70" name="Picture 69" descr="A group of people having a discussion&#10;&#10;Description automatically generated">
            <a:extLst>
              <a:ext uri="{FF2B5EF4-FFF2-40B4-BE49-F238E27FC236}">
                <a16:creationId xmlns:a16="http://schemas.microsoft.com/office/drawing/2014/main" id="{1ACCF4EC-2416-38E4-9127-494FD30477E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294" y="22745"/>
            <a:ext cx="2200477" cy="1658939"/>
          </a:xfrm>
          <a:prstGeom prst="rect">
            <a:avLst/>
          </a:prstGeom>
        </p:spPr>
      </p:pic>
      <p:pic>
        <p:nvPicPr>
          <p:cNvPr id="76" name="Picture 75" descr="A person speaking into a microphone&#10;&#10;Description automatically generated">
            <a:extLst>
              <a:ext uri="{FF2B5EF4-FFF2-40B4-BE49-F238E27FC236}">
                <a16:creationId xmlns:a16="http://schemas.microsoft.com/office/drawing/2014/main" id="{1E41F6FE-9F94-B783-0816-89AF8BF811B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5" r="17358"/>
          <a:stretch/>
        </p:blipFill>
        <p:spPr>
          <a:xfrm>
            <a:off x="9180804" y="1575948"/>
            <a:ext cx="3024515" cy="1963964"/>
          </a:xfrm>
          <a:prstGeom prst="rect">
            <a:avLst/>
          </a:prstGeom>
        </p:spPr>
      </p:pic>
      <p:pic>
        <p:nvPicPr>
          <p:cNvPr id="78" name="Picture 77" descr="A group of people sitting at tables&#10;&#10;Description automatically generated">
            <a:extLst>
              <a:ext uri="{FF2B5EF4-FFF2-40B4-BE49-F238E27FC236}">
                <a16:creationId xmlns:a16="http://schemas.microsoft.com/office/drawing/2014/main" id="{2F1F2DBD-3A93-45DF-6855-0463E6FFEC8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31" y="-18503"/>
            <a:ext cx="3179956" cy="1702319"/>
          </a:xfrm>
          <a:prstGeom prst="rect">
            <a:avLst/>
          </a:prstGeom>
        </p:spPr>
      </p:pic>
      <p:pic>
        <p:nvPicPr>
          <p:cNvPr id="68" name="Picture 67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84A910FE-438D-BD94-8062-669B1254B9A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97" y="1678517"/>
            <a:ext cx="3849906" cy="2569737"/>
          </a:xfrm>
          <a:prstGeom prst="rect">
            <a:avLst/>
          </a:prstGeom>
        </p:spPr>
      </p:pic>
      <p:pic>
        <p:nvPicPr>
          <p:cNvPr id="72" name="Picture 71" descr="A group of people sitting at tables&#10;&#10;Description automatically generated">
            <a:extLst>
              <a:ext uri="{FF2B5EF4-FFF2-40B4-BE49-F238E27FC236}">
                <a16:creationId xmlns:a16="http://schemas.microsoft.com/office/drawing/2014/main" id="{1E0489C9-B838-0197-6195-389F41C0B95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141" y="3596259"/>
            <a:ext cx="6827198" cy="332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66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" y="1523"/>
            <a:ext cx="4927600" cy="6858000"/>
            <a:chOff x="1523" y="1523"/>
            <a:chExt cx="49276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1523"/>
              <a:ext cx="4088891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15057" y="3356889"/>
              <a:ext cx="2813812" cy="3501109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10957559" y="5905500"/>
            <a:ext cx="1234440" cy="952500"/>
          </a:xfrm>
          <a:custGeom>
            <a:avLst/>
            <a:gdLst/>
            <a:ahLst/>
            <a:cxnLst/>
            <a:rect l="l" t="t" r="r" b="b"/>
            <a:pathLst>
              <a:path w="1234440" h="952500">
                <a:moveTo>
                  <a:pt x="1234440" y="0"/>
                </a:moveTo>
                <a:lnTo>
                  <a:pt x="0" y="952499"/>
                </a:lnTo>
                <a:lnTo>
                  <a:pt x="1234440" y="952499"/>
                </a:lnTo>
                <a:lnTo>
                  <a:pt x="1234440" y="0"/>
                </a:lnTo>
                <a:close/>
              </a:path>
            </a:pathLst>
          </a:custGeom>
          <a:solidFill>
            <a:srgbClr val="8AB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8151" y="2794897"/>
            <a:ext cx="2813811" cy="1099853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z="4400" b="1" spc="-10" dirty="0">
                <a:solidFill>
                  <a:srgbClr val="FFFFFF"/>
                </a:solidFill>
                <a:latin typeface="Calibri"/>
                <a:cs typeface="Calibri"/>
              </a:rPr>
              <a:t>Bundling Principles</a:t>
            </a:r>
            <a:endParaRPr sz="4400" b="1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pc="-25" dirty="0"/>
              <a:t>20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85461" y="2076958"/>
            <a:ext cx="5878195" cy="17938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b="1" dirty="0">
                <a:solidFill>
                  <a:srgbClr val="111111"/>
                </a:solidFill>
                <a:latin typeface="Calibri"/>
                <a:cs typeface="Calibri"/>
              </a:rPr>
              <a:t>Initial</a:t>
            </a:r>
            <a:r>
              <a:rPr sz="2400" b="1" spc="-4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11111"/>
                </a:solidFill>
                <a:latin typeface="Calibri"/>
                <a:cs typeface="Calibri"/>
              </a:rPr>
              <a:t>bundles</a:t>
            </a:r>
            <a:r>
              <a:rPr sz="2400" b="1" spc="-4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11111"/>
                </a:solidFill>
                <a:latin typeface="Calibri"/>
                <a:cs typeface="Calibri"/>
              </a:rPr>
              <a:t>created</a:t>
            </a:r>
            <a:r>
              <a:rPr sz="2400" b="1" spc="-4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11111"/>
                </a:solidFill>
                <a:latin typeface="Calibri"/>
                <a:cs typeface="Calibri"/>
              </a:rPr>
              <a:t>based</a:t>
            </a:r>
            <a:r>
              <a:rPr sz="2400" b="1" spc="-6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111111"/>
                </a:solidFill>
                <a:latin typeface="Calibri"/>
                <a:cs typeface="Calibri"/>
              </a:rPr>
              <a:t>on:</a:t>
            </a:r>
            <a:endParaRPr sz="2400" dirty="0">
              <a:latin typeface="Calibri"/>
              <a:cs typeface="Calibri"/>
            </a:endParaRPr>
          </a:p>
          <a:p>
            <a:pPr marL="389890" indent="-250825">
              <a:lnSpc>
                <a:spcPct val="100000"/>
              </a:lnSpc>
              <a:spcBef>
                <a:spcPts val="600"/>
              </a:spcBef>
              <a:buFont typeface="Trebuchet MS"/>
              <a:buChar char="•"/>
              <a:tabLst>
                <a:tab pos="389890" algn="l"/>
              </a:tabLst>
            </a:pPr>
            <a:r>
              <a:rPr sz="2400" dirty="0">
                <a:solidFill>
                  <a:srgbClr val="111111"/>
                </a:solidFill>
                <a:latin typeface="Calibri"/>
                <a:cs typeface="Calibri"/>
              </a:rPr>
              <a:t>Grouped</a:t>
            </a:r>
            <a:r>
              <a:rPr sz="2400" spc="-9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11111"/>
                </a:solidFill>
                <a:latin typeface="Calibri"/>
                <a:cs typeface="Calibri"/>
              </a:rPr>
              <a:t>horizontal</a:t>
            </a:r>
            <a:r>
              <a:rPr sz="2400" spc="-9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11111"/>
                </a:solidFill>
                <a:latin typeface="Calibri"/>
                <a:cs typeface="Calibri"/>
              </a:rPr>
              <a:t>or</a:t>
            </a:r>
            <a:r>
              <a:rPr sz="2400" spc="-8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11111"/>
                </a:solidFill>
                <a:latin typeface="Calibri"/>
                <a:cs typeface="Calibri"/>
              </a:rPr>
              <a:t>vertical</a:t>
            </a:r>
            <a:r>
              <a:rPr sz="2400" spc="-9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Calibri"/>
                <a:cs typeface="Calibri"/>
              </a:rPr>
              <a:t>infrastructure</a:t>
            </a:r>
            <a:endParaRPr sz="2400" dirty="0">
              <a:latin typeface="Calibri"/>
              <a:cs typeface="Calibri"/>
            </a:endParaRPr>
          </a:p>
          <a:p>
            <a:pPr marL="389890" indent="-250825">
              <a:lnSpc>
                <a:spcPct val="100000"/>
              </a:lnSpc>
              <a:spcBef>
                <a:spcPts val="600"/>
              </a:spcBef>
              <a:buFont typeface="Trebuchet MS"/>
              <a:buChar char="•"/>
              <a:tabLst>
                <a:tab pos="389890" algn="l"/>
              </a:tabLst>
            </a:pPr>
            <a:r>
              <a:rPr sz="2400" spc="-10" dirty="0">
                <a:solidFill>
                  <a:srgbClr val="111111"/>
                </a:solidFill>
                <a:latin typeface="Calibri"/>
                <a:cs typeface="Calibri"/>
              </a:rPr>
              <a:t>Estimated</a:t>
            </a:r>
            <a:r>
              <a:rPr sz="2400" spc="-6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Calibri"/>
                <a:cs typeface="Calibri"/>
              </a:rPr>
              <a:t>$1-</a:t>
            </a:r>
            <a:r>
              <a:rPr sz="2400" dirty="0">
                <a:solidFill>
                  <a:srgbClr val="111111"/>
                </a:solidFill>
                <a:latin typeface="Calibri"/>
                <a:cs typeface="Calibri"/>
              </a:rPr>
              <a:t>2B</a:t>
            </a:r>
            <a:r>
              <a:rPr sz="2400" spc="-4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11111"/>
                </a:solidFill>
                <a:latin typeface="Calibri"/>
                <a:cs typeface="Calibri"/>
              </a:rPr>
              <a:t>of</a:t>
            </a:r>
            <a:r>
              <a:rPr sz="2400" spc="-5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11111"/>
                </a:solidFill>
                <a:latin typeface="Calibri"/>
                <a:cs typeface="Calibri"/>
              </a:rPr>
              <a:t>anticipated</a:t>
            </a:r>
            <a:r>
              <a:rPr sz="2400" spc="-5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11111"/>
                </a:solidFill>
                <a:latin typeface="Calibri"/>
                <a:cs typeface="Calibri"/>
              </a:rPr>
              <a:t>project</a:t>
            </a:r>
            <a:r>
              <a:rPr sz="2400" spc="-5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111111"/>
                </a:solidFill>
                <a:latin typeface="Calibri"/>
                <a:cs typeface="Calibri"/>
              </a:rPr>
              <a:t>work</a:t>
            </a:r>
            <a:endParaRPr sz="2400" dirty="0">
              <a:latin typeface="Calibri"/>
              <a:cs typeface="Calibri"/>
            </a:endParaRPr>
          </a:p>
          <a:p>
            <a:pPr marL="389890" indent="-250825">
              <a:lnSpc>
                <a:spcPct val="100000"/>
              </a:lnSpc>
              <a:spcBef>
                <a:spcPts val="600"/>
              </a:spcBef>
              <a:buFont typeface="Trebuchet MS"/>
              <a:buChar char="•"/>
              <a:tabLst>
                <a:tab pos="389890" algn="l"/>
              </a:tabLst>
            </a:pPr>
            <a:r>
              <a:rPr sz="2400" dirty="0">
                <a:solidFill>
                  <a:srgbClr val="111111"/>
                </a:solidFill>
                <a:latin typeface="Calibri"/>
                <a:cs typeface="Calibri"/>
              </a:rPr>
              <a:t>No</a:t>
            </a:r>
            <a:r>
              <a:rPr sz="2400" spc="-2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111111"/>
                </a:solidFill>
                <a:latin typeface="Calibri"/>
                <a:cs typeface="Calibri"/>
              </a:rPr>
              <a:t>cross-</a:t>
            </a:r>
            <a:r>
              <a:rPr sz="2400" dirty="0">
                <a:solidFill>
                  <a:srgbClr val="111111"/>
                </a:solidFill>
                <a:latin typeface="Calibri"/>
                <a:cs typeface="Calibri"/>
              </a:rPr>
              <a:t>island</a:t>
            </a:r>
            <a:r>
              <a:rPr sz="2400" spc="-2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Calibri"/>
                <a:cs typeface="Calibri"/>
              </a:rPr>
              <a:t>bundles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908" y="4818888"/>
            <a:ext cx="7507605" cy="777240"/>
          </a:xfrm>
          <a:prstGeom prst="rect">
            <a:avLst/>
          </a:prstGeom>
          <a:ln w="9525">
            <a:solidFill>
              <a:srgbClr val="00334E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641350" marR="19685" indent="-612775">
              <a:lnSpc>
                <a:spcPct val="100000"/>
              </a:lnSpc>
              <a:spcBef>
                <a:spcPts val="35"/>
              </a:spcBef>
            </a:pPr>
            <a:r>
              <a:rPr sz="2400" b="1" dirty="0">
                <a:solidFill>
                  <a:srgbClr val="00334E"/>
                </a:solidFill>
                <a:latin typeface="Calibri"/>
                <a:cs typeface="Calibri"/>
              </a:rPr>
              <a:t>Plan</a:t>
            </a:r>
            <a:r>
              <a:rPr sz="2400" b="1" spc="-3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4E"/>
                </a:solidFill>
                <a:latin typeface="Calibri"/>
                <a:cs typeface="Calibri"/>
              </a:rPr>
              <a:t>to</a:t>
            </a:r>
            <a:r>
              <a:rPr sz="2400" b="1" spc="-3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4E"/>
                </a:solidFill>
                <a:latin typeface="Calibri"/>
                <a:cs typeface="Calibri"/>
              </a:rPr>
              <a:t>release</a:t>
            </a:r>
            <a:r>
              <a:rPr sz="2400" b="1" spc="-3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4E"/>
                </a:solidFill>
                <a:latin typeface="Calibri"/>
                <a:cs typeface="Calibri"/>
              </a:rPr>
              <a:t>2-</a:t>
            </a:r>
            <a:r>
              <a:rPr sz="2400" b="1" dirty="0">
                <a:solidFill>
                  <a:srgbClr val="00334E"/>
                </a:solidFill>
                <a:latin typeface="Calibri"/>
                <a:cs typeface="Calibri"/>
              </a:rPr>
              <a:t>3</a:t>
            </a:r>
            <a:r>
              <a:rPr sz="2400" b="1" spc="-4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4E"/>
                </a:solidFill>
                <a:latin typeface="Calibri"/>
                <a:cs typeface="Calibri"/>
              </a:rPr>
              <a:t>bundles</a:t>
            </a:r>
            <a:r>
              <a:rPr sz="2400" b="1" spc="-2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4E"/>
                </a:solidFill>
                <a:latin typeface="Calibri"/>
                <a:cs typeface="Calibri"/>
              </a:rPr>
              <a:t>for</a:t>
            </a:r>
            <a:r>
              <a:rPr sz="2400" b="1" spc="-3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4E"/>
                </a:solidFill>
                <a:latin typeface="Calibri"/>
                <a:cs typeface="Calibri"/>
              </a:rPr>
              <a:t>RFP</a:t>
            </a:r>
            <a:r>
              <a:rPr sz="2400" b="1" spc="-5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4E"/>
                </a:solidFill>
                <a:latin typeface="Calibri"/>
                <a:cs typeface="Calibri"/>
              </a:rPr>
              <a:t>by</a:t>
            </a:r>
            <a:r>
              <a:rPr sz="2400" b="1" spc="-3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4E"/>
                </a:solidFill>
                <a:latin typeface="Calibri"/>
                <a:cs typeface="Calibri"/>
              </a:rPr>
              <a:t>Q2</a:t>
            </a:r>
            <a:r>
              <a:rPr sz="2400" b="1" spc="-3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4E"/>
                </a:solidFill>
                <a:latin typeface="Calibri"/>
                <a:cs typeface="Calibri"/>
              </a:rPr>
              <a:t>2024</a:t>
            </a:r>
            <a:r>
              <a:rPr sz="2400" b="1" spc="-3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4E"/>
                </a:solidFill>
                <a:latin typeface="Calibri"/>
                <a:cs typeface="Calibri"/>
              </a:rPr>
              <a:t>–</a:t>
            </a:r>
            <a:r>
              <a:rPr sz="2400" b="1" spc="-3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4E"/>
                </a:solidFill>
                <a:latin typeface="Calibri"/>
                <a:cs typeface="Calibri"/>
              </a:rPr>
              <a:t>additional </a:t>
            </a:r>
            <a:r>
              <a:rPr sz="2400" b="1" dirty="0">
                <a:solidFill>
                  <a:srgbClr val="00334E"/>
                </a:solidFill>
                <a:latin typeface="Calibri"/>
                <a:cs typeface="Calibri"/>
              </a:rPr>
              <a:t>bundles</a:t>
            </a:r>
            <a:r>
              <a:rPr sz="2400" b="1" spc="-4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4E"/>
                </a:solidFill>
                <a:latin typeface="Calibri"/>
                <a:cs typeface="Calibri"/>
              </a:rPr>
              <a:t>to</a:t>
            </a:r>
            <a:r>
              <a:rPr sz="2400" b="1" spc="-5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4E"/>
                </a:solidFill>
                <a:latin typeface="Calibri"/>
                <a:cs typeface="Calibri"/>
              </a:rPr>
              <a:t>be</a:t>
            </a:r>
            <a:r>
              <a:rPr sz="2400" b="1" spc="-6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4E"/>
                </a:solidFill>
                <a:latin typeface="Calibri"/>
                <a:cs typeface="Calibri"/>
              </a:rPr>
              <a:t>released</a:t>
            </a:r>
            <a:r>
              <a:rPr sz="2400" b="1" spc="-5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4E"/>
                </a:solidFill>
                <a:latin typeface="Calibri"/>
                <a:cs typeface="Calibri"/>
              </a:rPr>
              <a:t>through</a:t>
            </a:r>
            <a:r>
              <a:rPr sz="2400" b="1" spc="-5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4E"/>
                </a:solidFill>
                <a:latin typeface="Calibri"/>
                <a:cs typeface="Calibri"/>
              </a:rPr>
              <a:t>rest</a:t>
            </a:r>
            <a:r>
              <a:rPr sz="2400" b="1" spc="-6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4E"/>
                </a:solidFill>
                <a:latin typeface="Calibri"/>
                <a:cs typeface="Calibri"/>
              </a:rPr>
              <a:t>of</a:t>
            </a:r>
            <a:r>
              <a:rPr sz="2400" b="1" spc="-5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4E"/>
                </a:solidFill>
                <a:latin typeface="Calibri"/>
                <a:cs typeface="Calibri"/>
              </a:rPr>
              <a:t>2024-</a:t>
            </a:r>
            <a:r>
              <a:rPr sz="2400" b="1" spc="-20" dirty="0">
                <a:solidFill>
                  <a:srgbClr val="00334E"/>
                </a:solidFill>
                <a:latin typeface="Calibri"/>
                <a:cs typeface="Calibri"/>
              </a:rPr>
              <a:t>2026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28461" y="6335904"/>
            <a:ext cx="5153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Bundles</a:t>
            </a:r>
            <a:r>
              <a:rPr sz="1200" i="1" spc="-20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are</a:t>
            </a:r>
            <a:r>
              <a:rPr sz="1200" i="1" spc="-25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90%</a:t>
            </a:r>
            <a:r>
              <a:rPr sz="1200" i="1" spc="-15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finalized;</a:t>
            </a:r>
            <a:r>
              <a:rPr sz="1200" i="1" spc="-45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USVI</a:t>
            </a:r>
            <a:r>
              <a:rPr sz="1200" i="1" spc="-30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reserves</a:t>
            </a:r>
            <a:r>
              <a:rPr sz="1200" i="1" spc="-30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right</a:t>
            </a:r>
            <a:r>
              <a:rPr sz="1200" i="1" spc="-20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to</a:t>
            </a:r>
            <a:r>
              <a:rPr sz="1200" i="1" spc="-35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update</a:t>
            </a:r>
            <a:r>
              <a:rPr sz="1200" i="1" spc="-30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as</a:t>
            </a:r>
            <a:r>
              <a:rPr sz="1200" i="1" spc="-20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needed</a:t>
            </a:r>
            <a:r>
              <a:rPr sz="1200" i="1" spc="-35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based</a:t>
            </a:r>
            <a:r>
              <a:rPr sz="1200" i="1" spc="-25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on</a:t>
            </a:r>
            <a:r>
              <a:rPr sz="1200" i="1" spc="-30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E71C56"/>
                </a:solidFill>
                <a:latin typeface="Calibri"/>
                <a:cs typeface="Calibri"/>
              </a:rPr>
              <a:t>review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9C2A6F2B-C427-9169-7420-835789194CC1}"/>
              </a:ext>
            </a:extLst>
          </p:cNvPr>
          <p:cNvSpPr txBox="1">
            <a:spLocks/>
          </p:cNvSpPr>
          <p:nvPr/>
        </p:nvSpPr>
        <p:spPr>
          <a:xfrm>
            <a:off x="4216908" y="478297"/>
            <a:ext cx="5765292" cy="673582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lang="en-US" sz="6600" b="1" dirty="0">
                <a:solidFill>
                  <a:schemeClr val="tx2">
                    <a:lumMod val="50000"/>
                  </a:schemeClr>
                </a:solidFill>
              </a:rPr>
              <a:t>Project Bundles </a:t>
            </a:r>
            <a:endParaRPr lang="en-US" sz="6600" b="1" spc="-25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Picture 11" descr="A logo of a disaster recovery company&#10;&#10;Description automatically generated">
            <a:extLst>
              <a:ext uri="{FF2B5EF4-FFF2-40B4-BE49-F238E27FC236}">
                <a16:creationId xmlns:a16="http://schemas.microsoft.com/office/drawing/2014/main" id="{D2BDC5BE-E19E-E70A-03F7-4AF32D54BD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511" y="6400800"/>
            <a:ext cx="417507" cy="398553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ABB7C5A5-DFD0-329C-57EC-3A35EFE3F4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11" y="5922027"/>
            <a:ext cx="2052568" cy="9153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076" y="1339596"/>
            <a:ext cx="1421892" cy="11186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6102" y="314705"/>
            <a:ext cx="1085977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00334E"/>
                </a:solidFill>
              </a:rPr>
              <a:t>Bundles</a:t>
            </a:r>
            <a:r>
              <a:rPr sz="4400" b="1" spc="-40" dirty="0">
                <a:solidFill>
                  <a:srgbClr val="00334E"/>
                </a:solidFill>
              </a:rPr>
              <a:t> </a:t>
            </a:r>
            <a:r>
              <a:rPr sz="4400" b="1" dirty="0">
                <a:solidFill>
                  <a:srgbClr val="00334E"/>
                </a:solidFill>
              </a:rPr>
              <a:t>|</a:t>
            </a:r>
            <a:r>
              <a:rPr sz="4400" b="1" spc="-5" dirty="0">
                <a:solidFill>
                  <a:srgbClr val="00334E"/>
                </a:solidFill>
              </a:rPr>
              <a:t> </a:t>
            </a:r>
            <a:r>
              <a:rPr sz="4400" b="1" dirty="0"/>
              <a:t>St.</a:t>
            </a:r>
            <a:r>
              <a:rPr sz="4400" b="1" spc="-20" dirty="0"/>
              <a:t> </a:t>
            </a:r>
            <a:r>
              <a:rPr sz="4400" b="1" spc="-10" dirty="0"/>
              <a:t>Croix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29967" y="1339596"/>
            <a:ext cx="3416935" cy="1118870"/>
          </a:xfrm>
          <a:prstGeom prst="rect">
            <a:avLst/>
          </a:prstGeom>
          <a:ln w="9525">
            <a:solidFill>
              <a:srgbClr val="00334E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90805" marR="1290955">
              <a:lnSpc>
                <a:spcPct val="100000"/>
              </a:lnSpc>
              <a:spcBef>
                <a:spcPts val="10"/>
              </a:spcBef>
            </a:pPr>
            <a:r>
              <a:rPr sz="1200" b="1" dirty="0">
                <a:solidFill>
                  <a:srgbClr val="00334E"/>
                </a:solidFill>
                <a:latin typeface="Calibri"/>
                <a:cs typeface="Calibri"/>
              </a:rPr>
              <a:t>St</a:t>
            </a:r>
            <a:r>
              <a:rPr sz="1200" b="1" spc="-2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4E"/>
                </a:solidFill>
                <a:latin typeface="Calibri"/>
                <a:cs typeface="Calibri"/>
              </a:rPr>
              <a:t>Croix</a:t>
            </a:r>
            <a:r>
              <a:rPr sz="1200" b="1" spc="-2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4E"/>
                </a:solidFill>
                <a:latin typeface="Calibri"/>
                <a:cs typeface="Calibri"/>
              </a:rPr>
              <a:t>1:</a:t>
            </a:r>
            <a:r>
              <a:rPr sz="1200" b="1" spc="-1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4E"/>
                </a:solidFill>
                <a:latin typeface="Calibri"/>
                <a:cs typeface="Calibri"/>
              </a:rPr>
              <a:t>St.</a:t>
            </a:r>
            <a:r>
              <a:rPr sz="1200" b="1" spc="-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4E"/>
                </a:solidFill>
                <a:latin typeface="Calibri"/>
                <a:cs typeface="Calibri"/>
              </a:rPr>
              <a:t>Croix</a:t>
            </a:r>
            <a:r>
              <a:rPr sz="1200" b="1" spc="-2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334E"/>
                </a:solidFill>
                <a:latin typeface="Calibri"/>
                <a:cs typeface="Calibri"/>
              </a:rPr>
              <a:t>Healthcare</a:t>
            </a:r>
            <a:r>
              <a:rPr sz="1200" b="1" spc="-2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00334E"/>
                </a:solidFill>
                <a:latin typeface="Calibri"/>
                <a:cs typeface="Calibri"/>
              </a:rPr>
              <a:t>1 </a:t>
            </a:r>
            <a:r>
              <a:rPr sz="1200" dirty="0">
                <a:solidFill>
                  <a:srgbClr val="00334E"/>
                </a:solidFill>
                <a:latin typeface="Calibri"/>
                <a:cs typeface="Calibri"/>
              </a:rPr>
              <a:t>Expected</a:t>
            </a:r>
            <a:r>
              <a:rPr sz="1200" spc="-4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34E"/>
                </a:solidFill>
                <a:latin typeface="Calibri"/>
                <a:cs typeface="Calibri"/>
              </a:rPr>
              <a:t>RFP</a:t>
            </a:r>
            <a:r>
              <a:rPr sz="1200" spc="-3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34E"/>
                </a:solidFill>
                <a:latin typeface="Calibri"/>
                <a:cs typeface="Calibri"/>
              </a:rPr>
              <a:t>Timeline:</a:t>
            </a:r>
            <a:r>
              <a:rPr sz="1200" spc="-4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00334E"/>
                </a:solidFill>
                <a:latin typeface="Calibri"/>
                <a:cs typeface="Calibri"/>
              </a:rPr>
              <a:t>TBD </a:t>
            </a:r>
            <a:r>
              <a:rPr sz="1200" b="1" spc="-10" dirty="0">
                <a:solidFill>
                  <a:srgbClr val="00334E"/>
                </a:solidFill>
                <a:latin typeface="Calibri"/>
                <a:cs typeface="Calibri"/>
              </a:rPr>
              <a:t>Projects:</a:t>
            </a:r>
            <a:endParaRPr sz="1200" dirty="0">
              <a:latin typeface="Calibri"/>
              <a:cs typeface="Calibri"/>
            </a:endParaRPr>
          </a:p>
          <a:p>
            <a:pPr marL="415925" indent="-216535">
              <a:lnSpc>
                <a:spcPct val="100000"/>
              </a:lnSpc>
              <a:buFont typeface="Trebuchet MS"/>
              <a:buChar char="•"/>
              <a:tabLst>
                <a:tab pos="415925" algn="l"/>
              </a:tabLst>
            </a:pP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Juan</a:t>
            </a:r>
            <a:r>
              <a:rPr sz="1200" spc="-3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111111"/>
                </a:solidFill>
                <a:latin typeface="Calibri"/>
                <a:cs typeface="Calibri"/>
              </a:rPr>
              <a:t>F.</a:t>
            </a:r>
            <a:r>
              <a:rPr sz="1200" spc="-1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Luis</a:t>
            </a:r>
            <a:r>
              <a:rPr sz="1200" spc="-2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11111"/>
                </a:solidFill>
                <a:latin typeface="Calibri"/>
                <a:cs typeface="Calibri"/>
              </a:rPr>
              <a:t>Hospital</a:t>
            </a:r>
            <a:endParaRPr sz="1200" dirty="0">
              <a:latin typeface="Calibri"/>
              <a:cs typeface="Calibri"/>
            </a:endParaRPr>
          </a:p>
          <a:p>
            <a:pPr marL="415925" indent="-216535">
              <a:lnSpc>
                <a:spcPct val="100000"/>
              </a:lnSpc>
              <a:spcBef>
                <a:spcPts val="5"/>
              </a:spcBef>
              <a:buFont typeface="Trebuchet MS"/>
              <a:buChar char="•"/>
              <a:tabLst>
                <a:tab pos="415925" algn="l"/>
              </a:tabLst>
            </a:pP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Donna</a:t>
            </a:r>
            <a:r>
              <a:rPr sz="1200" spc="-1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11111"/>
                </a:solidFill>
                <a:latin typeface="Calibri"/>
                <a:cs typeface="Calibri"/>
              </a:rPr>
              <a:t>C</a:t>
            </a:r>
            <a:r>
              <a:rPr lang="en-US" sz="1200" spc="-10" dirty="0">
                <a:solidFill>
                  <a:srgbClr val="111111"/>
                </a:solidFill>
                <a:latin typeface="Calibri"/>
                <a:cs typeface="Calibri"/>
              </a:rPr>
              <a:t>. Christiansen</a:t>
            </a:r>
            <a:r>
              <a:rPr sz="1200" spc="-2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Medical</a:t>
            </a:r>
            <a:r>
              <a:rPr sz="1200" spc="-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11111"/>
                </a:solidFill>
                <a:latin typeface="Calibri"/>
                <a:cs typeface="Calibri"/>
              </a:rPr>
              <a:t>Complex</a:t>
            </a:r>
            <a:endParaRPr sz="1200" dirty="0">
              <a:latin typeface="Calibri"/>
              <a:cs typeface="Calibri"/>
            </a:endParaRPr>
          </a:p>
          <a:p>
            <a:pPr marL="415925" indent="-216535">
              <a:lnSpc>
                <a:spcPct val="100000"/>
              </a:lnSpc>
              <a:buFont typeface="Trebuchet MS"/>
              <a:buChar char="•"/>
              <a:tabLst>
                <a:tab pos="415925" algn="l"/>
              </a:tabLst>
            </a:pP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Herbert</a:t>
            </a:r>
            <a:r>
              <a:rPr sz="1200" spc="-3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Grigg</a:t>
            </a:r>
            <a:r>
              <a:rPr sz="1200" spc="-2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Home for</a:t>
            </a:r>
            <a:r>
              <a:rPr sz="1200" spc="-3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the</a:t>
            </a:r>
            <a:r>
              <a:rPr sz="1200" spc="-1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11111"/>
                </a:solidFill>
                <a:latin typeface="Calibri"/>
                <a:cs typeface="Calibri"/>
              </a:rPr>
              <a:t>Aged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29967" y="2671572"/>
            <a:ext cx="3416935" cy="1522730"/>
          </a:xfrm>
          <a:prstGeom prst="rect">
            <a:avLst/>
          </a:prstGeom>
          <a:ln w="9525">
            <a:solidFill>
              <a:srgbClr val="00334E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90805" marR="1315720" algn="just">
              <a:lnSpc>
                <a:spcPct val="100000"/>
              </a:lnSpc>
              <a:spcBef>
                <a:spcPts val="165"/>
              </a:spcBef>
            </a:pPr>
            <a:r>
              <a:rPr sz="1200" b="1" dirty="0">
                <a:solidFill>
                  <a:srgbClr val="00334E"/>
                </a:solidFill>
                <a:latin typeface="Calibri"/>
                <a:cs typeface="Calibri"/>
              </a:rPr>
              <a:t>St</a:t>
            </a:r>
            <a:r>
              <a:rPr sz="1200" b="1" spc="-2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4E"/>
                </a:solidFill>
                <a:latin typeface="Calibri"/>
                <a:cs typeface="Calibri"/>
              </a:rPr>
              <a:t>Croix</a:t>
            </a:r>
            <a:r>
              <a:rPr sz="1200" b="1" spc="-2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4E"/>
                </a:solidFill>
                <a:latin typeface="Calibri"/>
                <a:cs typeface="Calibri"/>
              </a:rPr>
              <a:t>2:</a:t>
            </a:r>
            <a:r>
              <a:rPr sz="1200" b="1" spc="-1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4E"/>
                </a:solidFill>
                <a:latin typeface="Calibri"/>
                <a:cs typeface="Calibri"/>
              </a:rPr>
              <a:t>St.</a:t>
            </a:r>
            <a:r>
              <a:rPr sz="1200" b="1" spc="-1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4E"/>
                </a:solidFill>
                <a:latin typeface="Calibri"/>
                <a:cs typeface="Calibri"/>
              </a:rPr>
              <a:t>Croix</a:t>
            </a:r>
            <a:r>
              <a:rPr sz="1200" b="1" spc="-2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334E"/>
                </a:solidFill>
                <a:latin typeface="Calibri"/>
                <a:cs typeface="Calibri"/>
              </a:rPr>
              <a:t>Education </a:t>
            </a:r>
            <a:r>
              <a:rPr sz="1200" b="1" spc="-50" dirty="0">
                <a:solidFill>
                  <a:srgbClr val="00334E"/>
                </a:solidFill>
                <a:latin typeface="Calibri"/>
                <a:cs typeface="Calibri"/>
              </a:rPr>
              <a:t>1 </a:t>
            </a:r>
            <a:r>
              <a:rPr sz="1200" dirty="0">
                <a:solidFill>
                  <a:srgbClr val="00334E"/>
                </a:solidFill>
                <a:latin typeface="Calibri"/>
                <a:cs typeface="Calibri"/>
              </a:rPr>
              <a:t>Expected</a:t>
            </a:r>
            <a:r>
              <a:rPr sz="1200" spc="-4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34E"/>
                </a:solidFill>
                <a:latin typeface="Calibri"/>
                <a:cs typeface="Calibri"/>
              </a:rPr>
              <a:t>RFP</a:t>
            </a:r>
            <a:r>
              <a:rPr sz="1200" spc="-2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34E"/>
                </a:solidFill>
                <a:latin typeface="Calibri"/>
                <a:cs typeface="Calibri"/>
              </a:rPr>
              <a:t>Timeline:</a:t>
            </a:r>
            <a:r>
              <a:rPr sz="1200" spc="-4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34E"/>
                </a:solidFill>
                <a:latin typeface="Calibri"/>
                <a:cs typeface="Calibri"/>
              </a:rPr>
              <a:t>Q2</a:t>
            </a:r>
            <a:r>
              <a:rPr sz="1200" spc="-3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00334E"/>
                </a:solidFill>
                <a:latin typeface="Calibri"/>
                <a:cs typeface="Calibri"/>
              </a:rPr>
              <a:t>2024 </a:t>
            </a:r>
            <a:r>
              <a:rPr sz="1200" b="1" spc="-10" dirty="0">
                <a:solidFill>
                  <a:srgbClr val="00334E"/>
                </a:solidFill>
                <a:latin typeface="Calibri"/>
                <a:cs typeface="Calibri"/>
              </a:rPr>
              <a:t>Projects:</a:t>
            </a:r>
            <a:endParaRPr sz="1200">
              <a:latin typeface="Calibri"/>
              <a:cs typeface="Calibri"/>
            </a:endParaRPr>
          </a:p>
          <a:p>
            <a:pPr marL="415925" indent="-216535">
              <a:lnSpc>
                <a:spcPct val="100000"/>
              </a:lnSpc>
              <a:buFont typeface="Trebuchet MS"/>
              <a:buChar char="•"/>
              <a:tabLst>
                <a:tab pos="415925" algn="l"/>
              </a:tabLst>
            </a:pP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St.</a:t>
            </a:r>
            <a:r>
              <a:rPr sz="1200" spc="-3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Croix</a:t>
            </a:r>
            <a:r>
              <a:rPr sz="1200" spc="-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11111"/>
                </a:solidFill>
                <a:latin typeface="Calibri"/>
                <a:cs typeface="Calibri"/>
              </a:rPr>
              <a:t>Educational</a:t>
            </a:r>
            <a:r>
              <a:rPr sz="1200" spc="-5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Complex</a:t>
            </a:r>
            <a:r>
              <a:rPr sz="1200" spc="-2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High</a:t>
            </a:r>
            <a:r>
              <a:rPr sz="1200" spc="-2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11111"/>
                </a:solidFill>
                <a:latin typeface="Calibri"/>
                <a:cs typeface="Calibri"/>
              </a:rPr>
              <a:t>School</a:t>
            </a:r>
            <a:endParaRPr sz="1200">
              <a:latin typeface="Calibri"/>
              <a:cs typeface="Calibri"/>
            </a:endParaRPr>
          </a:p>
          <a:p>
            <a:pPr marL="415925" indent="-216535">
              <a:lnSpc>
                <a:spcPct val="100000"/>
              </a:lnSpc>
              <a:buFont typeface="Trebuchet MS"/>
              <a:buChar char="•"/>
              <a:tabLst>
                <a:tab pos="415925" algn="l"/>
              </a:tabLst>
            </a:pPr>
            <a:r>
              <a:rPr sz="1200" spc="-10" dirty="0">
                <a:solidFill>
                  <a:srgbClr val="111111"/>
                </a:solidFill>
                <a:latin typeface="Calibri"/>
                <a:cs typeface="Calibri"/>
              </a:rPr>
              <a:t>Alexander</a:t>
            </a:r>
            <a:r>
              <a:rPr sz="1200" spc="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11111"/>
                </a:solidFill>
                <a:latin typeface="Calibri"/>
                <a:cs typeface="Calibri"/>
              </a:rPr>
              <a:t>Henderson</a:t>
            </a:r>
            <a:r>
              <a:rPr sz="1200" spc="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11111"/>
                </a:solidFill>
                <a:latin typeface="Calibri"/>
                <a:cs typeface="Calibri"/>
              </a:rPr>
              <a:t>Elementary</a:t>
            </a:r>
            <a:endParaRPr sz="1200">
              <a:latin typeface="Calibri"/>
              <a:cs typeface="Calibri"/>
            </a:endParaRPr>
          </a:p>
          <a:p>
            <a:pPr marL="415925" indent="-216535">
              <a:lnSpc>
                <a:spcPct val="100000"/>
              </a:lnSpc>
              <a:spcBef>
                <a:spcPts val="5"/>
              </a:spcBef>
              <a:buFont typeface="Trebuchet MS"/>
              <a:buChar char="•"/>
              <a:tabLst>
                <a:tab pos="415925" algn="l"/>
              </a:tabLst>
            </a:pP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Alfredo</a:t>
            </a:r>
            <a:r>
              <a:rPr sz="1200" spc="-4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11111"/>
                </a:solidFill>
                <a:latin typeface="Calibri"/>
                <a:cs typeface="Calibri"/>
              </a:rPr>
              <a:t>Andrews</a:t>
            </a:r>
            <a:r>
              <a:rPr sz="1200" spc="-4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11111"/>
                </a:solidFill>
                <a:latin typeface="Calibri"/>
                <a:cs typeface="Calibri"/>
              </a:rPr>
              <a:t>Elementary</a:t>
            </a:r>
            <a:endParaRPr sz="1200">
              <a:latin typeface="Calibri"/>
              <a:cs typeface="Calibri"/>
            </a:endParaRPr>
          </a:p>
          <a:p>
            <a:pPr marL="415925" indent="-216535">
              <a:lnSpc>
                <a:spcPct val="100000"/>
              </a:lnSpc>
              <a:buFont typeface="Trebuchet MS"/>
              <a:buChar char="•"/>
              <a:tabLst>
                <a:tab pos="415925" algn="l"/>
              </a:tabLst>
            </a:pP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Claude</a:t>
            </a:r>
            <a:r>
              <a:rPr sz="1200" spc="-5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O.</a:t>
            </a:r>
            <a:r>
              <a:rPr sz="1200" spc="-3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Markoe</a:t>
            </a:r>
            <a:r>
              <a:rPr sz="1200" spc="-3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11111"/>
                </a:solidFill>
                <a:latin typeface="Calibri"/>
                <a:cs typeface="Calibri"/>
              </a:rPr>
              <a:t>Elementary</a:t>
            </a:r>
            <a:endParaRPr sz="1200">
              <a:latin typeface="Calibri"/>
              <a:cs typeface="Calibri"/>
            </a:endParaRPr>
          </a:p>
          <a:p>
            <a:pPr marL="415925" indent="-216535">
              <a:lnSpc>
                <a:spcPct val="100000"/>
              </a:lnSpc>
              <a:buFont typeface="Trebuchet MS"/>
              <a:buChar char="•"/>
              <a:tabLst>
                <a:tab pos="415925" algn="l"/>
              </a:tabLst>
            </a:pP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Pearl</a:t>
            </a:r>
            <a:r>
              <a:rPr sz="1200" spc="-3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B</a:t>
            </a:r>
            <a:r>
              <a:rPr sz="1200" spc="-2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Larsen</a:t>
            </a:r>
            <a:r>
              <a:rPr sz="1200" spc="-2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School</a:t>
            </a:r>
            <a:r>
              <a:rPr sz="1200" spc="-2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11111"/>
                </a:solidFill>
                <a:latin typeface="Calibri"/>
                <a:cs typeface="Calibri"/>
              </a:rPr>
              <a:t>(PreK-</a:t>
            </a:r>
            <a:r>
              <a:rPr sz="1200" spc="-25" dirty="0">
                <a:solidFill>
                  <a:srgbClr val="111111"/>
                </a:solidFill>
                <a:latin typeface="Calibri"/>
                <a:cs typeface="Calibri"/>
              </a:rPr>
              <a:t>8)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08076" y="2671572"/>
            <a:ext cx="1422400" cy="1522730"/>
            <a:chOff x="608076" y="2671572"/>
            <a:chExt cx="1422400" cy="152273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076" y="2671572"/>
              <a:ext cx="1421892" cy="152247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08076" y="2671572"/>
              <a:ext cx="1422400" cy="1522730"/>
            </a:xfrm>
            <a:custGeom>
              <a:avLst/>
              <a:gdLst/>
              <a:ahLst/>
              <a:cxnLst/>
              <a:rect l="l" t="t" r="r" b="b"/>
              <a:pathLst>
                <a:path w="1422400" h="1522729">
                  <a:moveTo>
                    <a:pt x="1421892" y="0"/>
                  </a:moveTo>
                  <a:lnTo>
                    <a:pt x="0" y="0"/>
                  </a:lnTo>
                  <a:lnTo>
                    <a:pt x="0" y="1522476"/>
                  </a:lnTo>
                  <a:lnTo>
                    <a:pt x="1421892" y="1522476"/>
                  </a:lnTo>
                  <a:lnTo>
                    <a:pt x="1421892" y="0"/>
                  </a:lnTo>
                  <a:close/>
                </a:path>
              </a:pathLst>
            </a:custGeom>
            <a:solidFill>
              <a:srgbClr val="27B4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029967" y="5369052"/>
            <a:ext cx="3416935" cy="889000"/>
          </a:xfrm>
          <a:prstGeom prst="rect">
            <a:avLst/>
          </a:prstGeom>
          <a:ln w="9525">
            <a:solidFill>
              <a:srgbClr val="0033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1275"/>
              </a:lnSpc>
            </a:pPr>
            <a:r>
              <a:rPr sz="1200" b="1" dirty="0">
                <a:solidFill>
                  <a:srgbClr val="00334E"/>
                </a:solidFill>
                <a:latin typeface="Calibri"/>
                <a:cs typeface="Calibri"/>
              </a:rPr>
              <a:t>St</a:t>
            </a:r>
            <a:r>
              <a:rPr sz="1200" b="1" spc="-3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4E"/>
                </a:solidFill>
                <a:latin typeface="Calibri"/>
                <a:cs typeface="Calibri"/>
              </a:rPr>
              <a:t>Croix</a:t>
            </a:r>
            <a:r>
              <a:rPr sz="1200" b="1" spc="-2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4E"/>
                </a:solidFill>
                <a:latin typeface="Calibri"/>
                <a:cs typeface="Calibri"/>
              </a:rPr>
              <a:t>4:</a:t>
            </a:r>
            <a:r>
              <a:rPr sz="1200" b="1" spc="-1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4E"/>
                </a:solidFill>
                <a:latin typeface="Calibri"/>
                <a:cs typeface="Calibri"/>
              </a:rPr>
              <a:t>North</a:t>
            </a:r>
            <a:r>
              <a:rPr sz="1200" b="1" spc="-2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4E"/>
                </a:solidFill>
                <a:latin typeface="Calibri"/>
                <a:cs typeface="Calibri"/>
              </a:rPr>
              <a:t>St.</a:t>
            </a:r>
            <a:r>
              <a:rPr sz="1200" b="1" spc="-2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4E"/>
                </a:solidFill>
                <a:latin typeface="Calibri"/>
                <a:cs typeface="Calibri"/>
              </a:rPr>
              <a:t>Croix</a:t>
            </a:r>
            <a:r>
              <a:rPr sz="1200" b="1" spc="-1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334E"/>
                </a:solidFill>
                <a:latin typeface="Calibri"/>
                <a:cs typeface="Calibri"/>
              </a:rPr>
              <a:t>Horizontal</a:t>
            </a:r>
            <a:r>
              <a:rPr sz="1200" b="1" spc="-2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334E"/>
                </a:solidFill>
                <a:latin typeface="Calibri"/>
                <a:cs typeface="Calibri"/>
              </a:rPr>
              <a:t>Infrastructure</a:t>
            </a:r>
            <a:endParaRPr sz="12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1200" dirty="0">
                <a:solidFill>
                  <a:srgbClr val="00334E"/>
                </a:solidFill>
                <a:latin typeface="Calibri"/>
                <a:cs typeface="Calibri"/>
              </a:rPr>
              <a:t>Expected</a:t>
            </a:r>
            <a:r>
              <a:rPr sz="1200" spc="-4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34E"/>
                </a:solidFill>
                <a:latin typeface="Calibri"/>
                <a:cs typeface="Calibri"/>
              </a:rPr>
              <a:t>RFP</a:t>
            </a:r>
            <a:r>
              <a:rPr sz="1200" spc="-2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34E"/>
                </a:solidFill>
                <a:latin typeface="Calibri"/>
                <a:cs typeface="Calibri"/>
              </a:rPr>
              <a:t>Timeline:</a:t>
            </a:r>
            <a:r>
              <a:rPr sz="1200" spc="-4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34E"/>
                </a:solidFill>
                <a:latin typeface="Calibri"/>
                <a:cs typeface="Calibri"/>
              </a:rPr>
              <a:t>Q2</a:t>
            </a:r>
            <a:r>
              <a:rPr sz="1200" spc="-3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00334E"/>
                </a:solidFill>
                <a:latin typeface="Calibri"/>
                <a:cs typeface="Calibri"/>
              </a:rPr>
              <a:t>2024</a:t>
            </a:r>
            <a:endParaRPr sz="1200">
              <a:latin typeface="Calibri"/>
              <a:cs typeface="Calibri"/>
            </a:endParaRPr>
          </a:p>
          <a:p>
            <a:pPr marL="90805" marR="622935">
              <a:lnSpc>
                <a:spcPct val="100000"/>
              </a:lnSpc>
            </a:pPr>
            <a:r>
              <a:rPr sz="1200" dirty="0">
                <a:solidFill>
                  <a:srgbClr val="00334E"/>
                </a:solidFill>
                <a:latin typeface="Calibri"/>
                <a:cs typeface="Calibri"/>
              </a:rPr>
              <a:t>Includes</a:t>
            </a:r>
            <a:r>
              <a:rPr sz="1200" spc="-5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00334E"/>
                </a:solidFill>
                <a:latin typeface="Calibri"/>
                <a:cs typeface="Calibri"/>
              </a:rPr>
              <a:t>wastewater,</a:t>
            </a:r>
            <a:r>
              <a:rPr sz="1200" spc="-2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34E"/>
                </a:solidFill>
                <a:latin typeface="Calibri"/>
                <a:cs typeface="Calibri"/>
              </a:rPr>
              <a:t>potable</a:t>
            </a:r>
            <a:r>
              <a:rPr sz="1200" spc="-5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34E"/>
                </a:solidFill>
                <a:latin typeface="Calibri"/>
                <a:cs typeface="Calibri"/>
              </a:rPr>
              <a:t>water</a:t>
            </a:r>
            <a:r>
              <a:rPr sz="1200" spc="-3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334E"/>
                </a:solidFill>
                <a:latin typeface="Calibri"/>
                <a:cs typeface="Calibri"/>
              </a:rPr>
              <a:t>system, undergrounding</a:t>
            </a:r>
            <a:r>
              <a:rPr sz="1200" spc="-40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34E"/>
                </a:solidFill>
                <a:latin typeface="Calibri"/>
                <a:cs typeface="Calibri"/>
              </a:rPr>
              <a:t>power</a:t>
            </a:r>
            <a:r>
              <a:rPr sz="1200" spc="-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34E"/>
                </a:solidFill>
                <a:latin typeface="Calibri"/>
                <a:cs typeface="Calibri"/>
              </a:rPr>
              <a:t>lines,</a:t>
            </a:r>
            <a:r>
              <a:rPr sz="1200" spc="15" dirty="0">
                <a:solidFill>
                  <a:srgbClr val="00334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11111"/>
                </a:solidFill>
                <a:latin typeface="Calibri"/>
                <a:cs typeface="Calibri"/>
              </a:rPr>
              <a:t>and</a:t>
            </a:r>
            <a:r>
              <a:rPr sz="1200" spc="-15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11111"/>
                </a:solidFill>
                <a:latin typeface="Calibri"/>
                <a:cs typeface="Calibri"/>
              </a:rPr>
              <a:t>roadway reconstruction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84976" y="1072769"/>
            <a:ext cx="5729977" cy="218706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578345" y="2910586"/>
            <a:ext cx="912494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064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565656"/>
                </a:solidFill>
                <a:latin typeface="Calibri"/>
                <a:cs typeface="Calibri"/>
              </a:rPr>
              <a:t>Henry</a:t>
            </a:r>
            <a:r>
              <a:rPr sz="1100" spc="-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565656"/>
                </a:solidFill>
                <a:latin typeface="Calibri"/>
                <a:cs typeface="Calibri"/>
              </a:rPr>
              <a:t>E. </a:t>
            </a:r>
            <a:r>
              <a:rPr sz="1100" dirty="0">
                <a:solidFill>
                  <a:srgbClr val="565656"/>
                </a:solidFill>
                <a:latin typeface="Calibri"/>
                <a:cs typeface="Calibri"/>
              </a:rPr>
              <a:t>Rohlsen</a:t>
            </a:r>
            <a:r>
              <a:rPr sz="1100" spc="-4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565656"/>
                </a:solidFill>
                <a:latin typeface="Calibri"/>
                <a:cs typeface="Calibri"/>
              </a:rPr>
              <a:t>Airport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97445" y="2518918"/>
            <a:ext cx="7581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565656"/>
                </a:solidFill>
                <a:latin typeface="Calibri"/>
                <a:cs typeface="Calibri"/>
              </a:rPr>
              <a:t>Frederiksted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56801" y="1809750"/>
            <a:ext cx="79438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565656"/>
                </a:solidFill>
                <a:latin typeface="Calibri"/>
                <a:cs typeface="Calibri"/>
              </a:rPr>
              <a:t>Christiansted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727183" y="2836875"/>
            <a:ext cx="58483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565656"/>
                </a:solidFill>
                <a:latin typeface="Calibri"/>
                <a:cs typeface="Calibri"/>
              </a:rPr>
              <a:t>Ocean</a:t>
            </a:r>
            <a:endParaRPr sz="1100">
              <a:latin typeface="Calibri"/>
              <a:cs typeface="Calibri"/>
            </a:endParaRPr>
          </a:p>
          <a:p>
            <a:pPr marL="12700" marR="5080" indent="184150">
              <a:lnSpc>
                <a:spcPct val="100000"/>
              </a:lnSpc>
            </a:pPr>
            <a:r>
              <a:rPr sz="1100" spc="-10" dirty="0">
                <a:solidFill>
                  <a:srgbClr val="565656"/>
                </a:solidFill>
                <a:latin typeface="Calibri"/>
                <a:cs typeface="Calibri"/>
              </a:rPr>
              <a:t>Point Terminals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16720" y="3243452"/>
            <a:ext cx="60007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762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565656"/>
                </a:solidFill>
                <a:latin typeface="Calibri"/>
                <a:cs typeface="Calibri"/>
              </a:rPr>
              <a:t>Wilfred </a:t>
            </a:r>
            <a:r>
              <a:rPr sz="1100" dirty="0">
                <a:solidFill>
                  <a:srgbClr val="565656"/>
                </a:solidFill>
                <a:latin typeface="Calibri"/>
                <a:cs typeface="Calibri"/>
              </a:rPr>
              <a:t>Allick</a:t>
            </a:r>
            <a:r>
              <a:rPr sz="11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565656"/>
                </a:solidFill>
                <a:latin typeface="Calibri"/>
                <a:cs typeface="Calibri"/>
              </a:rPr>
              <a:t>Port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93863" y="3226384"/>
            <a:ext cx="937260" cy="36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565656"/>
                </a:solidFill>
                <a:latin typeface="Calibri"/>
                <a:cs typeface="Calibri"/>
              </a:rPr>
              <a:t>Gordon</a:t>
            </a:r>
            <a:r>
              <a:rPr sz="1100" spc="-3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65656"/>
                </a:solidFill>
                <a:latin typeface="Calibri"/>
                <a:cs typeface="Calibri"/>
              </a:rPr>
              <a:t>A.</a:t>
            </a:r>
            <a:r>
              <a:rPr sz="1100" spc="-10" dirty="0">
                <a:solidFill>
                  <a:srgbClr val="565656"/>
                </a:solidFill>
                <a:latin typeface="Calibri"/>
                <a:cs typeface="Calibri"/>
              </a:rPr>
              <a:t> Finch</a:t>
            </a:r>
            <a:endParaRPr sz="1100">
              <a:latin typeface="Calibri"/>
              <a:cs typeface="Calibri"/>
            </a:endParaRPr>
          </a:p>
          <a:p>
            <a:pPr marL="78105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565656"/>
                </a:solidFill>
                <a:latin typeface="Calibri"/>
                <a:cs typeface="Calibri"/>
              </a:rPr>
              <a:t>Molasses</a:t>
            </a:r>
            <a:r>
              <a:rPr sz="1100" spc="-4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565656"/>
                </a:solidFill>
                <a:latin typeface="Calibri"/>
                <a:cs typeface="Calibri"/>
              </a:rPr>
              <a:t>Pier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08979" y="2339086"/>
            <a:ext cx="100393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565656"/>
                </a:solidFill>
                <a:latin typeface="Calibri"/>
                <a:cs typeface="Calibri"/>
              </a:rPr>
              <a:t>Ann</a:t>
            </a:r>
            <a:r>
              <a:rPr sz="11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65656"/>
                </a:solidFill>
                <a:latin typeface="Calibri"/>
                <a:cs typeface="Calibri"/>
              </a:rPr>
              <a:t>E.</a:t>
            </a:r>
            <a:r>
              <a:rPr sz="11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565656"/>
                </a:solidFill>
                <a:latin typeface="Calibri"/>
                <a:cs typeface="Calibri"/>
              </a:rPr>
              <a:t>Abramson Marine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356217" y="1268095"/>
            <a:ext cx="71120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2090" marR="5080" indent="-200025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565656"/>
                </a:solidFill>
                <a:latin typeface="Calibri"/>
                <a:cs typeface="Calibri"/>
              </a:rPr>
              <a:t>Gallows</a:t>
            </a:r>
            <a:r>
              <a:rPr sz="1100" spc="-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565656"/>
                </a:solidFill>
                <a:latin typeface="Calibri"/>
                <a:cs typeface="Calibri"/>
              </a:rPr>
              <a:t>Bay </a:t>
            </a:r>
            <a:r>
              <a:rPr sz="1100" spc="-20" dirty="0">
                <a:solidFill>
                  <a:srgbClr val="565656"/>
                </a:solidFill>
                <a:latin typeface="Calibri"/>
                <a:cs typeface="Calibri"/>
              </a:rPr>
              <a:t>Dock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77990" y="3750564"/>
            <a:ext cx="5557329" cy="2109216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5438013" y="3877055"/>
            <a:ext cx="5068570" cy="2145665"/>
            <a:chOff x="5438013" y="3877055"/>
            <a:chExt cx="5068570" cy="2145665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99776" y="5580379"/>
              <a:ext cx="106679" cy="10540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18803" y="5930900"/>
              <a:ext cx="164592" cy="9144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18803" y="5759450"/>
              <a:ext cx="164592" cy="9143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18803" y="5588000"/>
              <a:ext cx="164592" cy="9143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386322" y="3896105"/>
              <a:ext cx="2868295" cy="1827530"/>
            </a:xfrm>
            <a:custGeom>
              <a:avLst/>
              <a:gdLst/>
              <a:ahLst/>
              <a:cxnLst/>
              <a:rect l="l" t="t" r="r" b="b"/>
              <a:pathLst>
                <a:path w="2868295" h="1827529">
                  <a:moveTo>
                    <a:pt x="1434083" y="608838"/>
                  </a:moveTo>
                  <a:lnTo>
                    <a:pt x="1435884" y="565352"/>
                  </a:lnTo>
                  <a:lnTo>
                    <a:pt x="1441205" y="522692"/>
                  </a:lnTo>
                  <a:lnTo>
                    <a:pt x="1449924" y="480961"/>
                  </a:lnTo>
                  <a:lnTo>
                    <a:pt x="1461921" y="440262"/>
                  </a:lnTo>
                  <a:lnTo>
                    <a:pt x="1477073" y="400698"/>
                  </a:lnTo>
                  <a:lnTo>
                    <a:pt x="1495260" y="362372"/>
                  </a:lnTo>
                  <a:lnTo>
                    <a:pt x="1516361" y="325387"/>
                  </a:lnTo>
                  <a:lnTo>
                    <a:pt x="1540253" y="289845"/>
                  </a:lnTo>
                  <a:lnTo>
                    <a:pt x="1566816" y="255851"/>
                  </a:lnTo>
                  <a:lnTo>
                    <a:pt x="1595928" y="223506"/>
                  </a:lnTo>
                  <a:lnTo>
                    <a:pt x="1627467" y="192914"/>
                  </a:lnTo>
                  <a:lnTo>
                    <a:pt x="1661313" y="164178"/>
                  </a:lnTo>
                  <a:lnTo>
                    <a:pt x="1697344" y="137400"/>
                  </a:lnTo>
                  <a:lnTo>
                    <a:pt x="1735439" y="112684"/>
                  </a:lnTo>
                  <a:lnTo>
                    <a:pt x="1775476" y="90132"/>
                  </a:lnTo>
                  <a:lnTo>
                    <a:pt x="1817333" y="69848"/>
                  </a:lnTo>
                  <a:lnTo>
                    <a:pt x="1860890" y="51935"/>
                  </a:lnTo>
                  <a:lnTo>
                    <a:pt x="1906026" y="36495"/>
                  </a:lnTo>
                  <a:lnTo>
                    <a:pt x="1952618" y="23631"/>
                  </a:lnTo>
                  <a:lnTo>
                    <a:pt x="2000545" y="13447"/>
                  </a:lnTo>
                  <a:lnTo>
                    <a:pt x="2049686" y="6045"/>
                  </a:lnTo>
                  <a:lnTo>
                    <a:pt x="2099920" y="1528"/>
                  </a:lnTo>
                  <a:lnTo>
                    <a:pt x="2151126" y="0"/>
                  </a:lnTo>
                  <a:lnTo>
                    <a:pt x="2202331" y="1528"/>
                  </a:lnTo>
                  <a:lnTo>
                    <a:pt x="2252565" y="6045"/>
                  </a:lnTo>
                  <a:lnTo>
                    <a:pt x="2301706" y="13447"/>
                  </a:lnTo>
                  <a:lnTo>
                    <a:pt x="2349633" y="23631"/>
                  </a:lnTo>
                  <a:lnTo>
                    <a:pt x="2396225" y="36495"/>
                  </a:lnTo>
                  <a:lnTo>
                    <a:pt x="2441361" y="51935"/>
                  </a:lnTo>
                  <a:lnTo>
                    <a:pt x="2484918" y="69848"/>
                  </a:lnTo>
                  <a:lnTo>
                    <a:pt x="2526775" y="90132"/>
                  </a:lnTo>
                  <a:lnTo>
                    <a:pt x="2566812" y="112684"/>
                  </a:lnTo>
                  <a:lnTo>
                    <a:pt x="2604907" y="137400"/>
                  </a:lnTo>
                  <a:lnTo>
                    <a:pt x="2640938" y="164178"/>
                  </a:lnTo>
                  <a:lnTo>
                    <a:pt x="2674784" y="192914"/>
                  </a:lnTo>
                  <a:lnTo>
                    <a:pt x="2706323" y="223506"/>
                  </a:lnTo>
                  <a:lnTo>
                    <a:pt x="2735435" y="255851"/>
                  </a:lnTo>
                  <a:lnTo>
                    <a:pt x="2761998" y="289845"/>
                  </a:lnTo>
                  <a:lnTo>
                    <a:pt x="2785890" y="325387"/>
                  </a:lnTo>
                  <a:lnTo>
                    <a:pt x="2806991" y="362372"/>
                  </a:lnTo>
                  <a:lnTo>
                    <a:pt x="2825178" y="400698"/>
                  </a:lnTo>
                  <a:lnTo>
                    <a:pt x="2840330" y="440262"/>
                  </a:lnTo>
                  <a:lnTo>
                    <a:pt x="2852327" y="480961"/>
                  </a:lnTo>
                  <a:lnTo>
                    <a:pt x="2861046" y="522692"/>
                  </a:lnTo>
                  <a:lnTo>
                    <a:pt x="2866367" y="565352"/>
                  </a:lnTo>
                  <a:lnTo>
                    <a:pt x="2868168" y="608838"/>
                  </a:lnTo>
                  <a:lnTo>
                    <a:pt x="2866367" y="652323"/>
                  </a:lnTo>
                  <a:lnTo>
                    <a:pt x="2861046" y="694983"/>
                  </a:lnTo>
                  <a:lnTo>
                    <a:pt x="2852327" y="736714"/>
                  </a:lnTo>
                  <a:lnTo>
                    <a:pt x="2840330" y="777413"/>
                  </a:lnTo>
                  <a:lnTo>
                    <a:pt x="2825178" y="816977"/>
                  </a:lnTo>
                  <a:lnTo>
                    <a:pt x="2806991" y="855303"/>
                  </a:lnTo>
                  <a:lnTo>
                    <a:pt x="2785890" y="892288"/>
                  </a:lnTo>
                  <a:lnTo>
                    <a:pt x="2761998" y="927830"/>
                  </a:lnTo>
                  <a:lnTo>
                    <a:pt x="2735435" y="961824"/>
                  </a:lnTo>
                  <a:lnTo>
                    <a:pt x="2706323" y="994169"/>
                  </a:lnTo>
                  <a:lnTo>
                    <a:pt x="2674784" y="1024761"/>
                  </a:lnTo>
                  <a:lnTo>
                    <a:pt x="2640938" y="1053497"/>
                  </a:lnTo>
                  <a:lnTo>
                    <a:pt x="2604907" y="1080275"/>
                  </a:lnTo>
                  <a:lnTo>
                    <a:pt x="2566812" y="1104991"/>
                  </a:lnTo>
                  <a:lnTo>
                    <a:pt x="2526775" y="1127543"/>
                  </a:lnTo>
                  <a:lnTo>
                    <a:pt x="2484918" y="1147827"/>
                  </a:lnTo>
                  <a:lnTo>
                    <a:pt x="2441361" y="1165740"/>
                  </a:lnTo>
                  <a:lnTo>
                    <a:pt x="2396225" y="1181180"/>
                  </a:lnTo>
                  <a:lnTo>
                    <a:pt x="2349633" y="1194044"/>
                  </a:lnTo>
                  <a:lnTo>
                    <a:pt x="2301706" y="1204228"/>
                  </a:lnTo>
                  <a:lnTo>
                    <a:pt x="2252565" y="1211630"/>
                  </a:lnTo>
                  <a:lnTo>
                    <a:pt x="2202331" y="1216147"/>
                  </a:lnTo>
                  <a:lnTo>
                    <a:pt x="2151126" y="1217676"/>
                  </a:lnTo>
                  <a:lnTo>
                    <a:pt x="2099920" y="1216147"/>
                  </a:lnTo>
                  <a:lnTo>
                    <a:pt x="2049686" y="1211630"/>
                  </a:lnTo>
                  <a:lnTo>
                    <a:pt x="2000545" y="1204228"/>
                  </a:lnTo>
                  <a:lnTo>
                    <a:pt x="1952618" y="1194044"/>
                  </a:lnTo>
                  <a:lnTo>
                    <a:pt x="1906026" y="1181180"/>
                  </a:lnTo>
                  <a:lnTo>
                    <a:pt x="1860890" y="1165740"/>
                  </a:lnTo>
                  <a:lnTo>
                    <a:pt x="1817333" y="1147827"/>
                  </a:lnTo>
                  <a:lnTo>
                    <a:pt x="1775476" y="1127543"/>
                  </a:lnTo>
                  <a:lnTo>
                    <a:pt x="1735439" y="1104991"/>
                  </a:lnTo>
                  <a:lnTo>
                    <a:pt x="1697344" y="1080275"/>
                  </a:lnTo>
                  <a:lnTo>
                    <a:pt x="1661313" y="1053497"/>
                  </a:lnTo>
                  <a:lnTo>
                    <a:pt x="1627467" y="1024761"/>
                  </a:lnTo>
                  <a:lnTo>
                    <a:pt x="1595928" y="994169"/>
                  </a:lnTo>
                  <a:lnTo>
                    <a:pt x="1566816" y="961824"/>
                  </a:lnTo>
                  <a:lnTo>
                    <a:pt x="1540253" y="927830"/>
                  </a:lnTo>
                  <a:lnTo>
                    <a:pt x="1516361" y="892288"/>
                  </a:lnTo>
                  <a:lnTo>
                    <a:pt x="1495260" y="855303"/>
                  </a:lnTo>
                  <a:lnTo>
                    <a:pt x="1477073" y="816977"/>
                  </a:lnTo>
                  <a:lnTo>
                    <a:pt x="1461921" y="777413"/>
                  </a:lnTo>
                  <a:lnTo>
                    <a:pt x="1449924" y="736714"/>
                  </a:lnTo>
                  <a:lnTo>
                    <a:pt x="1441205" y="694983"/>
                  </a:lnTo>
                  <a:lnTo>
                    <a:pt x="1435884" y="652323"/>
                  </a:lnTo>
                  <a:lnTo>
                    <a:pt x="1434083" y="608838"/>
                  </a:lnTo>
                  <a:close/>
                </a:path>
                <a:path w="2868295" h="1827529">
                  <a:moveTo>
                    <a:pt x="0" y="1187196"/>
                  </a:moveTo>
                  <a:lnTo>
                    <a:pt x="1738" y="1143365"/>
                  </a:lnTo>
                  <a:lnTo>
                    <a:pt x="6880" y="1100328"/>
                  </a:lnTo>
                  <a:lnTo>
                    <a:pt x="15312" y="1058179"/>
                  </a:lnTo>
                  <a:lnTo>
                    <a:pt x="26922" y="1017016"/>
                  </a:lnTo>
                  <a:lnTo>
                    <a:pt x="41598" y="976931"/>
                  </a:lnTo>
                  <a:lnTo>
                    <a:pt x="59227" y="938022"/>
                  </a:lnTo>
                  <a:lnTo>
                    <a:pt x="79698" y="900382"/>
                  </a:lnTo>
                  <a:lnTo>
                    <a:pt x="102898" y="864108"/>
                  </a:lnTo>
                  <a:lnTo>
                    <a:pt x="128714" y="829294"/>
                  </a:lnTo>
                  <a:lnTo>
                    <a:pt x="157035" y="796036"/>
                  </a:lnTo>
                  <a:lnTo>
                    <a:pt x="187748" y="764428"/>
                  </a:lnTo>
                  <a:lnTo>
                    <a:pt x="220741" y="734568"/>
                  </a:lnTo>
                  <a:lnTo>
                    <a:pt x="255902" y="706548"/>
                  </a:lnTo>
                  <a:lnTo>
                    <a:pt x="293118" y="680466"/>
                  </a:lnTo>
                  <a:lnTo>
                    <a:pt x="332277" y="656415"/>
                  </a:lnTo>
                  <a:lnTo>
                    <a:pt x="373267" y="634492"/>
                  </a:lnTo>
                  <a:lnTo>
                    <a:pt x="415975" y="614791"/>
                  </a:lnTo>
                  <a:lnTo>
                    <a:pt x="460289" y="597407"/>
                  </a:lnTo>
                  <a:lnTo>
                    <a:pt x="506097" y="582437"/>
                  </a:lnTo>
                  <a:lnTo>
                    <a:pt x="553287" y="569976"/>
                  </a:lnTo>
                  <a:lnTo>
                    <a:pt x="601747" y="560117"/>
                  </a:lnTo>
                  <a:lnTo>
                    <a:pt x="651363" y="552957"/>
                  </a:lnTo>
                  <a:lnTo>
                    <a:pt x="702024" y="548592"/>
                  </a:lnTo>
                  <a:lnTo>
                    <a:pt x="753618" y="547116"/>
                  </a:lnTo>
                  <a:lnTo>
                    <a:pt x="805211" y="548592"/>
                  </a:lnTo>
                  <a:lnTo>
                    <a:pt x="855872" y="552958"/>
                  </a:lnTo>
                  <a:lnTo>
                    <a:pt x="905488" y="560117"/>
                  </a:lnTo>
                  <a:lnTo>
                    <a:pt x="953948" y="569976"/>
                  </a:lnTo>
                  <a:lnTo>
                    <a:pt x="1001138" y="582437"/>
                  </a:lnTo>
                  <a:lnTo>
                    <a:pt x="1046946" y="597408"/>
                  </a:lnTo>
                  <a:lnTo>
                    <a:pt x="1091260" y="614791"/>
                  </a:lnTo>
                  <a:lnTo>
                    <a:pt x="1133968" y="634492"/>
                  </a:lnTo>
                  <a:lnTo>
                    <a:pt x="1174958" y="656415"/>
                  </a:lnTo>
                  <a:lnTo>
                    <a:pt x="1214117" y="680466"/>
                  </a:lnTo>
                  <a:lnTo>
                    <a:pt x="1251333" y="706548"/>
                  </a:lnTo>
                  <a:lnTo>
                    <a:pt x="1286494" y="734568"/>
                  </a:lnTo>
                  <a:lnTo>
                    <a:pt x="1319487" y="764428"/>
                  </a:lnTo>
                  <a:lnTo>
                    <a:pt x="1350200" y="796036"/>
                  </a:lnTo>
                  <a:lnTo>
                    <a:pt x="1378521" y="829294"/>
                  </a:lnTo>
                  <a:lnTo>
                    <a:pt x="1404337" y="864108"/>
                  </a:lnTo>
                  <a:lnTo>
                    <a:pt x="1427537" y="900382"/>
                  </a:lnTo>
                  <a:lnTo>
                    <a:pt x="1448008" y="938022"/>
                  </a:lnTo>
                  <a:lnTo>
                    <a:pt x="1465637" y="976931"/>
                  </a:lnTo>
                  <a:lnTo>
                    <a:pt x="1480313" y="1017016"/>
                  </a:lnTo>
                  <a:lnTo>
                    <a:pt x="1491923" y="1058179"/>
                  </a:lnTo>
                  <a:lnTo>
                    <a:pt x="1500355" y="1100328"/>
                  </a:lnTo>
                  <a:lnTo>
                    <a:pt x="1505497" y="1143365"/>
                  </a:lnTo>
                  <a:lnTo>
                    <a:pt x="1507235" y="1187196"/>
                  </a:lnTo>
                  <a:lnTo>
                    <a:pt x="1505497" y="1231026"/>
                  </a:lnTo>
                  <a:lnTo>
                    <a:pt x="1500355" y="1274064"/>
                  </a:lnTo>
                  <a:lnTo>
                    <a:pt x="1491923" y="1316212"/>
                  </a:lnTo>
                  <a:lnTo>
                    <a:pt x="1480313" y="1357375"/>
                  </a:lnTo>
                  <a:lnTo>
                    <a:pt x="1465637" y="1397460"/>
                  </a:lnTo>
                  <a:lnTo>
                    <a:pt x="1448008" y="1436369"/>
                  </a:lnTo>
                  <a:lnTo>
                    <a:pt x="1427537" y="1474009"/>
                  </a:lnTo>
                  <a:lnTo>
                    <a:pt x="1404337" y="1510283"/>
                  </a:lnTo>
                  <a:lnTo>
                    <a:pt x="1378521" y="1545097"/>
                  </a:lnTo>
                  <a:lnTo>
                    <a:pt x="1350200" y="1578355"/>
                  </a:lnTo>
                  <a:lnTo>
                    <a:pt x="1319487" y="1609963"/>
                  </a:lnTo>
                  <a:lnTo>
                    <a:pt x="1286494" y="1639823"/>
                  </a:lnTo>
                  <a:lnTo>
                    <a:pt x="1251333" y="1667843"/>
                  </a:lnTo>
                  <a:lnTo>
                    <a:pt x="1214117" y="1693925"/>
                  </a:lnTo>
                  <a:lnTo>
                    <a:pt x="1174958" y="1717976"/>
                  </a:lnTo>
                  <a:lnTo>
                    <a:pt x="1133968" y="1739899"/>
                  </a:lnTo>
                  <a:lnTo>
                    <a:pt x="1091260" y="1759600"/>
                  </a:lnTo>
                  <a:lnTo>
                    <a:pt x="1046946" y="1776983"/>
                  </a:lnTo>
                  <a:lnTo>
                    <a:pt x="1001138" y="1791954"/>
                  </a:lnTo>
                  <a:lnTo>
                    <a:pt x="953948" y="1804415"/>
                  </a:lnTo>
                  <a:lnTo>
                    <a:pt x="905488" y="1814274"/>
                  </a:lnTo>
                  <a:lnTo>
                    <a:pt x="855872" y="1821433"/>
                  </a:lnTo>
                  <a:lnTo>
                    <a:pt x="805211" y="1825799"/>
                  </a:lnTo>
                  <a:lnTo>
                    <a:pt x="753618" y="1827276"/>
                  </a:lnTo>
                  <a:lnTo>
                    <a:pt x="702024" y="1825799"/>
                  </a:lnTo>
                  <a:lnTo>
                    <a:pt x="651363" y="1821434"/>
                  </a:lnTo>
                  <a:lnTo>
                    <a:pt x="601747" y="1814274"/>
                  </a:lnTo>
                  <a:lnTo>
                    <a:pt x="553287" y="1804416"/>
                  </a:lnTo>
                  <a:lnTo>
                    <a:pt x="506097" y="1791954"/>
                  </a:lnTo>
                  <a:lnTo>
                    <a:pt x="460289" y="1776984"/>
                  </a:lnTo>
                  <a:lnTo>
                    <a:pt x="415975" y="1759600"/>
                  </a:lnTo>
                  <a:lnTo>
                    <a:pt x="373267" y="1739900"/>
                  </a:lnTo>
                  <a:lnTo>
                    <a:pt x="332277" y="1717976"/>
                  </a:lnTo>
                  <a:lnTo>
                    <a:pt x="293118" y="1693926"/>
                  </a:lnTo>
                  <a:lnTo>
                    <a:pt x="255902" y="1667843"/>
                  </a:lnTo>
                  <a:lnTo>
                    <a:pt x="220741" y="1639824"/>
                  </a:lnTo>
                  <a:lnTo>
                    <a:pt x="187748" y="1609963"/>
                  </a:lnTo>
                  <a:lnTo>
                    <a:pt x="157035" y="1578356"/>
                  </a:lnTo>
                  <a:lnTo>
                    <a:pt x="128714" y="1545097"/>
                  </a:lnTo>
                  <a:lnTo>
                    <a:pt x="102898" y="1510284"/>
                  </a:lnTo>
                  <a:lnTo>
                    <a:pt x="79698" y="1474009"/>
                  </a:lnTo>
                  <a:lnTo>
                    <a:pt x="59227" y="1436370"/>
                  </a:lnTo>
                  <a:lnTo>
                    <a:pt x="41598" y="1397460"/>
                  </a:lnTo>
                  <a:lnTo>
                    <a:pt x="26922" y="1357376"/>
                  </a:lnTo>
                  <a:lnTo>
                    <a:pt x="15312" y="1316212"/>
                  </a:lnTo>
                  <a:lnTo>
                    <a:pt x="6880" y="1274064"/>
                  </a:lnTo>
                  <a:lnTo>
                    <a:pt x="1738" y="1231026"/>
                  </a:lnTo>
                  <a:lnTo>
                    <a:pt x="0" y="1187196"/>
                  </a:lnTo>
                  <a:close/>
                </a:path>
              </a:pathLst>
            </a:custGeom>
            <a:ln w="38100">
              <a:solidFill>
                <a:srgbClr val="670E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47538" y="5113781"/>
              <a:ext cx="3090545" cy="700405"/>
            </a:xfrm>
            <a:custGeom>
              <a:avLst/>
              <a:gdLst/>
              <a:ahLst/>
              <a:cxnLst/>
              <a:rect l="l" t="t" r="r" b="b"/>
              <a:pathLst>
                <a:path w="3090545" h="700404">
                  <a:moveTo>
                    <a:pt x="0" y="699782"/>
                  </a:moveTo>
                  <a:lnTo>
                    <a:pt x="3090417" y="699782"/>
                  </a:lnTo>
                  <a:lnTo>
                    <a:pt x="3090417" y="0"/>
                  </a:lnTo>
                </a:path>
              </a:pathLst>
            </a:custGeom>
            <a:ln w="19050">
              <a:solidFill>
                <a:srgbClr val="9A9A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2025205" y="4341685"/>
          <a:ext cx="4384674" cy="896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6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5134">
                <a:tc rowSpan="3">
                  <a:txBody>
                    <a:bodyPr/>
                    <a:lstStyle/>
                    <a:p>
                      <a:pPr marL="90805">
                        <a:lnSpc>
                          <a:spcPts val="1275"/>
                        </a:lnSpc>
                      </a:pPr>
                      <a:r>
                        <a:rPr sz="1200" b="1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1200" b="1" spc="-25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Croix</a:t>
                      </a:r>
                      <a:r>
                        <a:rPr sz="1200" b="1" spc="-25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3:</a:t>
                      </a:r>
                      <a:r>
                        <a:rPr sz="1200" b="1" spc="-20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SW</a:t>
                      </a:r>
                      <a:r>
                        <a:rPr sz="1200" b="1" spc="-10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St.</a:t>
                      </a:r>
                      <a:r>
                        <a:rPr sz="1200" b="1" spc="-20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Croix</a:t>
                      </a:r>
                      <a:r>
                        <a:rPr sz="1200" b="1" spc="-15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Horizontal</a:t>
                      </a:r>
                      <a:r>
                        <a:rPr sz="1200" b="1" spc="-20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Infrastructure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Expected</a:t>
                      </a:r>
                      <a:r>
                        <a:rPr sz="1200" spc="-45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RFP</a:t>
                      </a:r>
                      <a:r>
                        <a:rPr sz="1200" spc="-35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Timeline:</a:t>
                      </a:r>
                      <a:r>
                        <a:rPr sz="1200" spc="-40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TBD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0805" marR="62357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Includes</a:t>
                      </a:r>
                      <a:r>
                        <a:rPr sz="1200" spc="-45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wastewater,</a:t>
                      </a:r>
                      <a:r>
                        <a:rPr sz="1200" spc="-20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potable</a:t>
                      </a:r>
                      <a:r>
                        <a:rPr sz="1200" spc="-55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water</a:t>
                      </a:r>
                      <a:r>
                        <a:rPr sz="1200" spc="-25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system, undergrounding</a:t>
                      </a:r>
                      <a:r>
                        <a:rPr sz="1200" spc="-30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power</a:t>
                      </a:r>
                      <a:r>
                        <a:rPr sz="1200" spc="-5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lines,</a:t>
                      </a:r>
                      <a:r>
                        <a:rPr sz="1200" spc="15" dirty="0">
                          <a:solidFill>
                            <a:srgbClr val="00334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spc="-15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roadway reconstruction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334E"/>
                      </a:solidFill>
                      <a:prstDash val="solid"/>
                    </a:lnL>
                    <a:lnR w="9525">
                      <a:solidFill>
                        <a:srgbClr val="00334E"/>
                      </a:solidFill>
                      <a:prstDash val="solid"/>
                    </a:lnR>
                    <a:lnT w="9525">
                      <a:solidFill>
                        <a:srgbClr val="00334E"/>
                      </a:solidFill>
                      <a:prstDash val="solid"/>
                    </a:lnT>
                    <a:lnB w="9525">
                      <a:solidFill>
                        <a:srgbClr val="00334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334E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4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334E"/>
                      </a:solidFill>
                      <a:prstDash val="solid"/>
                    </a:lnL>
                    <a:lnR w="9525">
                      <a:solidFill>
                        <a:srgbClr val="00334E"/>
                      </a:solidFill>
                      <a:prstDash val="solid"/>
                    </a:lnR>
                    <a:lnT w="9525">
                      <a:solidFill>
                        <a:srgbClr val="00334E"/>
                      </a:solidFill>
                      <a:prstDash val="solid"/>
                    </a:lnT>
                    <a:lnB w="9525">
                      <a:solidFill>
                        <a:srgbClr val="00334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334E"/>
                      </a:solidFill>
                      <a:prstDash val="solid"/>
                    </a:lnL>
                    <a:lnR w="19050">
                      <a:solidFill>
                        <a:srgbClr val="9A9A9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745"/>
                        </a:lnSpc>
                      </a:pPr>
                      <a:r>
                        <a:rPr sz="1000" b="1" spc="-10" dirty="0">
                          <a:solidFill>
                            <a:srgbClr val="565656"/>
                          </a:solidFill>
                          <a:latin typeface="Calibri"/>
                          <a:cs typeface="Calibri"/>
                        </a:rPr>
                        <a:t>Frederiksted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9A9A9A"/>
                      </a:solidFill>
                      <a:prstDash val="solid"/>
                    </a:lnL>
                    <a:lnB w="19050">
                      <a:solidFill>
                        <a:srgbClr val="9A9A9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4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334E"/>
                      </a:solidFill>
                      <a:prstDash val="solid"/>
                    </a:lnL>
                    <a:lnR w="9525">
                      <a:solidFill>
                        <a:srgbClr val="00334E"/>
                      </a:solidFill>
                      <a:prstDash val="solid"/>
                    </a:lnR>
                    <a:lnT w="9525">
                      <a:solidFill>
                        <a:srgbClr val="00334E"/>
                      </a:solidFill>
                      <a:prstDash val="solid"/>
                    </a:lnT>
                    <a:lnB w="9525">
                      <a:solidFill>
                        <a:srgbClr val="00334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334E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5883" y="5369052"/>
            <a:ext cx="1426464" cy="888491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5883" y="4346447"/>
            <a:ext cx="1429385" cy="893063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9296527" y="4039615"/>
            <a:ext cx="7194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565656"/>
                </a:solidFill>
                <a:latin typeface="Calibri"/>
                <a:cs typeface="Calibri"/>
              </a:rPr>
              <a:t>Christiansted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0379900" y="5975076"/>
            <a:ext cx="181610" cy="356235"/>
            <a:chOff x="10379900" y="5975076"/>
            <a:chExt cx="181610" cy="356235"/>
          </a:xfrm>
        </p:grpSpPr>
        <p:sp>
          <p:nvSpPr>
            <p:cNvPr id="32" name="object 32"/>
            <p:cNvSpPr/>
            <p:nvPr/>
          </p:nvSpPr>
          <p:spPr>
            <a:xfrm>
              <a:off x="10382758" y="5977934"/>
              <a:ext cx="175895" cy="13970"/>
            </a:xfrm>
            <a:custGeom>
              <a:avLst/>
              <a:gdLst/>
              <a:ahLst/>
              <a:cxnLst/>
              <a:rect l="l" t="t" r="r" b="b"/>
              <a:pathLst>
                <a:path w="175895" h="13970">
                  <a:moveTo>
                    <a:pt x="0" y="13620"/>
                  </a:moveTo>
                  <a:lnTo>
                    <a:pt x="175844" y="13620"/>
                  </a:lnTo>
                  <a:lnTo>
                    <a:pt x="175844" y="0"/>
                  </a:lnTo>
                  <a:lnTo>
                    <a:pt x="0" y="0"/>
                  </a:lnTo>
                  <a:lnTo>
                    <a:pt x="0" y="13620"/>
                  </a:lnTo>
                  <a:close/>
                </a:path>
              </a:pathLst>
            </a:custGeom>
            <a:ln w="5715">
              <a:solidFill>
                <a:srgbClr val="670E3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383520" y="6146917"/>
              <a:ext cx="175895" cy="14604"/>
            </a:xfrm>
            <a:custGeom>
              <a:avLst/>
              <a:gdLst/>
              <a:ahLst/>
              <a:cxnLst/>
              <a:rect l="l" t="t" r="r" b="b"/>
              <a:pathLst>
                <a:path w="175895" h="14604">
                  <a:moveTo>
                    <a:pt x="175844" y="0"/>
                  </a:moveTo>
                  <a:lnTo>
                    <a:pt x="0" y="0"/>
                  </a:lnTo>
                  <a:lnTo>
                    <a:pt x="0" y="13978"/>
                  </a:lnTo>
                  <a:lnTo>
                    <a:pt x="175844" y="13978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1F8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383520" y="6146917"/>
              <a:ext cx="175895" cy="14604"/>
            </a:xfrm>
            <a:custGeom>
              <a:avLst/>
              <a:gdLst/>
              <a:ahLst/>
              <a:cxnLst/>
              <a:rect l="l" t="t" r="r" b="b"/>
              <a:pathLst>
                <a:path w="175895" h="14604">
                  <a:moveTo>
                    <a:pt x="0" y="13978"/>
                  </a:moveTo>
                  <a:lnTo>
                    <a:pt x="175844" y="13978"/>
                  </a:lnTo>
                  <a:lnTo>
                    <a:pt x="175844" y="0"/>
                  </a:lnTo>
                  <a:lnTo>
                    <a:pt x="0" y="0"/>
                  </a:lnTo>
                  <a:lnTo>
                    <a:pt x="0" y="13978"/>
                  </a:lnTo>
                  <a:close/>
                </a:path>
              </a:pathLst>
            </a:custGeom>
            <a:ln w="3810">
              <a:solidFill>
                <a:srgbClr val="1F8A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383520" y="6315500"/>
              <a:ext cx="175895" cy="13970"/>
            </a:xfrm>
            <a:custGeom>
              <a:avLst/>
              <a:gdLst/>
              <a:ahLst/>
              <a:cxnLst/>
              <a:rect l="l" t="t" r="r" b="b"/>
              <a:pathLst>
                <a:path w="175895" h="13970">
                  <a:moveTo>
                    <a:pt x="175844" y="0"/>
                  </a:moveTo>
                  <a:lnTo>
                    <a:pt x="0" y="0"/>
                  </a:lnTo>
                  <a:lnTo>
                    <a:pt x="0" y="13620"/>
                  </a:lnTo>
                  <a:lnTo>
                    <a:pt x="175844" y="13620"/>
                  </a:lnTo>
                  <a:lnTo>
                    <a:pt x="175844" y="0"/>
                  </a:lnTo>
                  <a:close/>
                </a:path>
              </a:pathLst>
            </a:custGeom>
            <a:solidFill>
              <a:srgbClr val="BD5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383520" y="6315500"/>
              <a:ext cx="175895" cy="13970"/>
            </a:xfrm>
            <a:custGeom>
              <a:avLst/>
              <a:gdLst/>
              <a:ahLst/>
              <a:cxnLst/>
              <a:rect l="l" t="t" r="r" b="b"/>
              <a:pathLst>
                <a:path w="175895" h="13970">
                  <a:moveTo>
                    <a:pt x="0" y="13620"/>
                  </a:moveTo>
                  <a:lnTo>
                    <a:pt x="175844" y="13620"/>
                  </a:lnTo>
                  <a:lnTo>
                    <a:pt x="175844" y="0"/>
                  </a:lnTo>
                  <a:lnTo>
                    <a:pt x="0" y="0"/>
                  </a:lnTo>
                  <a:lnTo>
                    <a:pt x="0" y="13620"/>
                  </a:lnTo>
                  <a:close/>
                </a:path>
              </a:pathLst>
            </a:custGeom>
            <a:ln w="3810">
              <a:solidFill>
                <a:srgbClr val="BD5E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8940418" y="5498083"/>
            <a:ext cx="1195705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41100"/>
              </a:lnSpc>
              <a:spcBef>
                <a:spcPts val="95"/>
              </a:spcBef>
            </a:pPr>
            <a:r>
              <a:rPr sz="800" dirty="0">
                <a:solidFill>
                  <a:srgbClr val="565656"/>
                </a:solidFill>
                <a:latin typeface="Calibri"/>
                <a:cs typeface="Calibri"/>
              </a:rPr>
              <a:t>WMA</a:t>
            </a:r>
            <a:r>
              <a:rPr sz="800" spc="-4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65656"/>
                </a:solidFill>
                <a:latin typeface="Calibri"/>
                <a:cs typeface="Calibri"/>
              </a:rPr>
              <a:t>Minor</a:t>
            </a:r>
            <a:r>
              <a:rPr sz="8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65656"/>
                </a:solidFill>
                <a:latin typeface="Calibri"/>
                <a:cs typeface="Calibri"/>
              </a:rPr>
              <a:t>Lift</a:t>
            </a:r>
            <a:r>
              <a:rPr sz="8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565656"/>
                </a:solidFill>
                <a:latin typeface="Calibri"/>
                <a:cs typeface="Calibri"/>
              </a:rPr>
              <a:t>Station</a:t>
            </a:r>
            <a:r>
              <a:rPr sz="800" spc="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65656"/>
                </a:solidFill>
                <a:latin typeface="Calibri"/>
                <a:cs typeface="Calibri"/>
              </a:rPr>
              <a:t>WMA</a:t>
            </a:r>
            <a:r>
              <a:rPr sz="800" spc="-3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65656"/>
                </a:solidFill>
                <a:latin typeface="Calibri"/>
                <a:cs typeface="Calibri"/>
              </a:rPr>
              <a:t>Major</a:t>
            </a:r>
            <a:r>
              <a:rPr sz="800" spc="-2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65656"/>
                </a:solidFill>
                <a:latin typeface="Calibri"/>
                <a:cs typeface="Calibri"/>
              </a:rPr>
              <a:t>Lift</a:t>
            </a:r>
            <a:r>
              <a:rPr sz="8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565656"/>
                </a:solidFill>
                <a:latin typeface="Calibri"/>
                <a:cs typeface="Calibri"/>
              </a:rPr>
              <a:t>Station</a:t>
            </a:r>
            <a:r>
              <a:rPr sz="800" spc="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65656"/>
                </a:solidFill>
                <a:latin typeface="Calibri"/>
                <a:cs typeface="Calibri"/>
              </a:rPr>
              <a:t>WMA</a:t>
            </a:r>
            <a:r>
              <a:rPr sz="800" spc="-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65656"/>
                </a:solidFill>
                <a:latin typeface="Calibri"/>
                <a:cs typeface="Calibri"/>
              </a:rPr>
              <a:t>Treatment</a:t>
            </a:r>
            <a:r>
              <a:rPr sz="800" spc="-3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565656"/>
                </a:solidFill>
                <a:latin typeface="Calibri"/>
                <a:cs typeface="Calibri"/>
              </a:rPr>
              <a:t>Facility</a:t>
            </a:r>
            <a:r>
              <a:rPr sz="800" spc="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65656"/>
                </a:solidFill>
                <a:latin typeface="Calibri"/>
                <a:cs typeface="Calibri"/>
              </a:rPr>
              <a:t>WAPA</a:t>
            </a:r>
            <a:r>
              <a:rPr sz="800" spc="-3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565656"/>
                </a:solidFill>
                <a:latin typeface="Calibri"/>
                <a:cs typeface="Calibri"/>
              </a:rPr>
              <a:t>Booster</a:t>
            </a:r>
            <a:r>
              <a:rPr sz="800" spc="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65656"/>
                </a:solidFill>
                <a:latin typeface="Calibri"/>
                <a:cs typeface="Calibri"/>
              </a:rPr>
              <a:t>Pump</a:t>
            </a:r>
            <a:r>
              <a:rPr sz="8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565656"/>
                </a:solidFill>
                <a:latin typeface="Calibri"/>
                <a:cs typeface="Calibri"/>
              </a:rPr>
              <a:t>Station</a:t>
            </a:r>
            <a:r>
              <a:rPr sz="800" spc="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65656"/>
                </a:solidFill>
                <a:latin typeface="Calibri"/>
                <a:cs typeface="Calibri"/>
              </a:rPr>
              <a:t>WAPA</a:t>
            </a:r>
            <a:r>
              <a:rPr sz="800" spc="-3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565656"/>
                </a:solidFill>
                <a:latin typeface="Calibri"/>
                <a:cs typeface="Calibri"/>
              </a:rPr>
              <a:t>PRV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8633650" y="5491162"/>
            <a:ext cx="3398520" cy="956944"/>
            <a:chOff x="8633650" y="5491162"/>
            <a:chExt cx="3398520" cy="956944"/>
          </a:xfrm>
        </p:grpSpPr>
        <p:sp>
          <p:nvSpPr>
            <p:cNvPr id="39" name="object 39"/>
            <p:cNvSpPr/>
            <p:nvPr/>
          </p:nvSpPr>
          <p:spPr>
            <a:xfrm>
              <a:off x="8636508" y="5494019"/>
              <a:ext cx="3392804" cy="951230"/>
            </a:xfrm>
            <a:custGeom>
              <a:avLst/>
              <a:gdLst/>
              <a:ahLst/>
              <a:cxnLst/>
              <a:rect l="l" t="t" r="r" b="b"/>
              <a:pathLst>
                <a:path w="3392804" h="951229">
                  <a:moveTo>
                    <a:pt x="0" y="950975"/>
                  </a:moveTo>
                  <a:lnTo>
                    <a:pt x="3392424" y="950975"/>
                  </a:lnTo>
                  <a:lnTo>
                    <a:pt x="3392424" y="0"/>
                  </a:lnTo>
                  <a:lnTo>
                    <a:pt x="0" y="0"/>
                  </a:lnTo>
                  <a:lnTo>
                    <a:pt x="0" y="950975"/>
                  </a:lnTo>
                  <a:close/>
                </a:path>
              </a:pathLst>
            </a:custGeom>
            <a:ln w="5715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747760" y="6096000"/>
              <a:ext cx="106680" cy="10667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47760" y="6268719"/>
              <a:ext cx="106680" cy="106680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10592434" y="5498083"/>
            <a:ext cx="1300480" cy="885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" marR="454659" indent="-38735">
              <a:lnSpc>
                <a:spcPct val="141000"/>
              </a:lnSpc>
              <a:spcBef>
                <a:spcPts val="100"/>
              </a:spcBef>
            </a:pPr>
            <a:r>
              <a:rPr sz="800" dirty="0">
                <a:solidFill>
                  <a:srgbClr val="565656"/>
                </a:solidFill>
                <a:latin typeface="Calibri"/>
                <a:cs typeface="Calibri"/>
              </a:rPr>
              <a:t>WAPA</a:t>
            </a:r>
            <a:r>
              <a:rPr sz="800" spc="-4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65656"/>
                </a:solidFill>
                <a:latin typeface="Calibri"/>
                <a:cs typeface="Calibri"/>
              </a:rPr>
              <a:t>Pump</a:t>
            </a:r>
            <a:r>
              <a:rPr sz="800" spc="-2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565656"/>
                </a:solidFill>
                <a:latin typeface="Calibri"/>
                <a:cs typeface="Calibri"/>
              </a:rPr>
              <a:t>Station</a:t>
            </a:r>
            <a:r>
              <a:rPr sz="800" spc="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65656"/>
                </a:solidFill>
                <a:latin typeface="Calibri"/>
                <a:cs typeface="Calibri"/>
              </a:rPr>
              <a:t>WAPA</a:t>
            </a:r>
            <a:r>
              <a:rPr sz="800" spc="-4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65656"/>
                </a:solidFill>
                <a:latin typeface="Calibri"/>
                <a:cs typeface="Calibri"/>
              </a:rPr>
              <a:t>Water</a:t>
            </a:r>
            <a:r>
              <a:rPr sz="8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565656"/>
                </a:solidFill>
                <a:latin typeface="Calibri"/>
                <a:cs typeface="Calibri"/>
              </a:rPr>
              <a:t>Tank</a:t>
            </a:r>
            <a:r>
              <a:rPr sz="800" spc="50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65656"/>
                </a:solidFill>
                <a:latin typeface="Calibri"/>
                <a:cs typeface="Calibri"/>
              </a:rPr>
              <a:t>WAPA</a:t>
            </a:r>
            <a:r>
              <a:rPr sz="800" spc="-4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65656"/>
                </a:solidFill>
                <a:latin typeface="Calibri"/>
                <a:cs typeface="Calibri"/>
              </a:rPr>
              <a:t>Water</a:t>
            </a:r>
            <a:r>
              <a:rPr sz="800" spc="-1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565656"/>
                </a:solidFill>
                <a:latin typeface="Calibri"/>
                <a:cs typeface="Calibri"/>
              </a:rPr>
              <a:t>Main</a:t>
            </a:r>
            <a:endParaRPr sz="800">
              <a:latin typeface="Calibri"/>
              <a:cs typeface="Calibri"/>
            </a:endParaRPr>
          </a:p>
          <a:p>
            <a:pPr marL="38735">
              <a:lnSpc>
                <a:spcPct val="100000"/>
              </a:lnSpc>
              <a:spcBef>
                <a:spcPts val="390"/>
              </a:spcBef>
            </a:pPr>
            <a:r>
              <a:rPr sz="800" dirty="0">
                <a:solidFill>
                  <a:srgbClr val="565656"/>
                </a:solidFill>
                <a:latin typeface="Calibri"/>
                <a:cs typeface="Calibri"/>
              </a:rPr>
              <a:t>WAPA</a:t>
            </a:r>
            <a:r>
              <a:rPr sz="800" spc="-4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65656"/>
                </a:solidFill>
                <a:latin typeface="Calibri"/>
                <a:cs typeface="Calibri"/>
              </a:rPr>
              <a:t>Power</a:t>
            </a:r>
            <a:r>
              <a:rPr sz="800" spc="-1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565656"/>
                </a:solidFill>
                <a:latin typeface="Calibri"/>
                <a:cs typeface="Calibri"/>
              </a:rPr>
              <a:t>Undergrounding</a:t>
            </a:r>
            <a:endParaRPr sz="800">
              <a:latin typeface="Calibri"/>
              <a:cs typeface="Calibri"/>
            </a:endParaRPr>
          </a:p>
          <a:p>
            <a:pPr marL="38735">
              <a:lnSpc>
                <a:spcPct val="100000"/>
              </a:lnSpc>
              <a:spcBef>
                <a:spcPts val="395"/>
              </a:spcBef>
            </a:pPr>
            <a:r>
              <a:rPr sz="800" dirty="0">
                <a:solidFill>
                  <a:srgbClr val="565656"/>
                </a:solidFill>
                <a:latin typeface="Calibri"/>
                <a:cs typeface="Calibri"/>
              </a:rPr>
              <a:t>WMA</a:t>
            </a:r>
            <a:r>
              <a:rPr sz="800" spc="-30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65656"/>
                </a:solidFill>
                <a:latin typeface="Calibri"/>
                <a:cs typeface="Calibri"/>
              </a:rPr>
              <a:t>Sewer</a:t>
            </a:r>
            <a:r>
              <a:rPr sz="800" spc="-35" dirty="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565656"/>
                </a:solidFill>
                <a:latin typeface="Calibri"/>
                <a:cs typeface="Calibri"/>
              </a:rPr>
              <a:t>Main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43" name="object 4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060954" y="2707898"/>
            <a:ext cx="178806" cy="180330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064273" y="1368573"/>
            <a:ext cx="176740" cy="178264"/>
          </a:xfrm>
          <a:prstGeom prst="rect">
            <a:avLst/>
          </a:prstGeom>
        </p:spPr>
      </p:pic>
      <p:sp>
        <p:nvSpPr>
          <p:cNvPr id="45" name="object 45"/>
          <p:cNvSpPr/>
          <p:nvPr/>
        </p:nvSpPr>
        <p:spPr>
          <a:xfrm>
            <a:off x="608076" y="1339596"/>
            <a:ext cx="1422400" cy="1118870"/>
          </a:xfrm>
          <a:custGeom>
            <a:avLst/>
            <a:gdLst/>
            <a:ahLst/>
            <a:cxnLst/>
            <a:rect l="l" t="t" r="r" b="b"/>
            <a:pathLst>
              <a:path w="1422400" h="1118870">
                <a:moveTo>
                  <a:pt x="1421892" y="0"/>
                </a:moveTo>
                <a:lnTo>
                  <a:pt x="0" y="0"/>
                </a:lnTo>
                <a:lnTo>
                  <a:pt x="0" y="1118615"/>
                </a:lnTo>
                <a:lnTo>
                  <a:pt x="1421892" y="1118615"/>
                </a:lnTo>
                <a:lnTo>
                  <a:pt x="1421892" y="0"/>
                </a:lnTo>
                <a:close/>
              </a:path>
            </a:pathLst>
          </a:custGeom>
          <a:solidFill>
            <a:srgbClr val="27B4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pc="-25" dirty="0"/>
              <a:t>22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3740277" y="6492341"/>
            <a:ext cx="515302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Bundles</a:t>
            </a:r>
            <a:r>
              <a:rPr sz="1200" i="1" spc="-20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are</a:t>
            </a:r>
            <a:r>
              <a:rPr sz="1200" i="1" spc="-25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90%</a:t>
            </a:r>
            <a:r>
              <a:rPr sz="1200" i="1" spc="-15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finalized;</a:t>
            </a:r>
            <a:r>
              <a:rPr sz="1200" i="1" spc="-45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USVI</a:t>
            </a:r>
            <a:r>
              <a:rPr sz="1200" i="1" spc="-30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reserves</a:t>
            </a:r>
            <a:r>
              <a:rPr sz="1200" i="1" spc="-30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right</a:t>
            </a:r>
            <a:r>
              <a:rPr sz="1200" i="1" spc="-20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to</a:t>
            </a:r>
            <a:r>
              <a:rPr sz="1200" i="1" spc="-35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update</a:t>
            </a:r>
            <a:r>
              <a:rPr sz="1200" i="1" spc="-30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as</a:t>
            </a:r>
            <a:r>
              <a:rPr sz="1200" i="1" spc="-20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needed</a:t>
            </a:r>
            <a:r>
              <a:rPr sz="1200" i="1" spc="-35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based</a:t>
            </a:r>
            <a:r>
              <a:rPr sz="1200" i="1" spc="-25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E71C56"/>
                </a:solidFill>
                <a:latin typeface="Calibri"/>
                <a:cs typeface="Calibri"/>
              </a:rPr>
              <a:t>on</a:t>
            </a:r>
            <a:r>
              <a:rPr sz="1200" i="1" spc="-30" dirty="0">
                <a:solidFill>
                  <a:srgbClr val="E71C56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E71C56"/>
                </a:solidFill>
                <a:latin typeface="Calibri"/>
                <a:cs typeface="Calibri"/>
              </a:rPr>
              <a:t>review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AC659D11-979F-7DCD-F391-0F8E4528CEE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1" r="3136" b="6034"/>
          <a:stretch/>
        </p:blipFill>
        <p:spPr>
          <a:xfrm>
            <a:off x="1295400" y="6266726"/>
            <a:ext cx="2181224" cy="515074"/>
          </a:xfrm>
          <a:prstGeom prst="rect">
            <a:avLst/>
          </a:prstGeom>
        </p:spPr>
      </p:pic>
      <p:pic>
        <p:nvPicPr>
          <p:cNvPr id="49" name="Picture 48" descr="A logo of a disaster recovery company&#10;&#10;Description automatically generated">
            <a:extLst>
              <a:ext uri="{FF2B5EF4-FFF2-40B4-BE49-F238E27FC236}">
                <a16:creationId xmlns:a16="http://schemas.microsoft.com/office/drawing/2014/main" id="{7CC06A01-4F31-B495-E715-A6ACCCB80AD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511" y="6400800"/>
            <a:ext cx="417507" cy="3985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8CA90D6887424BA7859D16623F31D7" ma:contentTypeVersion="19" ma:contentTypeDescription="Create a new document." ma:contentTypeScope="" ma:versionID="b8724bac0693c786c0f717e0e6647b11">
  <xsd:schema xmlns:xsd="http://www.w3.org/2001/XMLSchema" xmlns:xs="http://www.w3.org/2001/XMLSchema" xmlns:p="http://schemas.microsoft.com/office/2006/metadata/properties" xmlns:ns2="5200c68a-7d32-4d24-824b-54143e0d82f2" xmlns:ns3="e86793b9-5246-4aa3-8a34-b29775e28999" targetNamespace="http://schemas.microsoft.com/office/2006/metadata/properties" ma:root="true" ma:fieldsID="5b3fc0647186eb24c6215426723bf9cf" ns2:_="" ns3:_="">
    <xsd:import namespace="5200c68a-7d32-4d24-824b-54143e0d82f2"/>
    <xsd:import namespace="e86793b9-5246-4aa3-8a34-b29775e289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00c68a-7d32-4d24-824b-54143e0d82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c653db0-1296-4953-9d4c-94e330efbd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6793b9-5246-4aa3-8a34-b29775e2899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59b26d2-e7b6-4dba-8a44-be9103271bbb}" ma:internalName="TaxCatchAll" ma:showField="CatchAllData" ma:web="e86793b9-5246-4aa3-8a34-b29775e289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86793b9-5246-4aa3-8a34-b29775e28999" xsi:nil="true"/>
    <lcf76f155ced4ddcb4097134ff3c332f xmlns="5200c68a-7d32-4d24-824b-54143e0d82f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0ED2470-0CE1-4AAA-B42F-7A397ED7B0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00c68a-7d32-4d24-824b-54143e0d82f2"/>
    <ds:schemaRef ds:uri="e86793b9-5246-4aa3-8a34-b29775e289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BA195B-3D92-4BF7-8FDE-912AEF0A36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EADD79-6B76-45A5-9F52-349E3740DC1F}">
  <ds:schemaRefs>
    <ds:schemaRef ds:uri="http://purl.org/dc/dcmitype/"/>
    <ds:schemaRef ds:uri="http://purl.org/dc/terms/"/>
    <ds:schemaRef ds:uri="http://www.w3.org/XML/1998/namespace"/>
    <ds:schemaRef ds:uri="http://schemas.microsoft.com/office/2006/metadata/properties"/>
    <ds:schemaRef ds:uri="5200c68a-7d32-4d24-824b-54143e0d82f2"/>
    <ds:schemaRef ds:uri="http://schemas.microsoft.com/office/2006/documentManagement/types"/>
    <ds:schemaRef ds:uri="e86793b9-5246-4aa3-8a34-b29775e28999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5536</TotalTime>
  <Words>1650</Words>
  <Application>Microsoft Office PowerPoint</Application>
  <PresentationFormat>Widescreen</PresentationFormat>
  <Paragraphs>328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Abadi</vt:lpstr>
      <vt:lpstr>Arial</vt:lpstr>
      <vt:lpstr>Calibri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Ready for Rebuild USVI Program</vt:lpstr>
      <vt:lpstr>Phase One</vt:lpstr>
      <vt:lpstr>Vision: Build a Resilient Virgin Islands</vt:lpstr>
      <vt:lpstr>Addressing Known Challenges</vt:lpstr>
      <vt:lpstr>Industry Day 2023</vt:lpstr>
      <vt:lpstr>PowerPoint Presentation</vt:lpstr>
      <vt:lpstr>Bundles | St. Croix</vt:lpstr>
      <vt:lpstr>Bundles | St. Thomas</vt:lpstr>
      <vt:lpstr>Bundles | St. John</vt:lpstr>
      <vt:lpstr>Bundles | Remaining projects to be bundled</vt:lpstr>
      <vt:lpstr>Establishing a Super PMO | Super PMO is a prerequisite for the majority of EPCs and is critical to establishing       the right ecosystem to support program development and delivery</vt:lpstr>
      <vt:lpstr>PowerPoint Presentation</vt:lpstr>
      <vt:lpstr>Key Agency Role Super PMO:  Department of Property and Procurement</vt:lpstr>
      <vt:lpstr>Procurement | Two step procurement process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Boston Consulting Group</dc:creator>
  <cp:lastModifiedBy>Ellis, Laurissa D.</cp:lastModifiedBy>
  <cp:revision>7</cp:revision>
  <dcterms:created xsi:type="dcterms:W3CDTF">2024-02-02T17:00:11Z</dcterms:created>
  <dcterms:modified xsi:type="dcterms:W3CDTF">2024-03-21T23:09:08Z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2023-12-06T00:00:00Z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2024-02-02T00:00:00Z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ContentTypeId">
    <vt:lpwstr>0x0101009F8CA90D6887424BA7859D16623F31D7</vt:lpwstr>
  </property>
  <property fmtid="{D5CDD505-2E9C-101B-9397-08002B2CF9AE}" pid="7" name="MediaServiceImageTags">
    <vt:lpwstr/>
  </property>
</Properties>
</file>