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4"/>
  </p:notesMasterIdLst>
  <p:handoutMasterIdLst>
    <p:handoutMasterId r:id="rId25"/>
  </p:handoutMasterIdLst>
  <p:sldIdLst>
    <p:sldId id="285" r:id="rId5"/>
    <p:sldId id="287" r:id="rId6"/>
    <p:sldId id="336" r:id="rId7"/>
    <p:sldId id="344" r:id="rId8"/>
    <p:sldId id="345" r:id="rId9"/>
    <p:sldId id="346" r:id="rId10"/>
    <p:sldId id="347" r:id="rId11"/>
    <p:sldId id="348" r:id="rId12"/>
    <p:sldId id="349" r:id="rId13"/>
    <p:sldId id="350" r:id="rId14"/>
    <p:sldId id="351" r:id="rId15"/>
    <p:sldId id="352" r:id="rId16"/>
    <p:sldId id="353" r:id="rId17"/>
    <p:sldId id="354" r:id="rId18"/>
    <p:sldId id="355" r:id="rId19"/>
    <p:sldId id="356" r:id="rId20"/>
    <p:sldId id="357" r:id="rId21"/>
    <p:sldId id="358" r:id="rId22"/>
    <p:sldId id="359" r:id="rId2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28" userDrawn="1">
          <p15:clr>
            <a:srgbClr val="A4A3A4"/>
          </p15:clr>
        </p15:guide>
        <p15:guide id="2" orient="horz" pos="9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2CD"/>
    <a:srgbClr val="A5A5A5"/>
    <a:srgbClr val="BEB9AA"/>
    <a:srgbClr val="C0C9C2"/>
    <a:srgbClr val="AA9D92"/>
    <a:srgbClr val="F2F1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0328" autoAdjust="0"/>
  </p:normalViewPr>
  <p:slideViewPr>
    <p:cSldViewPr snapToGrid="0">
      <p:cViewPr varScale="1">
        <p:scale>
          <a:sx n="101" d="100"/>
          <a:sy n="101" d="100"/>
        </p:scale>
        <p:origin x="936" y="102"/>
      </p:cViewPr>
      <p:guideLst>
        <p:guide pos="4128"/>
        <p:guide orient="horz" pos="960"/>
      </p:guideLst>
    </p:cSldViewPr>
  </p:slideViewPr>
  <p:outlineViewPr>
    <p:cViewPr>
      <p:scale>
        <a:sx n="33" d="100"/>
        <a:sy n="33" d="100"/>
      </p:scale>
      <p:origin x="0" y="-4027"/>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2299"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6E6020-4209-49A3-9DC4-18264096E79F}"/>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E7797462-F1DD-4E64-BC14-F17A0F34B5A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32FC57-E1F8-4F59-A87C-2833007EAF57}" type="datetimeFigureOut">
              <a:rPr lang="en-US" smtClean="0"/>
              <a:t>7/11/2024</a:t>
            </a:fld>
            <a:endParaRPr lang="en-US"/>
          </a:p>
        </p:txBody>
      </p:sp>
      <p:sp>
        <p:nvSpPr>
          <p:cNvPr id="4" name="Footer Placeholder 3">
            <a:extLst>
              <a:ext uri="{FF2B5EF4-FFF2-40B4-BE49-F238E27FC236}">
                <a16:creationId xmlns:a16="http://schemas.microsoft.com/office/drawing/2014/main" id="{8075F0E3-AC70-4B5A-BCEB-9E3C021C86A0}"/>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48F68B5-925F-4468-95B3-EA77C29C3426}"/>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88A06BE-7519-4B21-9E1D-AE6D6E69C38F}" type="slidenum">
              <a:rPr lang="en-US" smtClean="0"/>
              <a:t>‹#›</a:t>
            </a:fld>
            <a:endParaRPr lang="en-US"/>
          </a:p>
        </p:txBody>
      </p:sp>
    </p:spTree>
    <p:extLst>
      <p:ext uri="{BB962C8B-B14F-4D97-AF65-F5344CB8AC3E}">
        <p14:creationId xmlns:p14="http://schemas.microsoft.com/office/powerpoint/2010/main" val="2157383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98ACAC0-59EA-4916-9995-398D6BEB88C3}" type="datetimeFigureOut">
              <a:rPr lang="en-US" smtClean="0"/>
              <a:t>7/11/2024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A9B2C62-FE30-453D-946B-754E9E42C845}" type="slidenum">
              <a:rPr lang="en-US" smtClean="0"/>
              <a:t>‹#›</a:t>
            </a:fld>
            <a:endParaRPr lang="en-US"/>
          </a:p>
        </p:txBody>
      </p:sp>
    </p:spTree>
    <p:extLst>
      <p:ext uri="{BB962C8B-B14F-4D97-AF65-F5344CB8AC3E}">
        <p14:creationId xmlns:p14="http://schemas.microsoft.com/office/powerpoint/2010/main" val="2922326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B2C62-FE30-453D-946B-754E9E42C845}" type="slidenum">
              <a:rPr lang="en-US" smtClean="0"/>
              <a:t>1</a:t>
            </a:fld>
            <a:endParaRPr lang="en-US"/>
          </a:p>
        </p:txBody>
      </p:sp>
    </p:spTree>
    <p:extLst>
      <p:ext uri="{BB962C8B-B14F-4D97-AF65-F5344CB8AC3E}">
        <p14:creationId xmlns:p14="http://schemas.microsoft.com/office/powerpoint/2010/main" val="3260177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10</a:t>
            </a:fld>
            <a:endParaRPr lang="en-US"/>
          </a:p>
        </p:txBody>
      </p:sp>
    </p:spTree>
    <p:extLst>
      <p:ext uri="{BB962C8B-B14F-4D97-AF65-F5344CB8AC3E}">
        <p14:creationId xmlns:p14="http://schemas.microsoft.com/office/powerpoint/2010/main" val="3322160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11</a:t>
            </a:fld>
            <a:endParaRPr lang="en-US"/>
          </a:p>
        </p:txBody>
      </p:sp>
    </p:spTree>
    <p:extLst>
      <p:ext uri="{BB962C8B-B14F-4D97-AF65-F5344CB8AC3E}">
        <p14:creationId xmlns:p14="http://schemas.microsoft.com/office/powerpoint/2010/main" val="2238582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12</a:t>
            </a:fld>
            <a:endParaRPr lang="en-US"/>
          </a:p>
        </p:txBody>
      </p:sp>
    </p:spTree>
    <p:extLst>
      <p:ext uri="{BB962C8B-B14F-4D97-AF65-F5344CB8AC3E}">
        <p14:creationId xmlns:p14="http://schemas.microsoft.com/office/powerpoint/2010/main" val="2513575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B2C62-FE30-453D-946B-754E9E42C845}" type="slidenum">
              <a:rPr lang="en-US" smtClean="0"/>
              <a:t>13</a:t>
            </a:fld>
            <a:endParaRPr lang="en-US"/>
          </a:p>
        </p:txBody>
      </p:sp>
    </p:spTree>
    <p:extLst>
      <p:ext uri="{BB962C8B-B14F-4D97-AF65-F5344CB8AC3E}">
        <p14:creationId xmlns:p14="http://schemas.microsoft.com/office/powerpoint/2010/main" val="168367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14</a:t>
            </a:fld>
            <a:endParaRPr lang="en-US"/>
          </a:p>
        </p:txBody>
      </p:sp>
    </p:spTree>
    <p:extLst>
      <p:ext uri="{BB962C8B-B14F-4D97-AF65-F5344CB8AC3E}">
        <p14:creationId xmlns:p14="http://schemas.microsoft.com/office/powerpoint/2010/main" val="2976149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15</a:t>
            </a:fld>
            <a:endParaRPr lang="en-US"/>
          </a:p>
        </p:txBody>
      </p:sp>
    </p:spTree>
    <p:extLst>
      <p:ext uri="{BB962C8B-B14F-4D97-AF65-F5344CB8AC3E}">
        <p14:creationId xmlns:p14="http://schemas.microsoft.com/office/powerpoint/2010/main" val="3653070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16</a:t>
            </a:fld>
            <a:endParaRPr lang="en-US"/>
          </a:p>
        </p:txBody>
      </p:sp>
    </p:spTree>
    <p:extLst>
      <p:ext uri="{BB962C8B-B14F-4D97-AF65-F5344CB8AC3E}">
        <p14:creationId xmlns:p14="http://schemas.microsoft.com/office/powerpoint/2010/main" val="1902918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17</a:t>
            </a:fld>
            <a:endParaRPr lang="en-US"/>
          </a:p>
        </p:txBody>
      </p:sp>
    </p:spTree>
    <p:extLst>
      <p:ext uri="{BB962C8B-B14F-4D97-AF65-F5344CB8AC3E}">
        <p14:creationId xmlns:p14="http://schemas.microsoft.com/office/powerpoint/2010/main" val="41532850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18</a:t>
            </a:fld>
            <a:endParaRPr lang="en-US"/>
          </a:p>
        </p:txBody>
      </p:sp>
    </p:spTree>
    <p:extLst>
      <p:ext uri="{BB962C8B-B14F-4D97-AF65-F5344CB8AC3E}">
        <p14:creationId xmlns:p14="http://schemas.microsoft.com/office/powerpoint/2010/main" val="7680073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19</a:t>
            </a:fld>
            <a:endParaRPr lang="en-US"/>
          </a:p>
        </p:txBody>
      </p:sp>
    </p:spTree>
    <p:extLst>
      <p:ext uri="{BB962C8B-B14F-4D97-AF65-F5344CB8AC3E}">
        <p14:creationId xmlns:p14="http://schemas.microsoft.com/office/powerpoint/2010/main" val="2216405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B2C62-FE30-453D-946B-754E9E42C845}" type="slidenum">
              <a:rPr lang="en-US" smtClean="0"/>
              <a:t>2</a:t>
            </a:fld>
            <a:endParaRPr lang="en-US"/>
          </a:p>
        </p:txBody>
      </p:sp>
    </p:spTree>
    <p:extLst>
      <p:ext uri="{BB962C8B-B14F-4D97-AF65-F5344CB8AC3E}">
        <p14:creationId xmlns:p14="http://schemas.microsoft.com/office/powerpoint/2010/main" val="2171128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3</a:t>
            </a:fld>
            <a:endParaRPr lang="en-US"/>
          </a:p>
        </p:txBody>
      </p:sp>
    </p:spTree>
    <p:extLst>
      <p:ext uri="{BB962C8B-B14F-4D97-AF65-F5344CB8AC3E}">
        <p14:creationId xmlns:p14="http://schemas.microsoft.com/office/powerpoint/2010/main" val="15845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4</a:t>
            </a:fld>
            <a:endParaRPr lang="en-US"/>
          </a:p>
        </p:txBody>
      </p:sp>
    </p:spTree>
    <p:extLst>
      <p:ext uri="{BB962C8B-B14F-4D97-AF65-F5344CB8AC3E}">
        <p14:creationId xmlns:p14="http://schemas.microsoft.com/office/powerpoint/2010/main" val="237810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5</a:t>
            </a:fld>
            <a:endParaRPr lang="en-US"/>
          </a:p>
        </p:txBody>
      </p:sp>
    </p:spTree>
    <p:extLst>
      <p:ext uri="{BB962C8B-B14F-4D97-AF65-F5344CB8AC3E}">
        <p14:creationId xmlns:p14="http://schemas.microsoft.com/office/powerpoint/2010/main" val="69257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6</a:t>
            </a:fld>
            <a:endParaRPr lang="en-US"/>
          </a:p>
        </p:txBody>
      </p:sp>
    </p:spTree>
    <p:extLst>
      <p:ext uri="{BB962C8B-B14F-4D97-AF65-F5344CB8AC3E}">
        <p14:creationId xmlns:p14="http://schemas.microsoft.com/office/powerpoint/2010/main" val="2646913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9B2C62-FE30-453D-946B-754E9E42C845}" type="slidenum">
              <a:rPr lang="en-US" smtClean="0"/>
              <a:t>7</a:t>
            </a:fld>
            <a:endParaRPr lang="en-US"/>
          </a:p>
        </p:txBody>
      </p:sp>
    </p:spTree>
    <p:extLst>
      <p:ext uri="{BB962C8B-B14F-4D97-AF65-F5344CB8AC3E}">
        <p14:creationId xmlns:p14="http://schemas.microsoft.com/office/powerpoint/2010/main" val="1370359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8</a:t>
            </a:fld>
            <a:endParaRPr lang="en-US"/>
          </a:p>
        </p:txBody>
      </p:sp>
    </p:spTree>
    <p:extLst>
      <p:ext uri="{BB962C8B-B14F-4D97-AF65-F5344CB8AC3E}">
        <p14:creationId xmlns:p14="http://schemas.microsoft.com/office/powerpoint/2010/main" val="1074589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kern="100" dirty="0">
              <a:effectLst/>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A9B2C62-FE30-453D-946B-754E9E42C845}" type="slidenum">
              <a:rPr lang="en-US" smtClean="0"/>
              <a:t>9</a:t>
            </a:fld>
            <a:endParaRPr lang="en-US"/>
          </a:p>
        </p:txBody>
      </p:sp>
    </p:spTree>
    <p:extLst>
      <p:ext uri="{BB962C8B-B14F-4D97-AF65-F5344CB8AC3E}">
        <p14:creationId xmlns:p14="http://schemas.microsoft.com/office/powerpoint/2010/main" val="1903176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accent2"/>
        </a:solidFill>
        <a:effectLst/>
      </p:bgPr>
    </p:bg>
    <p:spTree>
      <p:nvGrpSpPr>
        <p:cNvPr id="1" name=""/>
        <p:cNvGrpSpPr/>
        <p:nvPr/>
      </p:nvGrpSpPr>
      <p:grpSpPr>
        <a:xfrm>
          <a:off x="0" y="0"/>
          <a:ext cx="0" cy="0"/>
          <a:chOff x="0" y="0"/>
          <a:chExt cx="0" cy="0"/>
        </a:xfrm>
      </p:grpSpPr>
      <p:sp>
        <p:nvSpPr>
          <p:cNvPr id="12" name="Text Placeholder 21">
            <a:extLst>
              <a:ext uri="{FF2B5EF4-FFF2-40B4-BE49-F238E27FC236}">
                <a16:creationId xmlns:a16="http://schemas.microsoft.com/office/drawing/2014/main" id="{F2964EA8-200F-47C5-90C2-1DBA3D6D7CDB}"/>
              </a:ext>
            </a:extLst>
          </p:cNvPr>
          <p:cNvSpPr>
            <a:spLocks noGrp="1"/>
          </p:cNvSpPr>
          <p:nvPr>
            <p:ph type="body" sz="quarter" idx="12"/>
          </p:nvPr>
        </p:nvSpPr>
        <p:spPr>
          <a:xfrm>
            <a:off x="1028700" y="5078187"/>
            <a:ext cx="3222058" cy="964620"/>
          </a:xfrm>
        </p:spPr>
        <p:txBody>
          <a:bodyPr>
            <a:noAutofit/>
          </a:bodyPr>
          <a:lstStyle>
            <a:lvl1pPr marL="0" indent="0">
              <a:buNone/>
              <a:defRPr sz="1400">
                <a:solidFill>
                  <a:schemeClr val="accent2">
                    <a:lumMod val="50000"/>
                  </a:schemeClr>
                </a:solidFill>
              </a:defRPr>
            </a:lvl1pPr>
            <a:lvl2pPr marL="457200" indent="0">
              <a:buNone/>
              <a:defRPr sz="1400">
                <a:solidFill>
                  <a:schemeClr val="bg2">
                    <a:lumMod val="50000"/>
                  </a:schemeClr>
                </a:solidFill>
              </a:defRPr>
            </a:lvl2pPr>
            <a:lvl3pPr marL="914400" indent="0">
              <a:buNone/>
              <a:defRPr sz="1400">
                <a:solidFill>
                  <a:schemeClr val="bg2">
                    <a:lumMod val="50000"/>
                  </a:schemeClr>
                </a:solidFill>
              </a:defRPr>
            </a:lvl3pPr>
            <a:lvl4pPr marL="1371600" indent="0">
              <a:buNone/>
              <a:defRPr sz="1400">
                <a:solidFill>
                  <a:schemeClr val="bg2">
                    <a:lumMod val="50000"/>
                  </a:schemeClr>
                </a:solidFill>
              </a:defRPr>
            </a:lvl4pPr>
            <a:lvl5pPr marL="1828800" indent="0">
              <a:buNone/>
              <a:defRPr sz="1400">
                <a:solidFill>
                  <a:schemeClr val="bg2">
                    <a:lumMod val="50000"/>
                  </a:schemeClr>
                </a:solidFill>
              </a:defRPr>
            </a:lvl5pPr>
          </a:lstStyle>
          <a:p>
            <a:pPr lvl="0"/>
            <a:r>
              <a:rPr lang="en-US"/>
              <a:t>Click to edit Master text styles</a:t>
            </a:r>
          </a:p>
        </p:txBody>
      </p:sp>
      <p:sp>
        <p:nvSpPr>
          <p:cNvPr id="13" name="Picture Placeholder 19">
            <a:extLst>
              <a:ext uri="{FF2B5EF4-FFF2-40B4-BE49-F238E27FC236}">
                <a16:creationId xmlns:a16="http://schemas.microsoft.com/office/drawing/2014/main" id="{7878E298-5074-4E51-993E-34931A897F12}"/>
              </a:ext>
            </a:extLst>
          </p:cNvPr>
          <p:cNvSpPr>
            <a:spLocks noGrp="1"/>
          </p:cNvSpPr>
          <p:nvPr>
            <p:ph type="pic" sz="quarter" idx="11"/>
          </p:nvPr>
        </p:nvSpPr>
        <p:spPr>
          <a:xfrm>
            <a:off x="6221413" y="0"/>
            <a:ext cx="4941887" cy="5726113"/>
          </a:xfrm>
        </p:spPr>
        <p:txBody>
          <a:bodyPr/>
          <a:lstStyle/>
          <a:p>
            <a:r>
              <a:rPr lang="en-US"/>
              <a:t>Click icon to add picture</a:t>
            </a:r>
            <a:endParaRPr lang="en-US" dirty="0"/>
          </a:p>
        </p:txBody>
      </p:sp>
      <p:cxnSp>
        <p:nvCxnSpPr>
          <p:cNvPr id="15" name="Straight Connector 14">
            <a:extLst>
              <a:ext uri="{FF2B5EF4-FFF2-40B4-BE49-F238E27FC236}">
                <a16:creationId xmlns:a16="http://schemas.microsoft.com/office/drawing/2014/main" id="{42D26D0E-18C6-4DB1-B3A5-75E29BD65B17}"/>
              </a:ext>
            </a:extLst>
          </p:cNvPr>
          <p:cNvCxnSpPr>
            <a:cxnSpLocks/>
          </p:cNvCxnSpPr>
          <p:nvPr userDrawn="1"/>
        </p:nvCxnSpPr>
        <p:spPr>
          <a:xfrm>
            <a:off x="1028700" y="457211"/>
            <a:ext cx="1142999" cy="0"/>
          </a:xfrm>
          <a:prstGeom prst="line">
            <a:avLst/>
          </a:prstGeom>
          <a:noFill/>
          <a:ln w="15875" cap="flat" cmpd="sng" algn="ctr">
            <a:solidFill>
              <a:schemeClr val="accent2">
                <a:lumMod val="50000"/>
              </a:schemeClr>
            </a:solidFill>
            <a:prstDash val="solid"/>
            <a:miter lim="800000"/>
          </a:ln>
          <a:effectLst/>
        </p:spPr>
      </p:cxnSp>
      <p:sp>
        <p:nvSpPr>
          <p:cNvPr id="2" name="Title 1">
            <a:extLst>
              <a:ext uri="{FF2B5EF4-FFF2-40B4-BE49-F238E27FC236}">
                <a16:creationId xmlns:a16="http://schemas.microsoft.com/office/drawing/2014/main" id="{3989B90B-5C3C-4760-9360-5AE10BF87B9D}"/>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lnSpc>
                <a:spcPct val="90000"/>
              </a:lnSpc>
              <a:defRPr lang="en-US" sz="7200">
                <a:solidFill>
                  <a:schemeClr val="accent2">
                    <a:lumMod val="50000"/>
                  </a:schemeClr>
                </a:solidFill>
                <a:ea typeface="+mn-ea"/>
                <a:cs typeface="+mn-cs"/>
              </a:defRPr>
            </a:lvl1pPr>
          </a:lstStyle>
          <a:p>
            <a:pPr marL="0" lvl="0" indent="0">
              <a:lnSpc>
                <a:spcPts val="6500"/>
              </a:lnSpc>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91649857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3 Column">
    <p:bg>
      <p:bgPr>
        <a:solidFill>
          <a:schemeClr val="accent1"/>
        </a:solidFill>
        <a:effectLst/>
      </p:bgPr>
    </p:bg>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0337C3D7-7DDB-42A8-901A-EC153DD27458}"/>
              </a:ext>
            </a:extLst>
          </p:cNvPr>
          <p:cNvSpPr>
            <a:spLocks noGrp="1"/>
          </p:cNvSpPr>
          <p:nvPr>
            <p:ph type="pic" sz="quarter" idx="10"/>
          </p:nvPr>
        </p:nvSpPr>
        <p:spPr>
          <a:xfrm>
            <a:off x="6210300" y="0"/>
            <a:ext cx="4953000" cy="3302000"/>
          </a:xfrm>
        </p:spPr>
        <p:txBody>
          <a:bodyPr/>
          <a:lstStyle/>
          <a:p>
            <a:r>
              <a:rPr lang="en-US"/>
              <a:t>Click icon to add picture</a:t>
            </a:r>
          </a:p>
        </p:txBody>
      </p:sp>
      <p:sp>
        <p:nvSpPr>
          <p:cNvPr id="10" name="Content Placeholder 2">
            <a:extLst>
              <a:ext uri="{FF2B5EF4-FFF2-40B4-BE49-F238E27FC236}">
                <a16:creationId xmlns:a16="http://schemas.microsoft.com/office/drawing/2014/main" id="{27B95226-A076-4D55-B408-1389A2F8C7A0}"/>
              </a:ext>
            </a:extLst>
          </p:cNvPr>
          <p:cNvSpPr>
            <a:spLocks noGrp="1"/>
          </p:cNvSpPr>
          <p:nvPr>
            <p:ph idx="4294967295" hasCustomPrompt="1"/>
          </p:nvPr>
        </p:nvSpPr>
        <p:spPr>
          <a:xfrm>
            <a:off x="1028700" y="3556002"/>
            <a:ext cx="3108960" cy="2286000"/>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4" name="Content Placeholder 2">
            <a:extLst>
              <a:ext uri="{FF2B5EF4-FFF2-40B4-BE49-F238E27FC236}">
                <a16:creationId xmlns:a16="http://schemas.microsoft.com/office/drawing/2014/main" id="{86673F10-179D-4539-AA33-AE34EC0457EF}"/>
              </a:ext>
            </a:extLst>
          </p:cNvPr>
          <p:cNvSpPr>
            <a:spLocks noGrp="1"/>
          </p:cNvSpPr>
          <p:nvPr>
            <p:ph idx="4294967295" hasCustomPrompt="1"/>
          </p:nvPr>
        </p:nvSpPr>
        <p:spPr>
          <a:xfrm>
            <a:off x="4541520" y="3556001"/>
            <a:ext cx="3108960" cy="2285999"/>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19" name="Content Placeholder 2">
            <a:extLst>
              <a:ext uri="{FF2B5EF4-FFF2-40B4-BE49-F238E27FC236}">
                <a16:creationId xmlns:a16="http://schemas.microsoft.com/office/drawing/2014/main" id="{EB6CFC30-1A59-4D28-9E30-0FF7D632C6A2}"/>
              </a:ext>
            </a:extLst>
          </p:cNvPr>
          <p:cNvSpPr>
            <a:spLocks noGrp="1"/>
          </p:cNvSpPr>
          <p:nvPr>
            <p:ph idx="4294967295" hasCustomPrompt="1"/>
          </p:nvPr>
        </p:nvSpPr>
        <p:spPr>
          <a:xfrm>
            <a:off x="8054340" y="3556001"/>
            <a:ext cx="3108960" cy="2285999"/>
          </a:xfrm>
        </p:spPr>
        <p:txBody>
          <a:bodyPr>
            <a:normAutofit/>
          </a:bodyPr>
          <a:lstStyle>
            <a:lvl1pPr>
              <a:defRPr>
                <a:solidFill>
                  <a:schemeClr val="accent2">
                    <a:lumMod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rPr>
              <a:t>Insert text</a:t>
            </a:r>
            <a:endParaRPr lang="en-US" sz="1400" dirty="0">
              <a:solidFill>
                <a:srgbClr val="C0C9C2">
                  <a:lumMod val="50000"/>
                </a:srgbClr>
              </a:solidFill>
              <a:latin typeface="Biome Light" panose="020B0303030204020804" pitchFamily="34" charset="0"/>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C0C9C2">
                  <a:lumMod val="50000"/>
                </a:srgbClr>
              </a:solidFill>
              <a:effectLst/>
              <a:uLnTx/>
              <a:uFillTx/>
              <a:latin typeface="Biome Light" panose="020B0303030204020804" pitchFamily="34" charset="0"/>
              <a:ea typeface="+mn-ea"/>
              <a:cs typeface="Biome Light" panose="020B0303030204020804" pitchFamily="34" charset="0"/>
            </a:endParaRPr>
          </a:p>
          <a:p>
            <a:endParaRPr lang="en-US" sz="1600" dirty="0">
              <a:solidFill>
                <a:schemeClr val="tx2">
                  <a:lumMod val="50000"/>
                </a:schemeClr>
              </a:solidFill>
              <a:latin typeface="Biome Light" panose="020B0303030204020804" pitchFamily="34" charset="0"/>
              <a:cs typeface="Biome Light" panose="020B0303030204020804" pitchFamily="34" charset="0"/>
            </a:endParaRPr>
          </a:p>
        </p:txBody>
      </p:sp>
      <p:sp>
        <p:nvSpPr>
          <p:cNvPr id="24" name="Date Placeholder 3">
            <a:extLst>
              <a:ext uri="{FF2B5EF4-FFF2-40B4-BE49-F238E27FC236}">
                <a16:creationId xmlns:a16="http://schemas.microsoft.com/office/drawing/2014/main" id="{C4F3CC75-F9FA-4F77-9DD5-7E6C0F5C9829}"/>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199D1A0-04AB-4DD4-B9DB-BDEC5E64C94C}" type="datetime1">
              <a:rPr lang="en-US" smtClean="0"/>
              <a:t>7/11/2024</a:t>
            </a:fld>
            <a:endParaRPr lang="en-US" dirty="0"/>
          </a:p>
        </p:txBody>
      </p:sp>
      <p:sp>
        <p:nvSpPr>
          <p:cNvPr id="25" name="Slide Number Placeholder 5">
            <a:extLst>
              <a:ext uri="{FF2B5EF4-FFF2-40B4-BE49-F238E27FC236}">
                <a16:creationId xmlns:a16="http://schemas.microsoft.com/office/drawing/2014/main" id="{93B5B65C-5DE0-4F81-8115-758CDB591FA7}"/>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11" name="Title 1">
            <a:extLst>
              <a:ext uri="{FF2B5EF4-FFF2-40B4-BE49-F238E27FC236}">
                <a16:creationId xmlns:a16="http://schemas.microsoft.com/office/drawing/2014/main" id="{EF4A2ACE-2D85-4F78-818F-BBA6F6F0CC53}"/>
              </a:ext>
            </a:extLst>
          </p:cNvPr>
          <p:cNvSpPr>
            <a:spLocks noGrp="1"/>
          </p:cNvSpPr>
          <p:nvPr>
            <p:ph type="title" hasCustomPrompt="1"/>
          </p:nvPr>
        </p:nvSpPr>
        <p:spPr>
          <a:xfrm>
            <a:off x="895530" y="539225"/>
            <a:ext cx="3924300" cy="2434386"/>
          </a:xfrm>
        </p:spPr>
        <p:txBody>
          <a:bodyPr vert="horz" lIns="91440" tIns="45720" rIns="91440" bIns="45720" rtlCol="0" anchor="ctr">
            <a:normAutofit/>
          </a:bodyPr>
          <a:lstStyle>
            <a:lvl1pPr>
              <a:defRPr lang="en-US" sz="7200" dirty="0">
                <a:solidFill>
                  <a:schemeClr val="accent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Click to add title</a:t>
            </a:r>
          </a:p>
        </p:txBody>
      </p:sp>
      <p:cxnSp>
        <p:nvCxnSpPr>
          <p:cNvPr id="3" name="Straight Connector 2">
            <a:extLst>
              <a:ext uri="{FF2B5EF4-FFF2-40B4-BE49-F238E27FC236}">
                <a16:creationId xmlns:a16="http://schemas.microsoft.com/office/drawing/2014/main" id="{E4DCD8D3-DF79-446E-9961-5797EE888B4C}"/>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200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ummary">
    <p:bg>
      <p:bgPr>
        <a:solidFill>
          <a:schemeClr val="accent2"/>
        </a:solidFill>
        <a:effectLst/>
      </p:bgPr>
    </p:bg>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FCB4EDDC-C544-421C-905C-A4D40D98A51D}"/>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F53EA80-260A-4EE9-83BB-E6DD04DEA906}" type="datetime1">
              <a:rPr lang="en-US" smtClean="0"/>
              <a:t>7/11/2024</a:t>
            </a:fld>
            <a:endParaRPr lang="en-US" dirty="0"/>
          </a:p>
        </p:txBody>
      </p:sp>
      <p:sp>
        <p:nvSpPr>
          <p:cNvPr id="16" name="Slide Number Placeholder 5">
            <a:extLst>
              <a:ext uri="{FF2B5EF4-FFF2-40B4-BE49-F238E27FC236}">
                <a16:creationId xmlns:a16="http://schemas.microsoft.com/office/drawing/2014/main" id="{D9CBFDBF-2D2B-469A-9B2F-72F90474FB6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E1BA55D6-2810-4163-9D43-FEDA674E2D4C}"/>
              </a:ext>
            </a:extLst>
          </p:cNvPr>
          <p:cNvSpPr>
            <a:spLocks noGrp="1"/>
          </p:cNvSpPr>
          <p:nvPr>
            <p:ph type="title" hasCustomPrompt="1"/>
          </p:nvPr>
        </p:nvSpPr>
        <p:spPr>
          <a:xfrm>
            <a:off x="896829" y="573503"/>
            <a:ext cx="10156826" cy="1369591"/>
          </a:xfrm>
        </p:spPr>
        <p:txBody>
          <a:bodyPr vert="horz" lIns="91440" tIns="45720" rIns="91440" bIns="45720" rtlCol="0" anchor="ctr">
            <a:noAutofit/>
          </a:bodyPr>
          <a:lstStyle>
            <a:lvl1pPr>
              <a:defRPr lang="en-US" sz="7200">
                <a:solidFill>
                  <a:schemeClr val="accent2">
                    <a:lumMod val="50000"/>
                  </a:schemeClr>
                </a:solidFill>
                <a:latin typeface="+mn-lt"/>
                <a:ea typeface="+mn-ea"/>
                <a:cs typeface="+mn-cs"/>
              </a:defRPr>
            </a:lvl1pPr>
          </a:lstStyle>
          <a:p>
            <a:pPr lvl="0"/>
            <a:r>
              <a:rPr lang="en-US" dirty="0"/>
              <a:t>Click to add title</a:t>
            </a:r>
          </a:p>
        </p:txBody>
      </p:sp>
      <p:cxnSp>
        <p:nvCxnSpPr>
          <p:cNvPr id="3" name="Straight Connector 2">
            <a:extLst>
              <a:ext uri="{FF2B5EF4-FFF2-40B4-BE49-F238E27FC236}">
                <a16:creationId xmlns:a16="http://schemas.microsoft.com/office/drawing/2014/main" id="{C9E87E0B-D644-4037-B322-715C648BAD3B}"/>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41959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p:bg>
      <p:bgPr>
        <a:solidFill>
          <a:schemeClr val="bg2"/>
        </a:solidFill>
        <a:effectLst/>
      </p:bgPr>
    </p:bg>
    <p:spTree>
      <p:nvGrpSpPr>
        <p:cNvPr id="1" name=""/>
        <p:cNvGrpSpPr/>
        <p:nvPr/>
      </p:nvGrpSpPr>
      <p:grpSpPr>
        <a:xfrm>
          <a:off x="0" y="0"/>
          <a:ext cx="0" cy="0"/>
          <a:chOff x="0" y="0"/>
          <a:chExt cx="0" cy="0"/>
        </a:xfrm>
      </p:grpSpPr>
      <p:sp>
        <p:nvSpPr>
          <p:cNvPr id="9" name="Picture Placeholder 15">
            <a:extLst>
              <a:ext uri="{FF2B5EF4-FFF2-40B4-BE49-F238E27FC236}">
                <a16:creationId xmlns:a16="http://schemas.microsoft.com/office/drawing/2014/main" id="{940246AD-CE4F-4FD8-BCF6-5BA9ED62ACDA}"/>
              </a:ext>
            </a:extLst>
          </p:cNvPr>
          <p:cNvSpPr>
            <a:spLocks noGrp="1"/>
          </p:cNvSpPr>
          <p:nvPr>
            <p:ph type="pic" sz="quarter" idx="11"/>
          </p:nvPr>
        </p:nvSpPr>
        <p:spPr>
          <a:xfrm>
            <a:off x="6210300" y="3543302"/>
            <a:ext cx="4953000" cy="2849562"/>
          </a:xfrm>
        </p:spPr>
        <p:txBody>
          <a:bodyPr/>
          <a:lstStyle/>
          <a:p>
            <a:r>
              <a:rPr lang="en-US"/>
              <a:t>Click icon to add picture</a:t>
            </a:r>
            <a:endParaRPr lang="en-US" dirty="0"/>
          </a:p>
        </p:txBody>
      </p:sp>
      <p:sp>
        <p:nvSpPr>
          <p:cNvPr id="10" name="Picture Placeholder 13">
            <a:extLst>
              <a:ext uri="{FF2B5EF4-FFF2-40B4-BE49-F238E27FC236}">
                <a16:creationId xmlns:a16="http://schemas.microsoft.com/office/drawing/2014/main" id="{F8ECBB79-D5D3-4ECE-99F9-1B6834629E46}"/>
              </a:ext>
            </a:extLst>
          </p:cNvPr>
          <p:cNvSpPr>
            <a:spLocks noGrp="1"/>
          </p:cNvSpPr>
          <p:nvPr>
            <p:ph type="pic" sz="quarter" idx="10"/>
          </p:nvPr>
        </p:nvSpPr>
        <p:spPr>
          <a:xfrm>
            <a:off x="6210300" y="465138"/>
            <a:ext cx="4953000" cy="2849562"/>
          </a:xfrm>
        </p:spPr>
        <p:txBody>
          <a:bodyPr/>
          <a:lstStyle/>
          <a:p>
            <a:r>
              <a:rPr lang="en-US"/>
              <a:t>Click icon to add picture</a:t>
            </a:r>
            <a:endParaRPr lang="en-US" dirty="0"/>
          </a:p>
        </p:txBody>
      </p:sp>
      <p:sp>
        <p:nvSpPr>
          <p:cNvPr id="11" name="Text Placeholder 22">
            <a:extLst>
              <a:ext uri="{FF2B5EF4-FFF2-40B4-BE49-F238E27FC236}">
                <a16:creationId xmlns:a16="http://schemas.microsoft.com/office/drawing/2014/main" id="{C667C6DE-A3D4-4738-B7FC-43FB39FD7A28}"/>
              </a:ext>
            </a:extLst>
          </p:cNvPr>
          <p:cNvSpPr>
            <a:spLocks noGrp="1"/>
          </p:cNvSpPr>
          <p:nvPr>
            <p:ph type="body" sz="quarter" idx="15" hasCustomPrompt="1"/>
          </p:nvPr>
        </p:nvSpPr>
        <p:spPr>
          <a:xfrm>
            <a:off x="761917" y="517972"/>
            <a:ext cx="2956560" cy="1333500"/>
          </a:xfrm>
        </p:spPr>
        <p:txBody>
          <a:bodyPr>
            <a:noAutofit/>
          </a:bodyPr>
          <a:lstStyle>
            <a:lvl1pPr marL="0" indent="0">
              <a:lnSpc>
                <a:spcPct val="90000"/>
              </a:lnSpc>
              <a:buNone/>
              <a:defRPr sz="8800" b="1">
                <a:solidFill>
                  <a:schemeClr val="bg1"/>
                </a:solidFill>
              </a:defRPr>
            </a:lvl1pPr>
          </a:lstStyle>
          <a:p>
            <a:pPr lvl="0"/>
            <a:r>
              <a:rPr lang="en-US" dirty="0"/>
              <a:t>01</a:t>
            </a:r>
          </a:p>
        </p:txBody>
      </p:sp>
      <p:sp>
        <p:nvSpPr>
          <p:cNvPr id="12" name="Text Placeholder 18">
            <a:extLst>
              <a:ext uri="{FF2B5EF4-FFF2-40B4-BE49-F238E27FC236}">
                <a16:creationId xmlns:a16="http://schemas.microsoft.com/office/drawing/2014/main" id="{12C18C04-19C8-4ECC-83E8-6E65128CEF48}"/>
              </a:ext>
            </a:extLst>
          </p:cNvPr>
          <p:cNvSpPr>
            <a:spLocks noGrp="1"/>
          </p:cNvSpPr>
          <p:nvPr>
            <p:ph type="body" sz="quarter" idx="13"/>
          </p:nvPr>
        </p:nvSpPr>
        <p:spPr>
          <a:xfrm>
            <a:off x="1040130" y="2009776"/>
            <a:ext cx="3924300" cy="2849562"/>
          </a:xfrm>
        </p:spPr>
        <p:txBody>
          <a:bodyPr>
            <a:normAutofit/>
          </a:bodyPr>
          <a:lstStyle>
            <a:lvl1pPr marL="0" indent="0">
              <a:buNone/>
              <a:defRPr sz="1600">
                <a:solidFill>
                  <a:schemeClr val="tx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a:r>
              <a:rPr lang="en-US"/>
              <a:t>Click to edit Master text styles</a:t>
            </a:r>
          </a:p>
        </p:txBody>
      </p:sp>
      <p:sp>
        <p:nvSpPr>
          <p:cNvPr id="15" name="Text Placeholder 14">
            <a:extLst>
              <a:ext uri="{FF2B5EF4-FFF2-40B4-BE49-F238E27FC236}">
                <a16:creationId xmlns:a16="http://schemas.microsoft.com/office/drawing/2014/main" id="{4D14E5D8-EB42-4C87-B4AE-4746909A2D33}"/>
              </a:ext>
            </a:extLst>
          </p:cNvPr>
          <p:cNvSpPr>
            <a:spLocks noGrp="1"/>
          </p:cNvSpPr>
          <p:nvPr>
            <p:ph type="body" sz="quarter" idx="16"/>
          </p:nvPr>
        </p:nvSpPr>
        <p:spPr>
          <a:xfrm>
            <a:off x="1039813" y="5067300"/>
            <a:ext cx="3913187" cy="1319213"/>
          </a:xfrm>
        </p:spPr>
        <p:txBody>
          <a:bodyPr>
            <a:normAutofit/>
          </a:bodyPr>
          <a:lstStyle>
            <a:lvl1pPr>
              <a:defRPr lang="en-US" sz="1600" kern="1200" dirty="0" smtClean="0">
                <a:solidFill>
                  <a:schemeClr val="tx2">
                    <a:lumMod val="50000"/>
                  </a:schemeClr>
                </a:solidFill>
                <a:latin typeface="+mn-lt"/>
                <a:ea typeface="+mn-ea"/>
                <a:cs typeface="+mn-cs"/>
              </a:defRPr>
            </a:lvl1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 styles</a:t>
            </a:r>
          </a:p>
        </p:txBody>
      </p:sp>
      <p:sp>
        <p:nvSpPr>
          <p:cNvPr id="20" name="Date Placeholder 3">
            <a:extLst>
              <a:ext uri="{FF2B5EF4-FFF2-40B4-BE49-F238E27FC236}">
                <a16:creationId xmlns:a16="http://schemas.microsoft.com/office/drawing/2014/main" id="{0649945F-7BBD-4042-AA34-709CE3402EE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CD80274-DEF2-4F5D-8F74-69D0554CED55}" type="datetime1">
              <a:rPr lang="en-US" smtClean="0"/>
              <a:t>7/11/2024</a:t>
            </a:fld>
            <a:endParaRPr lang="en-US" dirty="0"/>
          </a:p>
        </p:txBody>
      </p:sp>
      <p:sp>
        <p:nvSpPr>
          <p:cNvPr id="21" name="Slide Number Placeholder 5">
            <a:extLst>
              <a:ext uri="{FF2B5EF4-FFF2-40B4-BE49-F238E27FC236}">
                <a16:creationId xmlns:a16="http://schemas.microsoft.com/office/drawing/2014/main" id="{51936C4A-DE5F-4BFE-AED0-47E48CD4605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14" name="Title 1">
            <a:extLst>
              <a:ext uri="{FF2B5EF4-FFF2-40B4-BE49-F238E27FC236}">
                <a16:creationId xmlns:a16="http://schemas.microsoft.com/office/drawing/2014/main" id="{F981B703-4F1F-41A6-AD71-3FFB2820FF1D}"/>
              </a:ext>
            </a:extLst>
          </p:cNvPr>
          <p:cNvSpPr>
            <a:spLocks noGrp="1"/>
          </p:cNvSpPr>
          <p:nvPr>
            <p:ph type="title" hasCustomPrompt="1"/>
          </p:nvPr>
        </p:nvSpPr>
        <p:spPr>
          <a:xfrm>
            <a:off x="1040130" y="465136"/>
            <a:ext cx="3935647" cy="1340615"/>
          </a:xfrm>
        </p:spPr>
        <p:txBody>
          <a:bodyPr vert="horz" lIns="91440" tIns="45720" rIns="91440" bIns="45720" rtlCol="0" anchor="ctr">
            <a:noAutofit/>
          </a:bodyPr>
          <a:lstStyle>
            <a:lvl1pPr>
              <a:defRPr lang="en-US" dirty="0">
                <a:solidFill>
                  <a:schemeClr val="tx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bg>
      <p:bgRef idx="1001">
        <a:schemeClr val="bg2"/>
      </p:bgRef>
    </p:bg>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661D25CF-5413-4949-A54A-8716608406B5}"/>
              </a:ext>
            </a:extLst>
          </p:cNvPr>
          <p:cNvSpPr>
            <a:spLocks noGrp="1"/>
          </p:cNvSpPr>
          <p:nvPr>
            <p:ph type="body" sz="quarter" idx="11"/>
          </p:nvPr>
        </p:nvSpPr>
        <p:spPr>
          <a:xfrm>
            <a:off x="7258050" y="2000250"/>
            <a:ext cx="4667250" cy="3398837"/>
          </a:xfrm>
        </p:spPr>
        <p:txBody>
          <a:bodyPr>
            <a:normAutofit/>
          </a:bodyPr>
          <a:lstStyle>
            <a:lvl1pPr marL="0" indent="0">
              <a:lnSpc>
                <a:spcPct val="150000"/>
              </a:lnSpc>
              <a:buNone/>
              <a:defRPr sz="2000">
                <a:solidFill>
                  <a:schemeClr val="accent2">
                    <a:lumMod val="50000"/>
                  </a:schemeClr>
                </a:solidFill>
              </a:defRPr>
            </a:lvl1pPr>
          </a:lstStyle>
          <a:p>
            <a:pPr lvl="0"/>
            <a:r>
              <a:rPr lang="en-US"/>
              <a:t>Click to edit Master text styles</a:t>
            </a:r>
          </a:p>
        </p:txBody>
      </p:sp>
      <p:sp>
        <p:nvSpPr>
          <p:cNvPr id="35" name="Date Placeholder 3">
            <a:extLst>
              <a:ext uri="{FF2B5EF4-FFF2-40B4-BE49-F238E27FC236}">
                <a16:creationId xmlns:a16="http://schemas.microsoft.com/office/drawing/2014/main" id="{224E3A4F-8479-4D38-A6D4-85F0883F379F}"/>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09D4DA8-2D4A-4F06-BECA-044AF4113FB4}" type="datetime1">
              <a:rPr lang="en-US" smtClean="0"/>
              <a:t>7/11/2024</a:t>
            </a:fld>
            <a:endParaRPr lang="en-US" dirty="0"/>
          </a:p>
        </p:txBody>
      </p:sp>
      <p:sp>
        <p:nvSpPr>
          <p:cNvPr id="36" name="Slide Number Placeholder 5">
            <a:extLst>
              <a:ext uri="{FF2B5EF4-FFF2-40B4-BE49-F238E27FC236}">
                <a16:creationId xmlns:a16="http://schemas.microsoft.com/office/drawing/2014/main" id="{D5A5341A-4863-40E8-8B9A-FB4E719257AE}"/>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6AD2FED0-CD95-48B0-B54A-1F64F952C6C0}"/>
              </a:ext>
            </a:extLst>
          </p:cNvPr>
          <p:cNvSpPr>
            <a:spLocks noGrp="1"/>
          </p:cNvSpPr>
          <p:nvPr>
            <p:ph type="title"/>
          </p:nvPr>
        </p:nvSpPr>
        <p:spPr>
          <a:xfrm>
            <a:off x="914513" y="876299"/>
            <a:ext cx="5181486" cy="2242441"/>
          </a:xfrm>
        </p:spPr>
        <p:txBody>
          <a:bodyPr vert="horz" lIns="91440" tIns="45720" rIns="91440" bIns="45720" rtlCol="0" anchor="t">
            <a:normAutofit/>
          </a:bodyPr>
          <a:lstStyle>
            <a:lvl1pPr>
              <a:defRPr lang="en-US" sz="7200">
                <a:solidFill>
                  <a:schemeClr val="accent2">
                    <a:lumMod val="50000"/>
                  </a:schemeClr>
                </a:solidFill>
                <a:ea typeface="+mn-ea"/>
                <a:cs typeface="+mn-cs"/>
              </a:defRPr>
            </a:lvl1pPr>
          </a:lstStyle>
          <a:p>
            <a:pPr marL="0" lvl="0" indent="0">
              <a:lnSpc>
                <a:spcPts val="6500"/>
              </a:lnSpc>
              <a:spcBef>
                <a:spcPts val="1000"/>
              </a:spcBef>
              <a:buFont typeface="Arial" panose="020B0604020202020204" pitchFamily="34" charset="0"/>
            </a:pPr>
            <a:r>
              <a:rPr lang="en-US"/>
              <a:t>Click to edit Master title style</a:t>
            </a:r>
          </a:p>
        </p:txBody>
      </p:sp>
      <p:cxnSp>
        <p:nvCxnSpPr>
          <p:cNvPr id="3" name="Straight Connector 2">
            <a:extLst>
              <a:ext uri="{FF2B5EF4-FFF2-40B4-BE49-F238E27FC236}">
                <a16:creationId xmlns:a16="http://schemas.microsoft.com/office/drawing/2014/main" id="{68EF5E91-A275-4181-9C62-BC0773AD0512}"/>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271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bg>
      <p:bgPr>
        <a:solidFill>
          <a:schemeClr val="accent1"/>
        </a:solidFill>
        <a:effectLst/>
      </p:bgPr>
    </p:bg>
    <p:spTree>
      <p:nvGrpSpPr>
        <p:cNvPr id="1" name=""/>
        <p:cNvGrpSpPr/>
        <p:nvPr/>
      </p:nvGrpSpPr>
      <p:grpSpPr>
        <a:xfrm>
          <a:off x="0" y="0"/>
          <a:ext cx="0" cy="0"/>
          <a:chOff x="0" y="0"/>
          <a:chExt cx="0" cy="0"/>
        </a:xfrm>
      </p:grpSpPr>
      <p:sp>
        <p:nvSpPr>
          <p:cNvPr id="17" name="Picture Placeholder 15">
            <a:extLst>
              <a:ext uri="{FF2B5EF4-FFF2-40B4-BE49-F238E27FC236}">
                <a16:creationId xmlns:a16="http://schemas.microsoft.com/office/drawing/2014/main" id="{423630CA-0A51-4B04-A57B-9E412A8FCD1F}"/>
              </a:ext>
            </a:extLst>
          </p:cNvPr>
          <p:cNvSpPr>
            <a:spLocks noGrp="1"/>
          </p:cNvSpPr>
          <p:nvPr>
            <p:ph type="pic" sz="quarter" idx="12"/>
          </p:nvPr>
        </p:nvSpPr>
        <p:spPr>
          <a:xfrm>
            <a:off x="8847137" y="3862387"/>
            <a:ext cx="2316163" cy="2538413"/>
          </a:xfrm>
        </p:spPr>
        <p:txBody>
          <a:bodyPr/>
          <a:lstStyle/>
          <a:p>
            <a:r>
              <a:rPr lang="en-US"/>
              <a:t>Click icon to add picture</a:t>
            </a:r>
          </a:p>
        </p:txBody>
      </p:sp>
      <p:sp>
        <p:nvSpPr>
          <p:cNvPr id="16" name="Picture Placeholder 15">
            <a:extLst>
              <a:ext uri="{FF2B5EF4-FFF2-40B4-BE49-F238E27FC236}">
                <a16:creationId xmlns:a16="http://schemas.microsoft.com/office/drawing/2014/main" id="{3C994AE8-9E30-418E-8361-5D851AFA42C5}"/>
              </a:ext>
            </a:extLst>
          </p:cNvPr>
          <p:cNvSpPr>
            <a:spLocks noGrp="1"/>
          </p:cNvSpPr>
          <p:nvPr>
            <p:ph type="pic" sz="quarter" idx="11"/>
          </p:nvPr>
        </p:nvSpPr>
        <p:spPr>
          <a:xfrm>
            <a:off x="6210300" y="3854450"/>
            <a:ext cx="2316163" cy="2538413"/>
          </a:xfrm>
        </p:spPr>
        <p:txBody>
          <a:bodyPr/>
          <a:lstStyle/>
          <a:p>
            <a:r>
              <a:rPr lang="en-US"/>
              <a:t>Click icon to add picture</a:t>
            </a:r>
          </a:p>
        </p:txBody>
      </p:sp>
      <p:sp>
        <p:nvSpPr>
          <p:cNvPr id="14" name="Picture Placeholder 13">
            <a:extLst>
              <a:ext uri="{FF2B5EF4-FFF2-40B4-BE49-F238E27FC236}">
                <a16:creationId xmlns:a16="http://schemas.microsoft.com/office/drawing/2014/main" id="{3D4E5783-2917-458E-BE61-F3D5AAA8F976}"/>
              </a:ext>
            </a:extLst>
          </p:cNvPr>
          <p:cNvSpPr>
            <a:spLocks noGrp="1"/>
          </p:cNvSpPr>
          <p:nvPr>
            <p:ph type="pic" sz="quarter" idx="10"/>
          </p:nvPr>
        </p:nvSpPr>
        <p:spPr>
          <a:xfrm>
            <a:off x="6210300" y="465138"/>
            <a:ext cx="4953000" cy="3090862"/>
          </a:xfrm>
        </p:spPr>
        <p:txBody>
          <a:bodyPr/>
          <a:lstStyle/>
          <a:p>
            <a:r>
              <a:rPr lang="en-US"/>
              <a:t>Click icon to add picture</a:t>
            </a:r>
          </a:p>
        </p:txBody>
      </p:sp>
      <p:sp>
        <p:nvSpPr>
          <p:cNvPr id="23" name="Text Placeholder 22">
            <a:extLst>
              <a:ext uri="{FF2B5EF4-FFF2-40B4-BE49-F238E27FC236}">
                <a16:creationId xmlns:a16="http://schemas.microsoft.com/office/drawing/2014/main" id="{B1D734B5-5F1C-4E34-81FF-AD75105E8391}"/>
              </a:ext>
            </a:extLst>
          </p:cNvPr>
          <p:cNvSpPr>
            <a:spLocks noGrp="1"/>
          </p:cNvSpPr>
          <p:nvPr>
            <p:ph type="body" sz="quarter" idx="15" hasCustomPrompt="1"/>
          </p:nvPr>
        </p:nvSpPr>
        <p:spPr>
          <a:xfrm>
            <a:off x="761917" y="517972"/>
            <a:ext cx="2956560" cy="1333500"/>
          </a:xfrm>
        </p:spPr>
        <p:txBody>
          <a:bodyPr>
            <a:noAutofit/>
          </a:bodyPr>
          <a:lstStyle>
            <a:lvl1pPr marL="0" indent="0">
              <a:lnSpc>
                <a:spcPct val="90000"/>
              </a:lnSpc>
              <a:buNone/>
              <a:defRPr sz="8800" b="1">
                <a:solidFill>
                  <a:schemeClr val="bg1"/>
                </a:solidFill>
                <a:latin typeface="+mj-lt"/>
              </a:defRPr>
            </a:lvl1pPr>
          </a:lstStyle>
          <a:p>
            <a:pPr lvl="0"/>
            <a:r>
              <a:rPr lang="en-US" dirty="0"/>
              <a:t>01</a:t>
            </a:r>
          </a:p>
        </p:txBody>
      </p:sp>
      <p:sp>
        <p:nvSpPr>
          <p:cNvPr id="19" name="Text Placeholder 18">
            <a:extLst>
              <a:ext uri="{FF2B5EF4-FFF2-40B4-BE49-F238E27FC236}">
                <a16:creationId xmlns:a16="http://schemas.microsoft.com/office/drawing/2014/main" id="{65757DE8-43D6-4A47-ABC9-B39EC8016CB2}"/>
              </a:ext>
            </a:extLst>
          </p:cNvPr>
          <p:cNvSpPr>
            <a:spLocks noGrp="1"/>
          </p:cNvSpPr>
          <p:nvPr>
            <p:ph type="body" sz="quarter" idx="13"/>
          </p:nvPr>
        </p:nvSpPr>
        <p:spPr>
          <a:xfrm>
            <a:off x="1040130" y="2009775"/>
            <a:ext cx="3924300" cy="4391025"/>
          </a:xfrm>
        </p:spPr>
        <p:txBody>
          <a:bodyPr>
            <a:normAutofit/>
          </a:bodyPr>
          <a:lstStyle>
            <a:lvl1pPr marL="0" indent="0">
              <a:lnSpc>
                <a:spcPct val="150000"/>
              </a:lnSpc>
              <a:buNone/>
              <a:defRPr sz="1600">
                <a:solidFill>
                  <a:schemeClr val="accent2">
                    <a:lumMod val="50000"/>
                  </a:schemeClr>
                </a:solidFill>
              </a:defRPr>
            </a:lvl1pPr>
            <a:lvl2pPr marL="457200" indent="0">
              <a:buNone/>
              <a:defRPr sz="2000">
                <a:solidFill>
                  <a:schemeClr val="tx2">
                    <a:lumMod val="50000"/>
                  </a:schemeClr>
                </a:solidFill>
              </a:defRPr>
            </a:lvl2pPr>
            <a:lvl3pPr marL="914400" indent="0">
              <a:buNone/>
              <a:defRPr sz="1800">
                <a:solidFill>
                  <a:schemeClr val="tx2">
                    <a:lumMod val="50000"/>
                  </a:schemeClr>
                </a:solidFill>
              </a:defRPr>
            </a:lvl3pPr>
            <a:lvl4pPr marL="1371600" indent="0">
              <a:buNone/>
              <a:defRPr sz="1600">
                <a:solidFill>
                  <a:schemeClr val="tx2">
                    <a:lumMod val="50000"/>
                  </a:schemeClr>
                </a:solidFill>
              </a:defRPr>
            </a:lvl4pPr>
            <a:lvl5pPr marL="1828800" indent="0">
              <a:buNone/>
              <a:defRPr sz="1600">
                <a:solidFill>
                  <a:schemeClr val="tx2">
                    <a:lumMod val="50000"/>
                  </a:schemeClr>
                </a:solidFill>
              </a:defRPr>
            </a:lvl5pPr>
          </a:lstStyle>
          <a:p>
            <a:pPr lvl="0"/>
            <a:r>
              <a:rPr lang="en-US"/>
              <a:t>Click to edit Master text styles</a:t>
            </a:r>
          </a:p>
        </p:txBody>
      </p:sp>
      <p:sp>
        <p:nvSpPr>
          <p:cNvPr id="30" name="Date Placeholder 3">
            <a:extLst>
              <a:ext uri="{FF2B5EF4-FFF2-40B4-BE49-F238E27FC236}">
                <a16:creationId xmlns:a16="http://schemas.microsoft.com/office/drawing/2014/main" id="{984C97B0-0D42-4831-9ABD-390370C0F0B6}"/>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C81873-7D47-483D-BCB4-50DD9806C720}" type="datetime1">
              <a:rPr lang="en-US" smtClean="0"/>
              <a:t>7/11/2024</a:t>
            </a:fld>
            <a:endParaRPr lang="en-US" dirty="0"/>
          </a:p>
        </p:txBody>
      </p:sp>
      <p:sp>
        <p:nvSpPr>
          <p:cNvPr id="31" name="Slide Number Placeholder 5">
            <a:extLst>
              <a:ext uri="{FF2B5EF4-FFF2-40B4-BE49-F238E27FC236}">
                <a16:creationId xmlns:a16="http://schemas.microsoft.com/office/drawing/2014/main" id="{CE8438DF-723C-49AB-AD18-1C40F107F5B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6032FDE8-62A6-4290-88E6-2795313DE27E}"/>
              </a:ext>
            </a:extLst>
          </p:cNvPr>
          <p:cNvSpPr>
            <a:spLocks noGrp="1"/>
          </p:cNvSpPr>
          <p:nvPr>
            <p:ph type="title" hasCustomPrompt="1"/>
          </p:nvPr>
        </p:nvSpPr>
        <p:spPr>
          <a:xfrm>
            <a:off x="1028700" y="465137"/>
            <a:ext cx="3935647" cy="1340615"/>
          </a:xfrm>
        </p:spPr>
        <p:txBody>
          <a:bodyPr vert="horz" lIns="91440" tIns="45720" rIns="91440" bIns="45720" rtlCol="0" anchor="ctr">
            <a:noAutofit/>
          </a:bodyPr>
          <a:lstStyle>
            <a:lvl1pPr>
              <a:defRPr lang="en-US">
                <a:solidFill>
                  <a:schemeClr val="accent2">
                    <a:lumMod val="50000"/>
                  </a:schemeClr>
                </a:solidFill>
                <a:latin typeface="+mn-lt"/>
                <a:ea typeface="+mn-ea"/>
                <a:cs typeface="+mn-cs"/>
              </a:defRPr>
            </a:lvl1pPr>
          </a:lstStyle>
          <a:p>
            <a:pPr marL="0" lvl="0" indent="0">
              <a:spcBef>
                <a:spcPts val="1000"/>
              </a:spcBef>
              <a:buFont typeface="Arial" panose="020B0604020202020204" pitchFamily="34" charset="0"/>
            </a:pPr>
            <a:r>
              <a:rPr lang="en-US" dirty="0"/>
              <a:t>Title</a:t>
            </a:r>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bg>
      <p:bgPr>
        <a:solidFill>
          <a:schemeClr val="accent2"/>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BC85317C-3A2D-483F-B913-714129E195A2}"/>
              </a:ext>
            </a:extLst>
          </p:cNvPr>
          <p:cNvSpPr>
            <a:spLocks noGrp="1"/>
          </p:cNvSpPr>
          <p:nvPr>
            <p:ph type="body" sz="quarter" idx="13" hasCustomPrompt="1"/>
          </p:nvPr>
        </p:nvSpPr>
        <p:spPr>
          <a:xfrm>
            <a:off x="2773045" y="2426610"/>
            <a:ext cx="2378075" cy="1111250"/>
          </a:xfrm>
        </p:spPr>
        <p:txBody>
          <a:bodyPr>
            <a:noAutofit/>
          </a:bodyPr>
          <a:lstStyle>
            <a:lvl1pPr marL="0" indent="0">
              <a:lnSpc>
                <a:spcPct val="90000"/>
              </a:lnSpc>
              <a:buNone/>
              <a:defRPr sz="8800">
                <a:solidFill>
                  <a:schemeClr val="bg1"/>
                </a:solidFill>
              </a:defRPr>
            </a:lvl1pPr>
          </a:lstStyle>
          <a:p>
            <a:pPr lvl="0"/>
            <a:r>
              <a:rPr lang="en-US" dirty="0"/>
              <a:t>02</a:t>
            </a:r>
          </a:p>
        </p:txBody>
      </p:sp>
      <p:sp>
        <p:nvSpPr>
          <p:cNvPr id="2" name="Title 1">
            <a:extLst>
              <a:ext uri="{FF2B5EF4-FFF2-40B4-BE49-F238E27FC236}">
                <a16:creationId xmlns:a16="http://schemas.microsoft.com/office/drawing/2014/main" id="{C45DFEC7-1EEC-4FF2-868A-9799EA69FE87}"/>
              </a:ext>
            </a:extLst>
          </p:cNvPr>
          <p:cNvSpPr>
            <a:spLocks noGrp="1"/>
          </p:cNvSpPr>
          <p:nvPr>
            <p:ph type="title"/>
          </p:nvPr>
        </p:nvSpPr>
        <p:spPr>
          <a:xfrm>
            <a:off x="3037155" y="2714986"/>
            <a:ext cx="6674802" cy="655320"/>
          </a:xfrm>
        </p:spPr>
        <p:txBody>
          <a:bodyPr vert="horz" lIns="91440" tIns="45720" rIns="91440" bIns="45720" rtlCol="0">
            <a:normAutofit/>
          </a:bodyPr>
          <a:lstStyle>
            <a:lvl1pPr>
              <a:defRPr lang="en-US">
                <a:solidFill>
                  <a:schemeClr val="accent2">
                    <a:lumMod val="50000"/>
                  </a:schemeClr>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and Graph">
    <p:bg>
      <p:bgPr>
        <a:solidFill>
          <a:schemeClr val="bg2"/>
        </a:solidFill>
        <a:effectLst/>
      </p:bgPr>
    </p:bg>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EA6C54-2562-43EA-9A1B-F808D04718E7}" type="datetime1">
              <a:rPr lang="en-US" smtClean="0"/>
              <a:t>7/11/2024</a:t>
            </a:fld>
            <a:endParaRPr lang="en-US" dirty="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id="{6E394D08-059F-42CF-AB8C-ED21F3BFB18A}"/>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0EA6C54-2562-43EA-9A1B-F808D04718E7}" type="datetime1">
              <a:rPr lang="en-US" smtClean="0"/>
              <a:t>7/11/2024</a:t>
            </a:fld>
            <a:endParaRPr lang="en-US" dirty="0"/>
          </a:p>
        </p:txBody>
      </p:sp>
      <p:sp>
        <p:nvSpPr>
          <p:cNvPr id="15" name="Slide Number Placeholder 5">
            <a:extLst>
              <a:ext uri="{FF2B5EF4-FFF2-40B4-BE49-F238E27FC236}">
                <a16:creationId xmlns:a16="http://schemas.microsoft.com/office/drawing/2014/main" id="{BDF7B388-741A-4181-9A9E-D8FA8EC49D2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7" name="Picture Placeholder 6">
            <a:extLst>
              <a:ext uri="{FF2B5EF4-FFF2-40B4-BE49-F238E27FC236}">
                <a16:creationId xmlns:a16="http://schemas.microsoft.com/office/drawing/2014/main" id="{2364FFEF-B933-46C6-A918-A80C987DB70F}"/>
              </a:ext>
            </a:extLst>
          </p:cNvPr>
          <p:cNvSpPr>
            <a:spLocks noGrp="1"/>
          </p:cNvSpPr>
          <p:nvPr>
            <p:ph type="pic" sz="quarter" idx="10"/>
          </p:nvPr>
        </p:nvSpPr>
        <p:spPr>
          <a:xfrm>
            <a:off x="1022147" y="0"/>
            <a:ext cx="3938588" cy="6400800"/>
          </a:xfrm>
        </p:spPr>
        <p:txBody>
          <a:bodyPr/>
          <a:lstStyle/>
          <a:p>
            <a:r>
              <a:rPr lang="en-US"/>
              <a:t>Click icon to add picture</a:t>
            </a:r>
          </a:p>
        </p:txBody>
      </p:sp>
      <p:pic>
        <p:nvPicPr>
          <p:cNvPr id="4" name="Picture 3" hidden="1">
            <a:extLst>
              <a:ext uri="{FF2B5EF4-FFF2-40B4-BE49-F238E27FC236}">
                <a16:creationId xmlns:a16="http://schemas.microsoft.com/office/drawing/2014/main" id="{59E5EAF8-68C2-4910-8F66-D9320B9574C2}"/>
              </a:ext>
            </a:extLst>
          </p:cNvPr>
          <p:cNvPicPr>
            <a:picLocks noChangeAspect="1"/>
          </p:cNvPicPr>
          <p:nvPr userDrawn="1"/>
        </p:nvPicPr>
        <p:blipFill>
          <a:blip r:embed="rId2"/>
          <a:stretch>
            <a:fillRect/>
          </a:stretch>
        </p:blipFill>
        <p:spPr>
          <a:xfrm>
            <a:off x="5947967" y="2105933"/>
            <a:ext cx="5297883" cy="1024217"/>
          </a:xfrm>
          <a:prstGeom prst="rect">
            <a:avLst/>
          </a:prstGeom>
        </p:spPr>
      </p:pic>
      <p:sp>
        <p:nvSpPr>
          <p:cNvPr id="5" name="Title 4">
            <a:extLst>
              <a:ext uri="{FF2B5EF4-FFF2-40B4-BE49-F238E27FC236}">
                <a16:creationId xmlns:a16="http://schemas.microsoft.com/office/drawing/2014/main" id="{E3BE48E1-D3BE-4B52-B2EC-13A514CB0530}"/>
              </a:ext>
            </a:extLst>
          </p:cNvPr>
          <p:cNvSpPr>
            <a:spLocks noGrp="1"/>
          </p:cNvSpPr>
          <p:nvPr>
            <p:ph type="title"/>
          </p:nvPr>
        </p:nvSpPr>
        <p:spPr>
          <a:xfrm>
            <a:off x="5947966" y="2105933"/>
            <a:ext cx="5297883" cy="2237467"/>
          </a:xfrm>
        </p:spPr>
        <p:txBody>
          <a:bodyPr anchor="t">
            <a:normAutofit/>
          </a:bodyPr>
          <a:lstStyle>
            <a:lvl1pPr>
              <a:lnSpc>
                <a:spcPct val="150000"/>
              </a:lnSpc>
              <a:spcBef>
                <a:spcPts val="1000"/>
              </a:spcBef>
              <a:defRPr sz="2000">
                <a:solidFill>
                  <a:schemeClr val="accent2">
                    <a:lumMod val="50000"/>
                  </a:schemeClr>
                </a:solidFill>
              </a:defRPr>
            </a:lvl1pPr>
          </a:lstStyle>
          <a:p>
            <a:r>
              <a:rPr lang="en-US"/>
              <a:t>Click to edit Master title style</a:t>
            </a:r>
          </a:p>
        </p:txBody>
      </p:sp>
    </p:spTree>
    <p:extLst>
      <p:ext uri="{BB962C8B-B14F-4D97-AF65-F5344CB8AC3E}">
        <p14:creationId xmlns:p14="http://schemas.microsoft.com/office/powerpoint/2010/main" val="251674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meline">
    <p:bg>
      <p:bgRef idx="1001">
        <a:schemeClr val="bg2"/>
      </p:bgRef>
    </p:bg>
    <p:spTree>
      <p:nvGrpSpPr>
        <p:cNvPr id="1" name=""/>
        <p:cNvGrpSpPr/>
        <p:nvPr/>
      </p:nvGrpSpPr>
      <p:grpSpPr>
        <a:xfrm>
          <a:off x="0" y="0"/>
          <a:ext cx="0" cy="0"/>
          <a:chOff x="0" y="0"/>
          <a:chExt cx="0" cy="0"/>
        </a:xfrm>
      </p:grpSpPr>
      <p:sp>
        <p:nvSpPr>
          <p:cNvPr id="15" name="Date Placeholder 3">
            <a:extLst>
              <a:ext uri="{FF2B5EF4-FFF2-40B4-BE49-F238E27FC236}">
                <a16:creationId xmlns:a16="http://schemas.microsoft.com/office/drawing/2014/main" id="{50815B22-13FE-47CD-9F79-73704A278BD7}"/>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DB74C9-B808-4394-A017-79C83B2524EF}" type="datetime1">
              <a:rPr lang="en-US" smtClean="0"/>
              <a:t>7/11/2024</a:t>
            </a:fld>
            <a:endParaRPr lang="en-US" dirty="0"/>
          </a:p>
        </p:txBody>
      </p:sp>
      <p:sp>
        <p:nvSpPr>
          <p:cNvPr id="16" name="Slide Number Placeholder 5">
            <a:extLst>
              <a:ext uri="{FF2B5EF4-FFF2-40B4-BE49-F238E27FC236}">
                <a16:creationId xmlns:a16="http://schemas.microsoft.com/office/drawing/2014/main" id="{D7669539-CB64-44F5-999D-7B9E61F8AF9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3" name="Content Placeholder 2">
            <a:extLst>
              <a:ext uri="{FF2B5EF4-FFF2-40B4-BE49-F238E27FC236}">
                <a16:creationId xmlns:a16="http://schemas.microsoft.com/office/drawing/2014/main" id="{822BA076-F3B9-47CB-80C2-BE29F157D044}"/>
              </a:ext>
            </a:extLst>
          </p:cNvPr>
          <p:cNvSpPr>
            <a:spLocks noGrp="1"/>
          </p:cNvSpPr>
          <p:nvPr>
            <p:ph sz="quarter" idx="11"/>
          </p:nvPr>
        </p:nvSpPr>
        <p:spPr>
          <a:xfrm>
            <a:off x="854075" y="1625600"/>
            <a:ext cx="10499725" cy="4860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a:extLst>
              <a:ext uri="{FF2B5EF4-FFF2-40B4-BE49-F238E27FC236}">
                <a16:creationId xmlns:a16="http://schemas.microsoft.com/office/drawing/2014/main" id="{E909627E-FE70-43A1-B0CB-4D4F6C32C2D0}"/>
              </a:ext>
            </a:extLst>
          </p:cNvPr>
          <p:cNvSpPr>
            <a:spLocks noGrp="1"/>
          </p:cNvSpPr>
          <p:nvPr>
            <p:ph type="title" hasCustomPrompt="1"/>
          </p:nvPr>
        </p:nvSpPr>
        <p:spPr>
          <a:xfrm>
            <a:off x="854074" y="122239"/>
            <a:ext cx="10499725" cy="1355724"/>
          </a:xfrm>
        </p:spPr>
        <p:txBody>
          <a:bodyPr vert="horz" lIns="91440" tIns="45720" rIns="91440" bIns="45720" rtlCol="0" anchor="ctr">
            <a:normAutofit/>
          </a:bodyPr>
          <a:lstStyle>
            <a:lvl1pPr algn="ctr">
              <a:defRPr lang="en-US">
                <a:solidFill>
                  <a:schemeClr val="accent2">
                    <a:lumMod val="50000"/>
                  </a:schemeClr>
                </a:solidFill>
                <a:ea typeface="+mn-ea"/>
                <a:cs typeface="+mn-cs"/>
              </a:defRPr>
            </a:lvl1pPr>
          </a:lstStyle>
          <a:p>
            <a:pPr lvl="0"/>
            <a:r>
              <a:rPr lang="en-US" dirty="0"/>
              <a:t>Click to edit Master text styles</a:t>
            </a:r>
          </a:p>
        </p:txBody>
      </p:sp>
    </p:spTree>
    <p:extLst>
      <p:ext uri="{BB962C8B-B14F-4D97-AF65-F5344CB8AC3E}">
        <p14:creationId xmlns:p14="http://schemas.microsoft.com/office/powerpoint/2010/main" val="147694759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accent2"/>
        </a:solidFill>
        <a:effectLst/>
      </p:bgPr>
    </p:bg>
    <p:spTree>
      <p:nvGrpSpPr>
        <p:cNvPr id="1" name=""/>
        <p:cNvGrpSpPr/>
        <p:nvPr/>
      </p:nvGrpSpPr>
      <p:grpSpPr>
        <a:xfrm>
          <a:off x="0" y="0"/>
          <a:ext cx="0" cy="0"/>
          <a:chOff x="0" y="0"/>
          <a:chExt cx="0" cy="0"/>
        </a:xfrm>
      </p:grpSpPr>
      <p:sp>
        <p:nvSpPr>
          <p:cNvPr id="34" name="Text Placeholder 22">
            <a:extLst>
              <a:ext uri="{FF2B5EF4-FFF2-40B4-BE49-F238E27FC236}">
                <a16:creationId xmlns:a16="http://schemas.microsoft.com/office/drawing/2014/main" id="{41BF345D-81AF-4851-83A1-623398489054}"/>
              </a:ext>
            </a:extLst>
          </p:cNvPr>
          <p:cNvSpPr>
            <a:spLocks noGrp="1"/>
          </p:cNvSpPr>
          <p:nvPr>
            <p:ph type="body" sz="quarter" idx="21" hasCustomPrompt="1"/>
          </p:nvPr>
        </p:nvSpPr>
        <p:spPr>
          <a:xfrm>
            <a:off x="761917" y="517972"/>
            <a:ext cx="3108960" cy="1333500"/>
          </a:xfrm>
        </p:spPr>
        <p:txBody>
          <a:bodyPr>
            <a:noAutofit/>
          </a:bodyPr>
          <a:lstStyle>
            <a:lvl1pPr marL="0" indent="0">
              <a:lnSpc>
                <a:spcPct val="90000"/>
              </a:lnSpc>
              <a:buNone/>
              <a:defRPr sz="8800" b="1">
                <a:solidFill>
                  <a:schemeClr val="tx1"/>
                </a:solidFill>
              </a:defRPr>
            </a:lvl1pPr>
          </a:lstStyle>
          <a:p>
            <a:pPr lvl="0"/>
            <a:r>
              <a:rPr lang="en-US" dirty="0"/>
              <a:t>01</a:t>
            </a:r>
          </a:p>
        </p:txBody>
      </p:sp>
      <p:sp>
        <p:nvSpPr>
          <p:cNvPr id="21" name="Picture Placeholder 20">
            <a:extLst>
              <a:ext uri="{FF2B5EF4-FFF2-40B4-BE49-F238E27FC236}">
                <a16:creationId xmlns:a16="http://schemas.microsoft.com/office/drawing/2014/main" id="{EC4F3A57-45ED-498D-858C-3EE63DF129C4}"/>
              </a:ext>
            </a:extLst>
          </p:cNvPr>
          <p:cNvSpPr>
            <a:spLocks noGrp="1"/>
          </p:cNvSpPr>
          <p:nvPr>
            <p:ph type="pic" sz="quarter" idx="11"/>
          </p:nvPr>
        </p:nvSpPr>
        <p:spPr>
          <a:xfrm>
            <a:off x="1036601" y="3552677"/>
            <a:ext cx="1874874" cy="2848123"/>
          </a:xfrm>
        </p:spPr>
        <p:txBody>
          <a:bodyPr/>
          <a:lstStyle/>
          <a:p>
            <a:r>
              <a:rPr lang="en-US"/>
              <a:t>Click icon to add picture</a:t>
            </a:r>
          </a:p>
        </p:txBody>
      </p:sp>
      <p:sp>
        <p:nvSpPr>
          <p:cNvPr id="22" name="Picture Placeholder 20">
            <a:extLst>
              <a:ext uri="{FF2B5EF4-FFF2-40B4-BE49-F238E27FC236}">
                <a16:creationId xmlns:a16="http://schemas.microsoft.com/office/drawing/2014/main" id="{1AC5BB09-E3BA-4948-93B3-EDCAAB803112}"/>
              </a:ext>
            </a:extLst>
          </p:cNvPr>
          <p:cNvSpPr>
            <a:spLocks noGrp="1"/>
          </p:cNvSpPr>
          <p:nvPr>
            <p:ph type="pic" sz="quarter" idx="12"/>
          </p:nvPr>
        </p:nvSpPr>
        <p:spPr>
          <a:xfrm>
            <a:off x="3101197" y="3552677"/>
            <a:ext cx="1874874" cy="2848123"/>
          </a:xfrm>
        </p:spPr>
        <p:txBody>
          <a:bodyPr/>
          <a:lstStyle/>
          <a:p>
            <a:r>
              <a:rPr lang="en-US"/>
              <a:t>Click icon to add picture</a:t>
            </a:r>
            <a:endParaRPr lang="en-US" dirty="0"/>
          </a:p>
        </p:txBody>
      </p:sp>
      <p:sp>
        <p:nvSpPr>
          <p:cNvPr id="23" name="Picture Placeholder 20">
            <a:extLst>
              <a:ext uri="{FF2B5EF4-FFF2-40B4-BE49-F238E27FC236}">
                <a16:creationId xmlns:a16="http://schemas.microsoft.com/office/drawing/2014/main" id="{BF83C6B7-5484-4586-8830-098BDCD9C987}"/>
              </a:ext>
            </a:extLst>
          </p:cNvPr>
          <p:cNvSpPr>
            <a:spLocks noGrp="1"/>
          </p:cNvSpPr>
          <p:nvPr>
            <p:ph type="pic" sz="quarter" idx="13"/>
          </p:nvPr>
        </p:nvSpPr>
        <p:spPr>
          <a:xfrm>
            <a:off x="5166324" y="3552677"/>
            <a:ext cx="1874874" cy="2848123"/>
          </a:xfrm>
        </p:spPr>
        <p:txBody>
          <a:bodyPr/>
          <a:lstStyle/>
          <a:p>
            <a:r>
              <a:rPr lang="en-US"/>
              <a:t>Click icon to add picture</a:t>
            </a:r>
          </a:p>
        </p:txBody>
      </p:sp>
      <p:sp>
        <p:nvSpPr>
          <p:cNvPr id="24" name="Picture Placeholder 20">
            <a:extLst>
              <a:ext uri="{FF2B5EF4-FFF2-40B4-BE49-F238E27FC236}">
                <a16:creationId xmlns:a16="http://schemas.microsoft.com/office/drawing/2014/main" id="{0C5663B1-EED6-4D80-A7C2-19E1366387A4}"/>
              </a:ext>
            </a:extLst>
          </p:cNvPr>
          <p:cNvSpPr>
            <a:spLocks noGrp="1"/>
          </p:cNvSpPr>
          <p:nvPr>
            <p:ph type="pic" sz="quarter" idx="14"/>
          </p:nvPr>
        </p:nvSpPr>
        <p:spPr>
          <a:xfrm>
            <a:off x="7239069" y="3552677"/>
            <a:ext cx="1874874" cy="2848123"/>
          </a:xfrm>
        </p:spPr>
        <p:txBody>
          <a:bodyPr/>
          <a:lstStyle/>
          <a:p>
            <a:r>
              <a:rPr lang="en-US"/>
              <a:t>Click icon to add picture</a:t>
            </a:r>
          </a:p>
        </p:txBody>
      </p:sp>
      <p:sp>
        <p:nvSpPr>
          <p:cNvPr id="25" name="Picture Placeholder 20">
            <a:extLst>
              <a:ext uri="{FF2B5EF4-FFF2-40B4-BE49-F238E27FC236}">
                <a16:creationId xmlns:a16="http://schemas.microsoft.com/office/drawing/2014/main" id="{D21E7B61-407B-40A7-9AF6-0D7E7106BCFC}"/>
              </a:ext>
            </a:extLst>
          </p:cNvPr>
          <p:cNvSpPr>
            <a:spLocks noGrp="1"/>
          </p:cNvSpPr>
          <p:nvPr>
            <p:ph type="pic" sz="quarter" idx="15"/>
          </p:nvPr>
        </p:nvSpPr>
        <p:spPr>
          <a:xfrm>
            <a:off x="9296046" y="3552677"/>
            <a:ext cx="1874874" cy="2848123"/>
          </a:xfrm>
        </p:spPr>
        <p:txBody>
          <a:bodyPr/>
          <a:lstStyle/>
          <a:p>
            <a:r>
              <a:rPr lang="en-US"/>
              <a:t>Click icon to add picture</a:t>
            </a:r>
          </a:p>
        </p:txBody>
      </p:sp>
      <p:sp>
        <p:nvSpPr>
          <p:cNvPr id="30" name="Date Placeholder 3">
            <a:extLst>
              <a:ext uri="{FF2B5EF4-FFF2-40B4-BE49-F238E27FC236}">
                <a16:creationId xmlns:a16="http://schemas.microsoft.com/office/drawing/2014/main" id="{415C3ACC-5A8A-46E6-BA0D-90ADD27E2F85}"/>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D2DF6D-B715-4785-8DEA-9165C638CF44}" type="datetime1">
              <a:rPr lang="en-US" smtClean="0"/>
              <a:t>7/11/2024</a:t>
            </a:fld>
            <a:endParaRPr lang="en-US" dirty="0"/>
          </a:p>
        </p:txBody>
      </p:sp>
      <p:sp>
        <p:nvSpPr>
          <p:cNvPr id="31" name="Slide Number Placeholder 5">
            <a:extLst>
              <a:ext uri="{FF2B5EF4-FFF2-40B4-BE49-F238E27FC236}">
                <a16:creationId xmlns:a16="http://schemas.microsoft.com/office/drawing/2014/main" id="{0D00A5C2-DCEE-4CB3-9307-61EB88B1D59C}"/>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E3E8CB70-B054-4294-AD29-EE7A75C723E5}"/>
              </a:ext>
            </a:extLst>
          </p:cNvPr>
          <p:cNvSpPr>
            <a:spLocks noGrp="1"/>
          </p:cNvSpPr>
          <p:nvPr>
            <p:ph type="title"/>
          </p:nvPr>
        </p:nvSpPr>
        <p:spPr>
          <a:xfrm>
            <a:off x="1051560" y="651507"/>
            <a:ext cx="8991563" cy="1005839"/>
          </a:xfrm>
        </p:spPr>
        <p:txBody>
          <a:bodyPr vert="horz" lIns="91440" tIns="45720" rIns="91440" bIns="45720" rtlCol="0" anchor="ctr">
            <a:noAutofit/>
          </a:bodyPr>
          <a:lstStyle>
            <a:lvl1pPr>
              <a:lnSpc>
                <a:spcPct val="90000"/>
              </a:lnSpc>
              <a:defRPr lang="en-US">
                <a:solidFill>
                  <a:schemeClr val="accent2">
                    <a:lumMod val="50000"/>
                  </a:schemeClr>
                </a:solidFill>
                <a:ea typeface="+mn-ea"/>
                <a:cs typeface="+mn-cs"/>
              </a:defRPr>
            </a:lvl1pPr>
          </a:lstStyle>
          <a:p>
            <a:pPr marL="0" lvl="0" indent="0">
              <a:spcBef>
                <a:spcPts val="1000"/>
              </a:spcBef>
              <a:buFont typeface="Arial" panose="020B0604020202020204" pitchFamily="34" charset="0"/>
            </a:pPr>
            <a:r>
              <a:rPr lang="en-US"/>
              <a:t>Click to edit Master title style</a:t>
            </a:r>
            <a:endParaRPr lang="en-US" dirty="0"/>
          </a:p>
        </p:txBody>
      </p:sp>
      <p:sp>
        <p:nvSpPr>
          <p:cNvPr id="4" name="Text Placeholder 3">
            <a:extLst>
              <a:ext uri="{FF2B5EF4-FFF2-40B4-BE49-F238E27FC236}">
                <a16:creationId xmlns:a16="http://schemas.microsoft.com/office/drawing/2014/main" id="{28E0D608-4E7A-4014-9F62-CB43A0C83943}"/>
              </a:ext>
            </a:extLst>
          </p:cNvPr>
          <p:cNvSpPr>
            <a:spLocks noGrp="1"/>
          </p:cNvSpPr>
          <p:nvPr>
            <p:ph type="body" sz="quarter" idx="16" hasCustomPrompt="1"/>
          </p:nvPr>
        </p:nvSpPr>
        <p:spPr>
          <a:xfrm>
            <a:off x="1036638" y="2717800"/>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6" name="Text Placeholder 3">
            <a:extLst>
              <a:ext uri="{FF2B5EF4-FFF2-40B4-BE49-F238E27FC236}">
                <a16:creationId xmlns:a16="http://schemas.microsoft.com/office/drawing/2014/main" id="{9C3A63B0-4EEA-45BC-A016-5FDA0969EA00}"/>
              </a:ext>
            </a:extLst>
          </p:cNvPr>
          <p:cNvSpPr>
            <a:spLocks noGrp="1"/>
          </p:cNvSpPr>
          <p:nvPr>
            <p:ph type="body" sz="quarter" idx="17" hasCustomPrompt="1"/>
          </p:nvPr>
        </p:nvSpPr>
        <p:spPr>
          <a:xfrm>
            <a:off x="308610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7" name="Text Placeholder 3">
            <a:extLst>
              <a:ext uri="{FF2B5EF4-FFF2-40B4-BE49-F238E27FC236}">
                <a16:creationId xmlns:a16="http://schemas.microsoft.com/office/drawing/2014/main" id="{7080679B-5220-4478-B631-7112F870B7AC}"/>
              </a:ext>
            </a:extLst>
          </p:cNvPr>
          <p:cNvSpPr>
            <a:spLocks noGrp="1"/>
          </p:cNvSpPr>
          <p:nvPr>
            <p:ph type="body" sz="quarter" idx="18" hasCustomPrompt="1"/>
          </p:nvPr>
        </p:nvSpPr>
        <p:spPr>
          <a:xfrm>
            <a:off x="514350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8" name="Text Placeholder 3">
            <a:extLst>
              <a:ext uri="{FF2B5EF4-FFF2-40B4-BE49-F238E27FC236}">
                <a16:creationId xmlns:a16="http://schemas.microsoft.com/office/drawing/2014/main" id="{9E4F61A3-2797-46FB-ACA7-0443E3BBDD20}"/>
              </a:ext>
            </a:extLst>
          </p:cNvPr>
          <p:cNvSpPr>
            <a:spLocks noGrp="1"/>
          </p:cNvSpPr>
          <p:nvPr>
            <p:ph type="body" sz="quarter" idx="19" hasCustomPrompt="1"/>
          </p:nvPr>
        </p:nvSpPr>
        <p:spPr>
          <a:xfrm>
            <a:off x="723907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
        <p:nvSpPr>
          <p:cNvPr id="29" name="Text Placeholder 3">
            <a:extLst>
              <a:ext uri="{FF2B5EF4-FFF2-40B4-BE49-F238E27FC236}">
                <a16:creationId xmlns:a16="http://schemas.microsoft.com/office/drawing/2014/main" id="{14ED733B-1DE9-4FDC-BD5F-2BE3BB07C93E}"/>
              </a:ext>
            </a:extLst>
          </p:cNvPr>
          <p:cNvSpPr>
            <a:spLocks noGrp="1"/>
          </p:cNvSpPr>
          <p:nvPr>
            <p:ph type="body" sz="quarter" idx="20" hasCustomPrompt="1"/>
          </p:nvPr>
        </p:nvSpPr>
        <p:spPr>
          <a:xfrm>
            <a:off x="9304020" y="2718405"/>
            <a:ext cx="1866900" cy="711200"/>
          </a:xfrm>
        </p:spPr>
        <p:txBody>
          <a:bodyPr>
            <a:noAutofit/>
          </a:bodyPr>
          <a:lstStyle>
            <a:lvl1pPr marL="0" indent="0">
              <a:lnSpc>
                <a:spcPct val="100000"/>
              </a:lnSpc>
              <a:spcBef>
                <a:spcPts val="0"/>
              </a:spcBef>
              <a:buNone/>
              <a:defRPr sz="1800">
                <a:solidFill>
                  <a:schemeClr val="accent2">
                    <a:lumMod val="50000"/>
                  </a:schemeClr>
                </a:solidFill>
              </a:defRPr>
            </a:lvl1pPr>
            <a:lvl2pPr>
              <a:defRPr sz="1400"/>
            </a:lvl2pPr>
            <a:lvl3pPr>
              <a:defRPr sz="1400"/>
            </a:lvl3pPr>
            <a:lvl4pPr>
              <a:defRPr sz="1400"/>
            </a:lvl4pPr>
            <a:lvl5pPr>
              <a:defRPr sz="1400"/>
            </a:lvl5pPr>
          </a:lstStyle>
          <a:p>
            <a:pPr lvl="0"/>
            <a:r>
              <a:rPr lang="en-US" dirty="0"/>
              <a:t>Name</a:t>
            </a:r>
          </a:p>
          <a:p>
            <a:pPr lvl="0"/>
            <a:r>
              <a:rPr lang="en-US" dirty="0"/>
              <a:t>Title</a:t>
            </a:r>
          </a:p>
        </p:txBody>
      </p:sp>
    </p:spTree>
    <p:extLst>
      <p:ext uri="{BB962C8B-B14F-4D97-AF65-F5344CB8AC3E}">
        <p14:creationId xmlns:p14="http://schemas.microsoft.com/office/powerpoint/2010/main" val="240585809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1 Column">
    <p:bg>
      <p:bgPr>
        <a:solidFill>
          <a:schemeClr val="bg2"/>
        </a:solidFill>
        <a:effectLst/>
      </p:bgPr>
    </p:bg>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275B11D-8F3F-472B-BBCC-A4F7415AC0A5}"/>
              </a:ext>
            </a:extLst>
          </p:cNvPr>
          <p:cNvSpPr>
            <a:spLocks noGrp="1"/>
          </p:cNvSpPr>
          <p:nvPr>
            <p:ph type="pic" sz="quarter" idx="10"/>
          </p:nvPr>
        </p:nvSpPr>
        <p:spPr>
          <a:xfrm>
            <a:off x="1028700" y="3543300"/>
            <a:ext cx="3924300" cy="3314700"/>
          </a:xfrm>
        </p:spPr>
        <p:txBody>
          <a:bodyPr/>
          <a:lstStyle/>
          <a:p>
            <a:r>
              <a:rPr lang="en-US"/>
              <a:t>Click icon to add picture</a:t>
            </a:r>
          </a:p>
        </p:txBody>
      </p:sp>
      <p:sp>
        <p:nvSpPr>
          <p:cNvPr id="6" name="Content Placeholder 2">
            <a:extLst>
              <a:ext uri="{FF2B5EF4-FFF2-40B4-BE49-F238E27FC236}">
                <a16:creationId xmlns:a16="http://schemas.microsoft.com/office/drawing/2014/main" id="{99F0629D-1A5F-4F4F-90D6-430379624EFF}"/>
              </a:ext>
            </a:extLst>
          </p:cNvPr>
          <p:cNvSpPr>
            <a:spLocks noGrp="1"/>
          </p:cNvSpPr>
          <p:nvPr>
            <p:ph idx="4294967295"/>
          </p:nvPr>
        </p:nvSpPr>
        <p:spPr>
          <a:xfrm>
            <a:off x="6191250" y="1981200"/>
            <a:ext cx="4972050" cy="4473575"/>
          </a:xfrm>
        </p:spPr>
        <p:txBody>
          <a:bodyPr>
            <a:normAutofit/>
          </a:bodyPr>
          <a:lstStyle>
            <a:lvl1pPr marL="0" indent="0">
              <a:buNone/>
              <a:defRPr/>
            </a:lvl1pPr>
          </a:lstStyle>
          <a:p>
            <a:pPr lvl="0"/>
            <a:r>
              <a:rPr lang="en-US" sz="1600">
                <a:solidFill>
                  <a:schemeClr val="tx2">
                    <a:lumMod val="50000"/>
                  </a:schemeClr>
                </a:solidFill>
                <a:latin typeface="Biome Light" panose="020B0303030204020804" pitchFamily="34" charset="0"/>
                <a:cs typeface="Biome Light" panose="020B0303030204020804" pitchFamily="34" charset="0"/>
              </a:rPr>
              <a:t>Click to edit Master text styles</a:t>
            </a:r>
          </a:p>
        </p:txBody>
      </p:sp>
      <p:sp>
        <p:nvSpPr>
          <p:cNvPr id="17" name="Date Placeholder 3">
            <a:extLst>
              <a:ext uri="{FF2B5EF4-FFF2-40B4-BE49-F238E27FC236}">
                <a16:creationId xmlns:a16="http://schemas.microsoft.com/office/drawing/2014/main" id="{218C063B-0EE9-4FD5-A116-241C245452AC}"/>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37AE72A-09B6-4D56-855D-4360BD347914}" type="datetime1">
              <a:rPr lang="en-US" smtClean="0"/>
              <a:t>7/11/2024</a:t>
            </a:fld>
            <a:endParaRPr lang="en-US" dirty="0"/>
          </a:p>
        </p:txBody>
      </p:sp>
      <p:sp>
        <p:nvSpPr>
          <p:cNvPr id="18" name="Slide Number Placeholder 5">
            <a:extLst>
              <a:ext uri="{FF2B5EF4-FFF2-40B4-BE49-F238E27FC236}">
                <a16:creationId xmlns:a16="http://schemas.microsoft.com/office/drawing/2014/main" id="{D417B369-6569-4DCC-B684-BE1A7C5D0B8D}"/>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
        <p:nvSpPr>
          <p:cNvPr id="2" name="Title 1">
            <a:extLst>
              <a:ext uri="{FF2B5EF4-FFF2-40B4-BE49-F238E27FC236}">
                <a16:creationId xmlns:a16="http://schemas.microsoft.com/office/drawing/2014/main" id="{4AEEC1A7-43C3-481E-95D0-5616242E1A01}"/>
              </a:ext>
            </a:extLst>
          </p:cNvPr>
          <p:cNvSpPr>
            <a:spLocks noGrp="1"/>
          </p:cNvSpPr>
          <p:nvPr>
            <p:ph type="title" hasCustomPrompt="1"/>
          </p:nvPr>
        </p:nvSpPr>
        <p:spPr>
          <a:xfrm>
            <a:off x="895534" y="539225"/>
            <a:ext cx="3924300" cy="2434386"/>
          </a:xfrm>
        </p:spPr>
        <p:txBody>
          <a:bodyPr vert="horz" lIns="91440" tIns="45720" rIns="91440" bIns="45720" rtlCol="0" anchor="ctr">
            <a:normAutofit/>
          </a:bodyPr>
          <a:lstStyle>
            <a:lvl1pPr>
              <a:defRPr lang="en-US" sz="7200">
                <a:solidFill>
                  <a:schemeClr val="accent2">
                    <a:lumMod val="50000"/>
                  </a:schemeClr>
                </a:solidFill>
                <a:latin typeface="+mn-lt"/>
                <a:ea typeface="+mn-ea"/>
                <a:cs typeface="+mn-cs"/>
              </a:defRPr>
            </a:lvl1pPr>
          </a:lstStyle>
          <a:p>
            <a:pPr lvl="0"/>
            <a:r>
              <a:rPr lang="en-US" dirty="0"/>
              <a:t>Click to add title</a:t>
            </a:r>
          </a:p>
        </p:txBody>
      </p:sp>
      <p:cxnSp>
        <p:nvCxnSpPr>
          <p:cNvPr id="3" name="Straight Connector 2">
            <a:extLst>
              <a:ext uri="{FF2B5EF4-FFF2-40B4-BE49-F238E27FC236}">
                <a16:creationId xmlns:a16="http://schemas.microsoft.com/office/drawing/2014/main" id="{DC6CF0E0-8FF2-4FE7-AC69-85BEFA656508}"/>
              </a:ext>
            </a:extLst>
          </p:cNvPr>
          <p:cNvCxnSpPr>
            <a:cxnSpLocks/>
          </p:cNvCxnSpPr>
          <p:nvPr userDrawn="1"/>
        </p:nvCxnSpPr>
        <p:spPr>
          <a:xfrm>
            <a:off x="1028700" y="457211"/>
            <a:ext cx="1142999" cy="0"/>
          </a:xfrm>
          <a:prstGeom prst="line">
            <a:avLst/>
          </a:prstGeom>
          <a:ln w="15875">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5107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133350" y="648698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E5577C8-AB8C-4B8A-A01F-113B16C4DCA3}" type="datetime1">
              <a:rPr lang="en-US" smtClean="0"/>
              <a:t>7/11/2024</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315450" y="6486982"/>
            <a:ext cx="2743200" cy="365125"/>
          </a:xfrm>
          <a:prstGeom prst="rect">
            <a:avLst/>
          </a:prstGeom>
        </p:spPr>
        <p:txBody>
          <a:bodyPr vert="horz" lIns="91440" tIns="45720" rIns="91440" bIns="45720" rtlCol="0" anchor="ctr"/>
          <a:lstStyle>
            <a:lvl1pPr algn="r">
              <a:defRPr sz="900">
                <a:solidFill>
                  <a:schemeClr val="tx1">
                    <a:tint val="75000"/>
                  </a:schemeClr>
                </a:solidFill>
                <a:latin typeface="Biome Light" panose="020B0303030204020804" pitchFamily="34" charset="0"/>
                <a:cs typeface="Biome Light" panose="020B0303030204020804" pitchFamily="34" charset="0"/>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54" r:id="rId7"/>
    <p:sldLayoutId id="2147483659" r:id="rId8"/>
    <p:sldLayoutId id="2147483655" r:id="rId9"/>
    <p:sldLayoutId id="2147483656" r:id="rId10"/>
    <p:sldLayoutId id="2147483658" r:id="rId11"/>
    <p:sldLayoutId id="2147483657"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48" userDrawn="1">
          <p15:clr>
            <a:srgbClr val="F26B43"/>
          </p15:clr>
        </p15:guide>
        <p15:guide id="2" pos="1176" userDrawn="1">
          <p15:clr>
            <a:srgbClr val="F26B43"/>
          </p15:clr>
        </p15:guide>
        <p15:guide id="3" pos="1296" userDrawn="1">
          <p15:clr>
            <a:srgbClr val="F26B43"/>
          </p15:clr>
        </p15:guide>
        <p15:guide id="4" pos="1824" userDrawn="1">
          <p15:clr>
            <a:srgbClr val="F26B43"/>
          </p15:clr>
        </p15:guide>
        <p15:guide id="5" pos="1944" userDrawn="1">
          <p15:clr>
            <a:srgbClr val="F26B43"/>
          </p15:clr>
        </p15:guide>
        <p15:guide id="6" pos="2472" userDrawn="1">
          <p15:clr>
            <a:srgbClr val="F26B43"/>
          </p15:clr>
        </p15:guide>
        <p15:guide id="7" pos="2592" userDrawn="1">
          <p15:clr>
            <a:srgbClr val="F26B43"/>
          </p15:clr>
        </p15:guide>
        <p15:guide id="8" pos="3120" userDrawn="1">
          <p15:clr>
            <a:srgbClr val="F26B43"/>
          </p15:clr>
        </p15:guide>
        <p15:guide id="9" pos="3240" userDrawn="1">
          <p15:clr>
            <a:srgbClr val="F26B43"/>
          </p15:clr>
        </p15:guide>
        <p15:guide id="10" pos="3792" userDrawn="1">
          <p15:clr>
            <a:srgbClr val="F26B43"/>
          </p15:clr>
        </p15:guide>
        <p15:guide id="11" pos="3912" userDrawn="1">
          <p15:clr>
            <a:srgbClr val="F26B43"/>
          </p15:clr>
        </p15:guide>
        <p15:guide id="12" pos="4416" userDrawn="1">
          <p15:clr>
            <a:srgbClr val="F26B43"/>
          </p15:clr>
        </p15:guide>
        <p15:guide id="13" pos="4560" userDrawn="1">
          <p15:clr>
            <a:srgbClr val="F26B43"/>
          </p15:clr>
        </p15:guide>
        <p15:guide id="14" pos="5088" userDrawn="1">
          <p15:clr>
            <a:srgbClr val="F26B43"/>
          </p15:clr>
        </p15:guide>
        <p15:guide id="15" pos="5208" userDrawn="1">
          <p15:clr>
            <a:srgbClr val="F26B43"/>
          </p15:clr>
        </p15:guide>
        <p15:guide id="16" pos="5736" userDrawn="1">
          <p15:clr>
            <a:srgbClr val="F26B43"/>
          </p15:clr>
        </p15:guide>
        <p15:guide id="17" pos="5856" userDrawn="1">
          <p15:clr>
            <a:srgbClr val="F26B43"/>
          </p15:clr>
        </p15:guide>
        <p15:guide id="18" pos="6384" userDrawn="1">
          <p15:clr>
            <a:srgbClr val="F26B43"/>
          </p15:clr>
        </p15:guide>
        <p15:guide id="19" pos="6504" userDrawn="1">
          <p15:clr>
            <a:srgbClr val="F26B43"/>
          </p15:clr>
        </p15:guide>
        <p15:guide id="20" pos="7032" userDrawn="1">
          <p15:clr>
            <a:srgbClr val="F26B43"/>
          </p15:clr>
        </p15:guide>
        <p15:guide id="21" orient="horz" pos="288" userDrawn="1">
          <p15:clr>
            <a:srgbClr val="F26B43"/>
          </p15:clr>
        </p15:guide>
        <p15:guide id="22" orient="horz" pos="1128" userDrawn="1">
          <p15:clr>
            <a:srgbClr val="F26B43"/>
          </p15:clr>
        </p15:guide>
        <p15:guide id="23" orient="horz" pos="1248" userDrawn="1">
          <p15:clr>
            <a:srgbClr val="F26B43"/>
          </p15:clr>
        </p15:guide>
        <p15:guide id="24" orient="horz" pos="2088" userDrawn="1">
          <p15:clr>
            <a:srgbClr val="F26B43"/>
          </p15:clr>
        </p15:guide>
        <p15:guide id="25" orient="horz" pos="2232" userDrawn="1">
          <p15:clr>
            <a:srgbClr val="F26B43"/>
          </p15:clr>
        </p15:guide>
        <p15:guide id="26" orient="horz" pos="3048" userDrawn="1">
          <p15:clr>
            <a:srgbClr val="F26B43"/>
          </p15:clr>
        </p15:guide>
        <p15:guide id="27" orient="horz" pos="3192" userDrawn="1">
          <p15:clr>
            <a:srgbClr val="F26B43"/>
          </p15:clr>
        </p15:guide>
        <p15:guide id="28"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1A7FF5-E7DB-4462-BC64-12126BDC0DFB}"/>
              </a:ext>
            </a:extLst>
          </p:cNvPr>
          <p:cNvSpPr>
            <a:spLocks noGrp="1"/>
          </p:cNvSpPr>
          <p:nvPr>
            <p:ph type="body" sz="quarter" idx="11"/>
          </p:nvPr>
        </p:nvSpPr>
        <p:spPr>
          <a:xfrm>
            <a:off x="1333501" y="1350628"/>
            <a:ext cx="10591800" cy="4706223"/>
          </a:xfrm>
        </p:spPr>
        <p:txBody>
          <a:bodyPr>
            <a:normAutofit/>
          </a:bodyPr>
          <a:lstStyle/>
          <a:p>
            <a:r>
              <a:rPr lang="en-US" sz="3600" dirty="0">
                <a:latin typeface="Cambria" panose="02040503050406030204" pitchFamily="18" charset="0"/>
                <a:ea typeface="Cambria" panose="02040503050406030204" pitchFamily="18" charset="0"/>
                <a:cs typeface="Calibri" panose="020F0502020204030204" pitchFamily="34" charset="0"/>
              </a:rPr>
              <a:t>US Virgin Islands </a:t>
            </a:r>
            <a:br>
              <a:rPr lang="en-US" sz="3600" dirty="0">
                <a:latin typeface="Cambria" panose="02040503050406030204" pitchFamily="18" charset="0"/>
                <a:ea typeface="Cambria" panose="02040503050406030204" pitchFamily="18" charset="0"/>
                <a:cs typeface="Calibri" panose="020F0502020204030204" pitchFamily="34" charset="0"/>
              </a:rPr>
            </a:br>
            <a:r>
              <a:rPr lang="en-US" sz="3600" dirty="0">
                <a:latin typeface="Cambria" panose="02040503050406030204" pitchFamily="18" charset="0"/>
                <a:ea typeface="Cambria" panose="02040503050406030204" pitchFamily="18" charset="0"/>
                <a:cs typeface="Calibri" panose="020F0502020204030204" pitchFamily="34" charset="0"/>
              </a:rPr>
              <a:t>Comprehensive Land &amp; Water Use Plan</a:t>
            </a:r>
            <a:br>
              <a:rPr lang="en-US" sz="3600" dirty="0">
                <a:latin typeface="Cambria" panose="02040503050406030204" pitchFamily="18" charset="0"/>
                <a:ea typeface="Cambria" panose="02040503050406030204" pitchFamily="18" charset="0"/>
                <a:cs typeface="Calibri" panose="020F0502020204030204" pitchFamily="34" charset="0"/>
              </a:rPr>
            </a:br>
            <a:r>
              <a:rPr lang="en-US" sz="3600" dirty="0">
                <a:latin typeface="Cambria" panose="02040503050406030204" pitchFamily="18" charset="0"/>
                <a:ea typeface="Cambria" panose="02040503050406030204" pitchFamily="18" charset="0"/>
                <a:cs typeface="Calibri" panose="020F0502020204030204" pitchFamily="34" charset="0"/>
              </a:rPr>
              <a:t>(Comp Plan)</a:t>
            </a:r>
            <a:br>
              <a:rPr lang="en-US" sz="3600" dirty="0">
                <a:latin typeface="Cambria" panose="02040503050406030204" pitchFamily="18" charset="0"/>
                <a:ea typeface="Cambria" panose="02040503050406030204" pitchFamily="18" charset="0"/>
                <a:cs typeface="Calibri" panose="020F0502020204030204" pitchFamily="34" charset="0"/>
              </a:rPr>
            </a:br>
            <a:br>
              <a:rPr lang="en-US" sz="3600" dirty="0">
                <a:latin typeface="Cambria" panose="02040503050406030204" pitchFamily="18" charset="0"/>
                <a:ea typeface="Cambria" panose="02040503050406030204" pitchFamily="18" charset="0"/>
                <a:cs typeface="Calibri" panose="020F0502020204030204" pitchFamily="34" charset="0"/>
              </a:rPr>
            </a:br>
            <a:r>
              <a:rPr lang="en-US" sz="3600" dirty="0">
                <a:latin typeface="Cambria" panose="02040503050406030204" pitchFamily="18" charset="0"/>
                <a:ea typeface="Cambria" panose="02040503050406030204" pitchFamily="18" charset="0"/>
                <a:cs typeface="Calibri" panose="020F0502020204030204" pitchFamily="34" charset="0"/>
              </a:rPr>
              <a:t>Island-Specific Draft Actions</a:t>
            </a:r>
            <a:endParaRPr lang="en-US" sz="3600" dirty="0">
              <a:latin typeface="Cambria" panose="02040503050406030204" pitchFamily="18" charset="0"/>
              <a:ea typeface="Cambria" panose="02040503050406030204" pitchFamily="18" charset="0"/>
            </a:endParaRPr>
          </a:p>
        </p:txBody>
      </p:sp>
      <p:sp>
        <p:nvSpPr>
          <p:cNvPr id="9" name="Slide Number Placeholder 8">
            <a:extLst>
              <a:ext uri="{FF2B5EF4-FFF2-40B4-BE49-F238E27FC236}">
                <a16:creationId xmlns:a16="http://schemas.microsoft.com/office/drawing/2014/main" id="{AA7B234E-FE17-4087-92FD-3802CA26E967}"/>
              </a:ext>
            </a:extLst>
          </p:cNvPr>
          <p:cNvSpPr>
            <a:spLocks noGrp="1"/>
          </p:cNvSpPr>
          <p:nvPr>
            <p:ph type="sldNum" sz="quarter" idx="4"/>
          </p:nvPr>
        </p:nvSpPr>
        <p:spPr/>
        <p:txBody>
          <a:bodyPr/>
          <a:lstStyle/>
          <a:p>
            <a:fld id="{294A09A9-5501-47C1-A89A-A340965A2BE2}" type="slidenum">
              <a:rPr lang="en-US" smtClean="0"/>
              <a:pPr/>
              <a:t>1</a:t>
            </a:fld>
            <a:endParaRPr lang="en-US" dirty="0"/>
          </a:p>
        </p:txBody>
      </p:sp>
    </p:spTree>
    <p:extLst>
      <p:ext uri="{BB962C8B-B14F-4D97-AF65-F5344CB8AC3E}">
        <p14:creationId xmlns:p14="http://schemas.microsoft.com/office/powerpoint/2010/main" val="2865516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Charlotte Amalie</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STT7: </a:t>
            </a:r>
            <a:r>
              <a:rPr lang="en-US" sz="2200" b="0" i="0" u="none" strike="noStrike" baseline="0" dirty="0">
                <a:solidFill>
                  <a:srgbClr val="000000"/>
                </a:solidFill>
                <a:latin typeface="Calibri" panose="020F0502020204030204" pitchFamily="34" charset="0"/>
              </a:rPr>
              <a:t>Establish a direct, dedicated assistance program that is place-based and includes a paid coordinator with experience in community development, grant writing, and project management.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STT8: </a:t>
            </a:r>
            <a:r>
              <a:rPr lang="en-US" sz="2200" b="0" i="0" u="none" strike="noStrike" baseline="0" dirty="0">
                <a:solidFill>
                  <a:srgbClr val="000000"/>
                </a:solidFill>
                <a:latin typeface="Calibri" panose="020F0502020204030204" pitchFamily="34" charset="0"/>
              </a:rPr>
              <a:t>Review, revise as needed, and adopt the Charlotte Amalie Form-Based Code (FBC) District.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STT9: </a:t>
            </a:r>
            <a:r>
              <a:rPr lang="en-US" sz="2200" b="0" i="0" u="none" strike="noStrike" baseline="0" dirty="0">
                <a:solidFill>
                  <a:srgbClr val="000000"/>
                </a:solidFill>
                <a:latin typeface="Calibri" panose="020F0502020204030204" pitchFamily="34" charset="0"/>
              </a:rPr>
              <a:t>Establish a government program that funds qualified attorneys for on-call, client based probate related services.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STT10: </a:t>
            </a:r>
            <a:r>
              <a:rPr lang="en-US" sz="2200" b="0" i="0" u="none" strike="noStrike" baseline="0" dirty="0">
                <a:solidFill>
                  <a:srgbClr val="000000"/>
                </a:solidFill>
                <a:latin typeface="Calibri" panose="020F0502020204030204" pitchFamily="34" charset="0"/>
              </a:rPr>
              <a:t>Provide incentives for overnight or extended stays for cruises or other organized group vacations.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STT11: </a:t>
            </a:r>
            <a:r>
              <a:rPr lang="en-US" sz="2200" b="0" i="0" u="none" strike="noStrike" baseline="0" dirty="0">
                <a:solidFill>
                  <a:srgbClr val="000000"/>
                </a:solidFill>
                <a:latin typeface="Calibri" panose="020F0502020204030204" pitchFamily="34" charset="0"/>
              </a:rPr>
              <a:t>Continue extensions and improvements to the Veteran’s Drive walkway park, including climate resilience and adaptation to sea level rise.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STT12: </a:t>
            </a:r>
            <a:r>
              <a:rPr lang="en-US" sz="2200" b="0" i="0" u="none" strike="noStrike" baseline="0" dirty="0">
                <a:solidFill>
                  <a:srgbClr val="000000"/>
                </a:solidFill>
                <a:latin typeface="Calibri" panose="020F0502020204030204" pitchFamily="34" charset="0"/>
              </a:rPr>
              <a:t>Develop a long-term, targeted flood management study that models flooding under various storm scenarios (factoring in climate change) and establishes a long-term management plan.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3005579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Smith Bay</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STT15: </a:t>
            </a:r>
            <a:r>
              <a:rPr lang="en-US" sz="2200" b="0" i="0" u="none" strike="noStrike" baseline="0" dirty="0">
                <a:solidFill>
                  <a:srgbClr val="000000"/>
                </a:solidFill>
                <a:latin typeface="Calibri" panose="020F0502020204030204" pitchFamily="34" charset="0"/>
              </a:rPr>
              <a:t>Continue implementation of the </a:t>
            </a:r>
            <a:r>
              <a:rPr lang="en-US" sz="2200" b="0" i="1" u="none" strike="noStrike" baseline="0" dirty="0">
                <a:solidFill>
                  <a:srgbClr val="000000"/>
                </a:solidFill>
                <a:latin typeface="Calibri" panose="020F0502020204030204" pitchFamily="34" charset="0"/>
              </a:rPr>
              <a:t>Smith Bay Watershed Management Plan</a:t>
            </a:r>
            <a:r>
              <a:rPr lang="en-US" sz="2200" b="0" i="0" u="none" strike="noStrike" baseline="0" dirty="0">
                <a:solidFill>
                  <a:srgbClr val="000000"/>
                </a:solidFill>
                <a:latin typeface="Calibri" panose="020F0502020204030204" pitchFamily="34" charset="0"/>
              </a:rPr>
              <a:t>.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STT16: </a:t>
            </a:r>
            <a:r>
              <a:rPr lang="en-US" sz="2200" b="0" i="0" u="none" strike="noStrike" baseline="0" dirty="0">
                <a:solidFill>
                  <a:srgbClr val="000000"/>
                </a:solidFill>
                <a:latin typeface="Calibri" panose="020F0502020204030204" pitchFamily="34" charset="0"/>
              </a:rPr>
              <a:t>Prioritize acquisition of land that can be integral to mitigating drainage problems.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STT17: </a:t>
            </a:r>
            <a:r>
              <a:rPr lang="en-US" sz="2200" b="0" i="0" u="none" strike="noStrike" baseline="0" dirty="0">
                <a:solidFill>
                  <a:srgbClr val="000000"/>
                </a:solidFill>
                <a:latin typeface="Calibri" panose="020F0502020204030204" pitchFamily="34" charset="0"/>
              </a:rPr>
              <a:t>Look for opportunities to build upon planned drainage improvements by including enhanced walkability elements (sidewalks, street trees) and walkable design standards for new buildings along the Emile Milo Francis Memorial Drive corridor.	</a:t>
            </a:r>
            <a:br>
              <a:rPr lang="en-US" sz="1800" b="0" i="0" u="none" strike="noStrike" baseline="0" dirty="0">
                <a:solidFill>
                  <a:srgbClr val="000000"/>
                </a:solidFill>
                <a:latin typeface="Calibri" panose="020F0502020204030204" pitchFamily="34" charset="0"/>
              </a:rPr>
            </a:br>
            <a:r>
              <a:rPr lang="en-US" sz="2800" b="1" dirty="0">
                <a:effectLst/>
                <a:latin typeface="Cambria" panose="02040503050406030204" pitchFamily="18" charset="0"/>
                <a:ea typeface="Cambria" panose="02040503050406030204" pitchFamily="18" charset="0"/>
                <a:cs typeface="Times New Roman" panose="02020603050405020304" pitchFamily="18" charset="0"/>
              </a:rPr>
              <a:t>Northside Community</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STT22: </a:t>
            </a:r>
            <a:r>
              <a:rPr lang="en-US" sz="2200" b="0" i="0" u="none" strike="noStrike" baseline="0" dirty="0">
                <a:solidFill>
                  <a:srgbClr val="000000"/>
                </a:solidFill>
                <a:latin typeface="Calibri" panose="020F0502020204030204" pitchFamily="34" charset="0"/>
              </a:rPr>
              <a:t>Use a watershed framework to implement an organized and strategic improvement initiative related to roadway improvements, flood reduction, solid waste management, wastewater upgrades, and regulatory reform..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STT23: </a:t>
            </a:r>
            <a:r>
              <a:rPr lang="en-US" sz="2200" b="0" i="0" u="none" strike="noStrike" baseline="0" dirty="0">
                <a:solidFill>
                  <a:srgbClr val="000000"/>
                </a:solidFill>
                <a:latin typeface="Calibri" panose="020F0502020204030204" pitchFamily="34" charset="0"/>
              </a:rPr>
              <a:t>Identify and pursue grant opportunities for the implementation of infrastructure improvements in this community.</a:t>
            </a: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31874671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Bordeaux Farming Community</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STT18: </a:t>
            </a:r>
            <a:r>
              <a:rPr lang="en-US" sz="2200" b="0" i="0" u="none" strike="noStrike" baseline="0" dirty="0">
                <a:solidFill>
                  <a:srgbClr val="000000"/>
                </a:solidFill>
                <a:latin typeface="Calibri" panose="020F0502020204030204" pitchFamily="34" charset="0"/>
              </a:rPr>
              <a:t>Continue direct engagement with the farming community to determine whether there is interest in providing more infrastructure to the area.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STT19: </a:t>
            </a:r>
            <a:r>
              <a:rPr lang="en-US" sz="2200" b="0" i="0" u="none" strike="noStrike" baseline="0" dirty="0">
                <a:solidFill>
                  <a:srgbClr val="000000"/>
                </a:solidFill>
                <a:latin typeface="Calibri" panose="020F0502020204030204" pitchFamily="34" charset="0"/>
              </a:rPr>
              <a:t>Clarify the vision of how this area would function relative to farming, housing, and infrastructure.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STT20: </a:t>
            </a:r>
            <a:r>
              <a:rPr lang="en-US" sz="2200" b="0" i="0" u="none" strike="noStrike" baseline="0" dirty="0">
                <a:solidFill>
                  <a:srgbClr val="000000"/>
                </a:solidFill>
                <a:latin typeface="Calibri" panose="020F0502020204030204" pitchFamily="34" charset="0"/>
              </a:rPr>
              <a:t>Identify how this vision would leverage greater watershed health and better water quality in the bays.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STT21: </a:t>
            </a:r>
            <a:r>
              <a:rPr lang="en-US" sz="2200" b="0" i="0" u="none" strike="noStrike" baseline="0" dirty="0">
                <a:solidFill>
                  <a:srgbClr val="000000"/>
                </a:solidFill>
                <a:latin typeface="Calibri" panose="020F0502020204030204" pitchFamily="34" charset="0"/>
              </a:rPr>
              <a:t>Coordinate the installation of roads, drainage, and utilities (including agrivoltaics for small crops that may require shade) across all applicable agencies and develop a roadway management plan tailored to the use of the land and water quality goals of the watershed.	</a:t>
            </a: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12</a:t>
            </a:fld>
            <a:endParaRPr lang="en-US" dirty="0"/>
          </a:p>
        </p:txBody>
      </p:sp>
    </p:spTree>
    <p:extLst>
      <p:ext uri="{BB962C8B-B14F-4D97-AF65-F5344CB8AC3E}">
        <p14:creationId xmlns:p14="http://schemas.microsoft.com/office/powerpoint/2010/main" val="3223970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055465-EA9F-436E-A0C3-64912E06BF2C}"/>
              </a:ext>
            </a:extLst>
          </p:cNvPr>
          <p:cNvSpPr>
            <a:spLocks noGrp="1"/>
          </p:cNvSpPr>
          <p:nvPr>
            <p:ph type="title"/>
          </p:nvPr>
        </p:nvSpPr>
        <p:spPr/>
        <p:txBody>
          <a:bodyPr>
            <a:normAutofit fontScale="90000"/>
          </a:bodyPr>
          <a:lstStyle/>
          <a:p>
            <a:r>
              <a:rPr lang="en-US" dirty="0">
                <a:latin typeface="Cambria" panose="02040503050406030204" pitchFamily="18" charset="0"/>
                <a:ea typeface="Cambria" panose="02040503050406030204" pitchFamily="18" charset="0"/>
              </a:rPr>
              <a:t>St. Croix Actions</a:t>
            </a:r>
          </a:p>
        </p:txBody>
      </p:sp>
    </p:spTree>
    <p:extLst>
      <p:ext uri="{BB962C8B-B14F-4D97-AF65-F5344CB8AC3E}">
        <p14:creationId xmlns:p14="http://schemas.microsoft.com/office/powerpoint/2010/main" val="1348603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Food Sovereignty</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STX1: </a:t>
            </a:r>
            <a:r>
              <a:rPr lang="en-US" sz="2200" b="0" i="0" u="none" strike="noStrike" baseline="0" dirty="0">
                <a:solidFill>
                  <a:srgbClr val="000000"/>
                </a:solidFill>
                <a:latin typeface="Calibri" panose="020F0502020204030204" pitchFamily="34" charset="0"/>
              </a:rPr>
              <a:t>Secure all necessary resources and develop the Tech Park.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STX2: </a:t>
            </a:r>
            <a:r>
              <a:rPr lang="en-US" sz="2200" b="0" i="0" u="none" strike="noStrike" baseline="0" dirty="0">
                <a:solidFill>
                  <a:srgbClr val="000000"/>
                </a:solidFill>
                <a:latin typeface="Calibri" panose="020F0502020204030204" pitchFamily="34" charset="0"/>
              </a:rPr>
              <a:t>Inventory and digitally map all potentially productive agricultural soils and groundwater recharge areas with the best available information.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STX3: </a:t>
            </a:r>
            <a:r>
              <a:rPr lang="en-US" sz="2200" b="0" i="0" u="none" strike="noStrike" baseline="0" dirty="0">
                <a:solidFill>
                  <a:srgbClr val="000000"/>
                </a:solidFill>
                <a:latin typeface="Calibri" panose="020F0502020204030204" pitchFamily="34" charset="0"/>
              </a:rPr>
              <a:t>Identify the specific tract(s) of land needed to implement the </a:t>
            </a:r>
            <a:r>
              <a:rPr lang="en-US" sz="2200" b="0" i="1" u="none" strike="noStrike" baseline="0" dirty="0">
                <a:solidFill>
                  <a:srgbClr val="000000"/>
                </a:solidFill>
                <a:latin typeface="Calibri" panose="020F0502020204030204" pitchFamily="34" charset="0"/>
              </a:rPr>
              <a:t>USVI Agricultural Plan’s </a:t>
            </a:r>
            <a:r>
              <a:rPr lang="en-US" sz="2200" b="0" i="0" u="none" strike="noStrike" baseline="0" dirty="0">
                <a:solidFill>
                  <a:srgbClr val="000000"/>
                </a:solidFill>
                <a:latin typeface="Calibri" panose="020F0502020204030204" pitchFamily="34" charset="0"/>
              </a:rPr>
              <a:t>Strategic Orchard Development Initiative and also to meet the needs for large equipment storage/leasing.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STX4: </a:t>
            </a:r>
            <a:r>
              <a:rPr lang="en-US" sz="2200" b="0" i="0" u="none" strike="noStrike" baseline="0" dirty="0">
                <a:solidFill>
                  <a:srgbClr val="000000"/>
                </a:solidFill>
                <a:latin typeface="Calibri" panose="020F0502020204030204" pitchFamily="34" charset="0"/>
              </a:rPr>
              <a:t>Coordinate with VIPA to ensure the establishment of new port facilities on the south shore include the potential for facilities that can process and store food in a way that bolsters a local food system.	</a:t>
            </a:r>
            <a:br>
              <a:rPr lang="en-US" sz="1800" b="0" i="0" u="none" strike="noStrike" baseline="0" dirty="0">
                <a:solidFill>
                  <a:srgbClr val="000000"/>
                </a:solidFill>
                <a:latin typeface="Calibri" panose="020F0502020204030204" pitchFamily="34" charset="0"/>
              </a:rPr>
            </a:br>
            <a:r>
              <a:rPr lang="en-US" sz="2800" b="1" dirty="0">
                <a:effectLst/>
                <a:latin typeface="Cambria" panose="02040503050406030204" pitchFamily="18" charset="0"/>
                <a:ea typeface="Cambria" panose="02040503050406030204" pitchFamily="18" charset="0"/>
                <a:cs typeface="Times New Roman" panose="02020603050405020304" pitchFamily="18" charset="0"/>
              </a:rPr>
              <a:t>National Heritage Designation Area</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STX5: </a:t>
            </a:r>
            <a:r>
              <a:rPr lang="en-US" sz="2200" b="0" i="0" u="none" strike="noStrike" baseline="0" dirty="0">
                <a:solidFill>
                  <a:srgbClr val="000000"/>
                </a:solidFill>
                <a:latin typeface="Calibri" panose="020F0502020204030204" pitchFamily="34" charset="0"/>
              </a:rPr>
              <a:t>Establish a more formal connection between SHPO (as the coordinating entity) and local cultural civic leaders. Identify and fund cultural resource projects that will advance community needs and empower civic groups to perform the work.	</a:t>
            </a: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14</a:t>
            </a:fld>
            <a:endParaRPr lang="en-US" dirty="0"/>
          </a:p>
        </p:txBody>
      </p:sp>
    </p:spTree>
    <p:extLst>
      <p:ext uri="{BB962C8B-B14F-4D97-AF65-F5344CB8AC3E}">
        <p14:creationId xmlns:p14="http://schemas.microsoft.com/office/powerpoint/2010/main" val="3541045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St. Croix East End Marine Park (STXEEMP)</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STX6: </a:t>
            </a:r>
            <a:r>
              <a:rPr lang="en-US" sz="2200" b="0" i="0" u="none" strike="noStrike" baseline="0" dirty="0">
                <a:solidFill>
                  <a:srgbClr val="000000"/>
                </a:solidFill>
                <a:latin typeface="Calibri" panose="020F0502020204030204" pitchFamily="34" charset="0"/>
              </a:rPr>
              <a:t>Amend and revise the current mapping, regulation, enforcement, and management structure to clarify and, if beneficial to the resources, consolidate the roles of government agencies.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STX7: </a:t>
            </a:r>
            <a:r>
              <a:rPr lang="en-US" sz="2200" b="0" i="0" u="none" strike="noStrike" baseline="0" dirty="0">
                <a:solidFill>
                  <a:srgbClr val="000000"/>
                </a:solidFill>
                <a:latin typeface="Calibri" panose="020F0502020204030204" pitchFamily="34" charset="0"/>
              </a:rPr>
              <a:t>Formalize/adopt STXEEMP infractions into a fine schedule that hold violators accountable to the law and regulations.</a:t>
            </a:r>
            <a:r>
              <a:rPr lang="en-US" sz="1800" b="0" i="0" u="none" strike="noStrike" baseline="0" dirty="0">
                <a:solidFill>
                  <a:srgbClr val="000000"/>
                </a:solidFill>
                <a:latin typeface="Calibri" panose="020F0502020204030204" pitchFamily="34" charset="0"/>
              </a:rPr>
              <a:t>	</a:t>
            </a: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800" b="1" dirty="0">
                <a:effectLst/>
                <a:latin typeface="Cambria" panose="02040503050406030204" pitchFamily="18" charset="0"/>
                <a:ea typeface="Cambria" panose="02040503050406030204" pitchFamily="18" charset="0"/>
                <a:cs typeface="Times New Roman" panose="02020603050405020304" pitchFamily="18" charset="0"/>
              </a:rPr>
              <a:t>Christiansted &amp; Frederiksted</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STX8: </a:t>
            </a:r>
            <a:r>
              <a:rPr lang="en-US" sz="2200" b="0" i="0" u="none" strike="noStrike" baseline="0" dirty="0">
                <a:solidFill>
                  <a:srgbClr val="000000"/>
                </a:solidFill>
                <a:latin typeface="Calibri" panose="020F0502020204030204" pitchFamily="34" charset="0"/>
              </a:rPr>
              <a:t>Establish a direct, dedicated assistance program that is place-based and includes a paid coordinator with experience in community development, grant writing, and project management.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STX9: </a:t>
            </a:r>
            <a:r>
              <a:rPr lang="en-US" sz="2200" b="0" i="0" u="none" strike="noStrike" baseline="0" dirty="0">
                <a:solidFill>
                  <a:srgbClr val="000000"/>
                </a:solidFill>
                <a:latin typeface="Calibri" panose="020F0502020204030204" pitchFamily="34" charset="0"/>
              </a:rPr>
              <a:t>Using the studies already performed for these towns (described above), identify individual revitalization and infrastructure projects and develop partnerships for funding and implementation.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STX10: </a:t>
            </a:r>
            <a:r>
              <a:rPr lang="en-US" sz="2200" b="0" i="0" u="none" strike="noStrike" baseline="0" dirty="0">
                <a:solidFill>
                  <a:srgbClr val="000000"/>
                </a:solidFill>
                <a:latin typeface="Calibri" panose="020F0502020204030204" pitchFamily="34" charset="0"/>
              </a:rPr>
              <a:t>Partner with, provide resources to, and empower local civic groups to secure funding, provide technical assistance to communities, and manage projects.</a:t>
            </a: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15</a:t>
            </a:fld>
            <a:endParaRPr lang="en-US" dirty="0"/>
          </a:p>
        </p:txBody>
      </p:sp>
    </p:spTree>
    <p:extLst>
      <p:ext uri="{BB962C8B-B14F-4D97-AF65-F5344CB8AC3E}">
        <p14:creationId xmlns:p14="http://schemas.microsoft.com/office/powerpoint/2010/main" val="420929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Sunny Isle and Five Corners</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STX11: </a:t>
            </a:r>
            <a:r>
              <a:rPr lang="en-US" sz="2200" b="0" i="0" u="none" strike="noStrike" baseline="0" dirty="0">
                <a:solidFill>
                  <a:srgbClr val="000000"/>
                </a:solidFill>
                <a:latin typeface="Calibri" panose="020F0502020204030204" pitchFamily="34" charset="0"/>
              </a:rPr>
              <a:t>Create public improvement plans with cost estimates and preliminary designs as preparation for future funding opportunities.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STX12: </a:t>
            </a:r>
            <a:r>
              <a:rPr lang="en-US" sz="2200" b="0" i="0" u="none" strike="noStrike" baseline="0" dirty="0">
                <a:solidFill>
                  <a:srgbClr val="000000"/>
                </a:solidFill>
                <a:latin typeface="Calibri" panose="020F0502020204030204" pitchFamily="34" charset="0"/>
              </a:rPr>
              <a:t>Identify EDA incentives that may be applicable to these areas and provide direct outreach to property owners on these opportunities.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STX13: </a:t>
            </a:r>
            <a:r>
              <a:rPr lang="en-US" sz="2200" b="0" i="0" u="none" strike="noStrike" baseline="0" dirty="0">
                <a:solidFill>
                  <a:srgbClr val="000000"/>
                </a:solidFill>
                <a:latin typeface="Calibri" panose="020F0502020204030204" pitchFamily="34" charset="0"/>
              </a:rPr>
              <a:t>Establish form-based design standards for new mixed-use centers that meet community needs and vision for improved walkability, connectivity, a range of housing types, resilient infrastructure, and usable open spaces.	</a:t>
            </a:r>
            <a:br>
              <a:rPr lang="en-US" sz="1800" b="0" i="0" u="none" strike="noStrike" baseline="0" dirty="0">
                <a:solidFill>
                  <a:srgbClr val="000000"/>
                </a:solidFill>
                <a:latin typeface="Calibri" panose="020F0502020204030204" pitchFamily="34" charset="0"/>
              </a:rPr>
            </a:br>
            <a:r>
              <a:rPr lang="en-US" sz="2800" b="1" dirty="0">
                <a:effectLst/>
                <a:latin typeface="Cambria" panose="02040503050406030204" pitchFamily="18" charset="0"/>
                <a:ea typeface="Cambria" panose="02040503050406030204" pitchFamily="18" charset="0"/>
                <a:cs typeface="Times New Roman" panose="02020603050405020304" pitchFamily="18" charset="0"/>
              </a:rPr>
              <a:t>Maroon Sanctuary Park</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STX21</a:t>
            </a:r>
            <a:r>
              <a:rPr lang="en-US" sz="2200" b="0" i="0" u="none" strike="noStrike" baseline="0" dirty="0">
                <a:solidFill>
                  <a:srgbClr val="000000"/>
                </a:solidFill>
                <a:latin typeface="Calibri" panose="020F0502020204030204" pitchFamily="34" charset="0"/>
              </a:rPr>
              <a:t>: Continue to purchase property in Maroon Ridge and develop detailed implementation plans regarding the design and management of the Sanctuary Park.</a:t>
            </a: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16</a:t>
            </a:fld>
            <a:endParaRPr lang="en-US" dirty="0"/>
          </a:p>
        </p:txBody>
      </p:sp>
    </p:spTree>
    <p:extLst>
      <p:ext uri="{BB962C8B-B14F-4D97-AF65-F5344CB8AC3E}">
        <p14:creationId xmlns:p14="http://schemas.microsoft.com/office/powerpoint/2010/main" val="3929399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The Refinery</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STX14</a:t>
            </a:r>
            <a:r>
              <a:rPr lang="en-US" sz="2200" b="0" i="0" u="none" strike="noStrike" baseline="0" dirty="0">
                <a:solidFill>
                  <a:srgbClr val="000000"/>
                </a:solidFill>
                <a:latin typeface="Calibri" panose="020F0502020204030204" pitchFamily="34" charset="0"/>
              </a:rPr>
              <a:t>: Support the full clean up and remediation of the land and water in and around the former oil refinery as the highest priority for the revitalization of the site.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STX15: </a:t>
            </a:r>
            <a:r>
              <a:rPr lang="en-US" sz="2200" b="0" i="0" u="none" strike="noStrike" baseline="0" dirty="0">
                <a:solidFill>
                  <a:srgbClr val="000000"/>
                </a:solidFill>
                <a:latin typeface="Calibri" panose="020F0502020204030204" pitchFamily="34" charset="0"/>
              </a:rPr>
              <a:t>Invest in the creation of a detailed vision for the site that explores alternative uses, flexible programming, infrastructure needs, and community safeguards.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STX16</a:t>
            </a:r>
            <a:r>
              <a:rPr lang="en-US" sz="2200" b="0" i="0" u="none" strike="noStrike" baseline="0" dirty="0">
                <a:solidFill>
                  <a:srgbClr val="000000"/>
                </a:solidFill>
                <a:latin typeface="Calibri" panose="020F0502020204030204" pitchFamily="34" charset="0"/>
              </a:rPr>
              <a:t>: Ensure zoning allows for a wide range of industrial, warehouse, and energy uses consistent with 21st century clean port models.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STX17: </a:t>
            </a:r>
            <a:r>
              <a:rPr lang="en-US" sz="2200" b="0" i="0" u="none" strike="noStrike" baseline="0" dirty="0">
                <a:solidFill>
                  <a:srgbClr val="000000"/>
                </a:solidFill>
                <a:latin typeface="Calibri" panose="020F0502020204030204" pitchFamily="34" charset="0"/>
              </a:rPr>
              <a:t>Protect and adapt to climate change and hazards (sea level rise, saltwater intrusion, intense storms, earthquake, tsunami) to protect against future spills and contamination.	</a:t>
            </a: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17</a:t>
            </a:fld>
            <a:endParaRPr lang="en-US" dirty="0"/>
          </a:p>
        </p:txBody>
      </p:sp>
    </p:spTree>
    <p:extLst>
      <p:ext uri="{BB962C8B-B14F-4D97-AF65-F5344CB8AC3E}">
        <p14:creationId xmlns:p14="http://schemas.microsoft.com/office/powerpoint/2010/main" val="28098257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South Shore Trade Zone</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STX18: </a:t>
            </a:r>
            <a:r>
              <a:rPr lang="en-US" sz="2200" b="0" i="0" u="none" strike="noStrike" baseline="0" dirty="0">
                <a:solidFill>
                  <a:srgbClr val="000000"/>
                </a:solidFill>
                <a:latin typeface="Calibri" panose="020F0502020204030204" pitchFamily="34" charset="0"/>
              </a:rPr>
              <a:t>Achieve the development goals for the St. Croix Renaissance Park and 361 Estate Betty’s Hope property set in </a:t>
            </a:r>
            <a:r>
              <a:rPr lang="en-US" sz="2200" b="0" i="1" u="none" strike="noStrike" baseline="0" dirty="0">
                <a:solidFill>
                  <a:srgbClr val="000000"/>
                </a:solidFill>
                <a:latin typeface="Calibri" panose="020F0502020204030204" pitchFamily="34" charset="0"/>
              </a:rPr>
              <a:t>Vision 2040</a:t>
            </a:r>
            <a:r>
              <a:rPr lang="en-US" sz="2200" b="0" i="0" u="none" strike="noStrike" baseline="0" dirty="0">
                <a:solidFill>
                  <a:srgbClr val="000000"/>
                </a:solidFill>
                <a:latin typeface="Calibri" panose="020F0502020204030204" pitchFamily="34" charset="0"/>
              </a:rPr>
              <a:t>.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STX19</a:t>
            </a:r>
            <a:r>
              <a:rPr lang="en-US" sz="2200" b="0" i="0" u="none" strike="noStrike" baseline="0" dirty="0">
                <a:solidFill>
                  <a:srgbClr val="000000"/>
                </a:solidFill>
                <a:latin typeface="Calibri" panose="020F0502020204030204" pitchFamily="34" charset="0"/>
              </a:rPr>
              <a:t>: Consider having the USVI government perform preliminary designs for coastal resiliency that can be presented to future developers.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STX20: </a:t>
            </a:r>
            <a:r>
              <a:rPr lang="en-US" sz="2200" b="0" i="0" u="none" strike="noStrike" baseline="0" dirty="0">
                <a:solidFill>
                  <a:srgbClr val="000000"/>
                </a:solidFill>
                <a:latin typeface="Calibri" panose="020F0502020204030204" pitchFamily="34" charset="0"/>
              </a:rPr>
              <a:t>Consider innovative regulatory tools, such as pre-permitting, that provide a faster and clearer permit approval process conditional on meeting high standards for environmental protection and resilient design.</a:t>
            </a: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18</a:t>
            </a:fld>
            <a:endParaRPr lang="en-US" dirty="0"/>
          </a:p>
        </p:txBody>
      </p:sp>
    </p:spTree>
    <p:extLst>
      <p:ext uri="{BB962C8B-B14F-4D97-AF65-F5344CB8AC3E}">
        <p14:creationId xmlns:p14="http://schemas.microsoft.com/office/powerpoint/2010/main" val="3716469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err="1">
                <a:effectLst/>
                <a:latin typeface="Cambria" panose="02040503050406030204" pitchFamily="18" charset="0"/>
                <a:ea typeface="Cambria" panose="02040503050406030204" pitchFamily="18" charset="0"/>
                <a:cs typeface="Times New Roman" panose="02020603050405020304" pitchFamily="18" charset="0"/>
              </a:rPr>
              <a:t>Kingshill</a:t>
            </a:r>
            <a:r>
              <a:rPr lang="en-US" sz="2800" b="1" dirty="0">
                <a:effectLst/>
                <a:latin typeface="Cambria" panose="02040503050406030204" pitchFamily="18" charset="0"/>
                <a:ea typeface="Cambria" panose="02040503050406030204" pitchFamily="18" charset="0"/>
                <a:cs typeface="Times New Roman" panose="02020603050405020304" pitchFamily="18" charset="0"/>
              </a:rPr>
              <a:t> Aquifer</a:t>
            </a: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STX22: </a:t>
            </a:r>
            <a:r>
              <a:rPr lang="en-US" sz="2200" b="0" i="0" u="none" strike="noStrike" baseline="0" dirty="0">
                <a:solidFill>
                  <a:srgbClr val="000000"/>
                </a:solidFill>
                <a:latin typeface="Calibri" panose="020F0502020204030204" pitchFamily="34" charset="0"/>
              </a:rPr>
              <a:t>Develop a fully updated scientific investigation of the </a:t>
            </a:r>
            <a:r>
              <a:rPr lang="en-US" sz="2200" b="0" i="0" u="none" strike="noStrike" baseline="0" dirty="0" err="1">
                <a:solidFill>
                  <a:srgbClr val="000000"/>
                </a:solidFill>
                <a:latin typeface="Calibri" panose="020F0502020204030204" pitchFamily="34" charset="0"/>
              </a:rPr>
              <a:t>Kingshill</a:t>
            </a:r>
            <a:r>
              <a:rPr lang="en-US" sz="2200" b="0" i="0" u="none" strike="noStrike" baseline="0" dirty="0">
                <a:solidFill>
                  <a:srgbClr val="000000"/>
                </a:solidFill>
                <a:latin typeface="Calibri" panose="020F0502020204030204" pitchFamily="34" charset="0"/>
              </a:rPr>
              <a:t> Aquifer that includes, but is not limited to:</a:t>
            </a:r>
            <a:br>
              <a:rPr lang="en-US" sz="22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Water quality investigations</a:t>
            </a:r>
            <a:br>
              <a:rPr lang="en-US" sz="22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Assessment of impacts to aquifer volume and quality from existing development and well withdrawals</a:t>
            </a:r>
            <a:br>
              <a:rPr lang="en-US" sz="22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Identification of restorative actions that can be performed by public infrastructure investment and development practices on privately-owned land.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STX23</a:t>
            </a:r>
            <a:r>
              <a:rPr lang="en-US" sz="2200" b="0" i="0" u="none" strike="noStrike" baseline="0" dirty="0">
                <a:solidFill>
                  <a:srgbClr val="000000"/>
                </a:solidFill>
                <a:latin typeface="Calibri" panose="020F0502020204030204" pitchFamily="34" charset="0"/>
              </a:rPr>
              <a:t>: Adopt/enforce regulatory measures to protect and restore the aquifer to the extent practicable with requirements for pretreating stormwater runoff and recharging to the aquifer. Consider the use of a zoning overlay district.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2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19</a:t>
            </a:fld>
            <a:endParaRPr lang="en-US" dirty="0"/>
          </a:p>
        </p:txBody>
      </p:sp>
    </p:spTree>
    <p:extLst>
      <p:ext uri="{BB962C8B-B14F-4D97-AF65-F5344CB8AC3E}">
        <p14:creationId xmlns:p14="http://schemas.microsoft.com/office/powerpoint/2010/main" val="240872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055465-EA9F-436E-A0C3-64912E06BF2C}"/>
              </a:ext>
            </a:extLst>
          </p:cNvPr>
          <p:cNvSpPr>
            <a:spLocks noGrp="1"/>
          </p:cNvSpPr>
          <p:nvPr>
            <p:ph type="title"/>
          </p:nvPr>
        </p:nvSpPr>
        <p:spPr/>
        <p:txBody>
          <a:bodyPr>
            <a:normAutofit fontScale="90000"/>
          </a:bodyPr>
          <a:lstStyle/>
          <a:p>
            <a:r>
              <a:rPr lang="en-US" dirty="0">
                <a:latin typeface="Cambria" panose="02040503050406030204" pitchFamily="18" charset="0"/>
                <a:ea typeface="Cambria" panose="02040503050406030204" pitchFamily="18" charset="0"/>
              </a:rPr>
              <a:t>St. John Actions</a:t>
            </a:r>
          </a:p>
        </p:txBody>
      </p:sp>
    </p:spTree>
    <p:extLst>
      <p:ext uri="{BB962C8B-B14F-4D97-AF65-F5344CB8AC3E}">
        <p14:creationId xmlns:p14="http://schemas.microsoft.com/office/powerpoint/2010/main" val="191201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Cruz Bay</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SJ1: </a:t>
            </a:r>
            <a:r>
              <a:rPr lang="en-US" sz="2200" b="0" i="0" u="none" strike="noStrike" baseline="0" dirty="0">
                <a:solidFill>
                  <a:srgbClr val="000000"/>
                </a:solidFill>
                <a:latin typeface="Calibri" panose="020F0502020204030204" pitchFamily="34" charset="0"/>
              </a:rPr>
              <a:t>Execute the initiatives and strategies identified in Plan Cruz Bay.</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SJ2: </a:t>
            </a:r>
            <a:r>
              <a:rPr lang="en-US" sz="2200" b="0" i="0" u="none" strike="noStrike" baseline="0" dirty="0">
                <a:solidFill>
                  <a:srgbClr val="000000"/>
                </a:solidFill>
                <a:latin typeface="Calibri" panose="020F0502020204030204" pitchFamily="34" charset="0"/>
              </a:rPr>
              <a:t>Prioritize an assessment of government owned property to identify where government funds can be used to help achieve the community vision.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SJ3: </a:t>
            </a:r>
            <a:r>
              <a:rPr lang="en-US" sz="2200" b="0" i="0" u="none" strike="noStrike" baseline="0" dirty="0">
                <a:solidFill>
                  <a:srgbClr val="000000"/>
                </a:solidFill>
                <a:latin typeface="Calibri" panose="020F0502020204030204" pitchFamily="34" charset="0"/>
              </a:rPr>
              <a:t>Develop formal architectural controls for the Cruz Bay Town Historic District that protect landmarks and elevate awareness of the Post-Transfer Neo-Vernacular style. Revisit the boundary for the district to ensure it adequately protects existing resources.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SJ4: </a:t>
            </a:r>
            <a:r>
              <a:rPr lang="en-US" sz="2200" b="0" i="0" u="none" strike="noStrike" baseline="0" dirty="0">
                <a:solidFill>
                  <a:srgbClr val="000000"/>
                </a:solidFill>
                <a:latin typeface="Calibri" panose="020F0502020204030204" pitchFamily="34" charset="0"/>
              </a:rPr>
              <a:t>Revisit the Commercial Zone program legislation with a focus on using Cruz Bay as a testing ground for making the program more effective.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3</a:t>
            </a:fld>
            <a:endParaRPr lang="en-US" dirty="0"/>
          </a:p>
        </p:txBody>
      </p:sp>
    </p:spTree>
    <p:extLst>
      <p:ext uri="{BB962C8B-B14F-4D97-AF65-F5344CB8AC3E}">
        <p14:creationId xmlns:p14="http://schemas.microsoft.com/office/powerpoint/2010/main" val="3808206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Coral Bay</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SJ5: </a:t>
            </a:r>
            <a:r>
              <a:rPr lang="en-US" sz="2200" b="0" i="0" u="none" strike="noStrike" baseline="0" dirty="0">
                <a:solidFill>
                  <a:srgbClr val="000000"/>
                </a:solidFill>
                <a:latin typeface="Calibri" panose="020F0502020204030204" pitchFamily="34" charset="0"/>
              </a:rPr>
              <a:t>Continue active partnerships with Coral Bay Community Council and partner where it is helpful to continue their work on OSDS research or other initiatives.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SJ6: </a:t>
            </a:r>
            <a:r>
              <a:rPr lang="en-US" sz="2200" b="0" i="0" u="none" strike="noStrike" baseline="0" dirty="0">
                <a:solidFill>
                  <a:srgbClr val="000000"/>
                </a:solidFill>
                <a:latin typeface="Calibri" panose="020F0502020204030204" pitchFamily="34" charset="0"/>
              </a:rPr>
              <a:t>Actively engage with property owners, particularly ancestral property owners, to identify their needs and create pathways to investment and maintaining ownership.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SJ7: </a:t>
            </a:r>
            <a:r>
              <a:rPr lang="en-US" sz="2200" b="0" i="0" u="none" strike="noStrike" baseline="0" dirty="0">
                <a:solidFill>
                  <a:srgbClr val="000000"/>
                </a:solidFill>
                <a:latin typeface="Calibri" panose="020F0502020204030204" pitchFamily="34" charset="0"/>
              </a:rPr>
              <a:t>Create a comprehensive, long-term vision for Coral Bay that includes a strategic plan for investment in infrastructure that will guide future development that is both resilient and appropriately scaled.	</a:t>
            </a:r>
            <a:br>
              <a:rPr lang="en-US" sz="1800" b="0" i="0" u="none" strike="noStrike" baseline="0" dirty="0">
                <a:solidFill>
                  <a:srgbClr val="000000"/>
                </a:solidFill>
                <a:latin typeface="Calibri" panose="020F0502020204030204" pitchFamily="34" charset="0"/>
              </a:rPr>
            </a:br>
            <a:r>
              <a:rPr lang="en-US" sz="2800" b="1" dirty="0" err="1">
                <a:effectLst/>
                <a:latin typeface="Cambria" panose="02040503050406030204" pitchFamily="18" charset="0"/>
                <a:ea typeface="Cambria" panose="02040503050406030204" pitchFamily="18" charset="0"/>
                <a:cs typeface="Times New Roman" panose="02020603050405020304" pitchFamily="18" charset="0"/>
              </a:rPr>
              <a:t>Susannaberg</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SJ8: </a:t>
            </a:r>
            <a:r>
              <a:rPr lang="en-US" sz="2200" b="0" i="0" u="none" strike="noStrike" baseline="0" dirty="0">
                <a:solidFill>
                  <a:srgbClr val="000000"/>
                </a:solidFill>
                <a:latin typeface="Calibri" panose="020F0502020204030204" pitchFamily="34" charset="0"/>
              </a:rPr>
              <a:t>Reform zoning to allow for and encourage a new “mixed-use mid-island center” with improved pedestrian access.</a:t>
            </a: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4</a:t>
            </a:fld>
            <a:endParaRPr lang="en-US" dirty="0"/>
          </a:p>
        </p:txBody>
      </p:sp>
    </p:spTree>
    <p:extLst>
      <p:ext uri="{BB962C8B-B14F-4D97-AF65-F5344CB8AC3E}">
        <p14:creationId xmlns:p14="http://schemas.microsoft.com/office/powerpoint/2010/main" val="369230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The National Park</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SJ9: </a:t>
            </a:r>
            <a:r>
              <a:rPr lang="en-US" sz="2200" b="0" i="0" u="none" strike="noStrike" baseline="0" dirty="0">
                <a:solidFill>
                  <a:srgbClr val="000000"/>
                </a:solidFill>
                <a:latin typeface="Calibri" panose="020F0502020204030204" pitchFamily="34" charset="0"/>
              </a:rPr>
              <a:t>Provide St. </a:t>
            </a:r>
            <a:r>
              <a:rPr lang="en-US" sz="2200" b="0" i="0" u="none" strike="noStrike" baseline="0" dirty="0" err="1">
                <a:solidFill>
                  <a:srgbClr val="000000"/>
                </a:solidFill>
                <a:latin typeface="Calibri" panose="020F0502020204030204" pitchFamily="34" charset="0"/>
              </a:rPr>
              <a:t>Johnian</a:t>
            </a:r>
            <a:r>
              <a:rPr lang="en-US" sz="2200" b="0" i="0" u="none" strike="noStrike" baseline="0" dirty="0">
                <a:solidFill>
                  <a:srgbClr val="000000"/>
                </a:solidFill>
                <a:latin typeface="Calibri" panose="020F0502020204030204" pitchFamily="34" charset="0"/>
              </a:rPr>
              <a:t> families with the financial and legal resources needed to resolve property disputes.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SJ10: </a:t>
            </a:r>
            <a:r>
              <a:rPr lang="en-US" sz="2200" b="0" i="0" u="none" strike="noStrike" baseline="0" dirty="0">
                <a:solidFill>
                  <a:srgbClr val="000000"/>
                </a:solidFill>
                <a:latin typeface="Calibri" panose="020F0502020204030204" pitchFamily="34" charset="0"/>
              </a:rPr>
              <a:t>Identify a venue for regular updates and discussion between the community and National Park leadership. Consider using regular meetings with newly established local permit review authority (e.g., Planning Board).	</a:t>
            </a:r>
            <a:br>
              <a:rPr lang="en-US" sz="1800" b="0" i="0" u="none" strike="noStrike" baseline="0" dirty="0">
                <a:solidFill>
                  <a:srgbClr val="000000"/>
                </a:solidFill>
                <a:latin typeface="Calibri" panose="020F0502020204030204" pitchFamily="34" charset="0"/>
              </a:rPr>
            </a:br>
            <a:r>
              <a:rPr lang="en-US" sz="2800" b="1" dirty="0">
                <a:effectLst/>
                <a:latin typeface="Cambria" panose="02040503050406030204" pitchFamily="18" charset="0"/>
                <a:ea typeface="Cambria" panose="02040503050406030204" pitchFamily="18" charset="0"/>
                <a:cs typeface="Times New Roman" panose="02020603050405020304" pitchFamily="18" charset="0"/>
              </a:rPr>
              <a:t>Housing</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SJ14: </a:t>
            </a:r>
            <a:r>
              <a:rPr lang="en-US" sz="2200" b="0" i="0" u="none" strike="noStrike" baseline="0" dirty="0">
                <a:solidFill>
                  <a:srgbClr val="000000"/>
                </a:solidFill>
                <a:latin typeface="Calibri" panose="020F0502020204030204" pitchFamily="34" charset="0"/>
              </a:rPr>
              <a:t>Reform zoning standards to expand the diversity of housing offerings in appropriate areas of the island with a focus on serving the housing needs of St. </a:t>
            </a:r>
            <a:r>
              <a:rPr lang="en-US" sz="2200" b="0" i="0" u="none" strike="noStrike" baseline="0" dirty="0" err="1">
                <a:solidFill>
                  <a:srgbClr val="000000"/>
                </a:solidFill>
                <a:latin typeface="Calibri" panose="020F0502020204030204" pitchFamily="34" charset="0"/>
              </a:rPr>
              <a:t>Johnians</a:t>
            </a:r>
            <a:r>
              <a:rPr lang="en-US" sz="2200" b="0" i="0" u="none" strike="noStrike" baseline="0" dirty="0">
                <a:solidFill>
                  <a:srgbClr val="000000"/>
                </a:solidFill>
                <a:latin typeface="Calibri" panose="020F0502020204030204" pitchFamily="34" charset="0"/>
              </a:rPr>
              <a:t>, including more dense, low-height dwelling units that better match the local vernacular.</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SJ15: </a:t>
            </a:r>
            <a:r>
              <a:rPr lang="en-US" sz="2200" b="0" i="0" u="none" strike="noStrike" baseline="0" dirty="0">
                <a:solidFill>
                  <a:srgbClr val="000000"/>
                </a:solidFill>
                <a:latin typeface="Calibri" panose="020F0502020204030204" pitchFamily="34" charset="0"/>
              </a:rPr>
              <a:t>Where residential use is included, prioritize any government financial assistance for properties where long-term rental options (non-transient) will be provided exclusively.</a:t>
            </a: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5</a:t>
            </a:fld>
            <a:endParaRPr lang="en-US" dirty="0"/>
          </a:p>
        </p:txBody>
      </p:sp>
    </p:spTree>
    <p:extLst>
      <p:ext uri="{BB962C8B-B14F-4D97-AF65-F5344CB8AC3E}">
        <p14:creationId xmlns:p14="http://schemas.microsoft.com/office/powerpoint/2010/main" val="2766454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Basic Services</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SJ11: </a:t>
            </a:r>
            <a:r>
              <a:rPr lang="en-US" sz="2200" b="0" i="0" u="none" strike="noStrike" baseline="0" dirty="0">
                <a:solidFill>
                  <a:srgbClr val="000000"/>
                </a:solidFill>
                <a:latin typeface="Calibri" panose="020F0502020204030204" pitchFamily="34" charset="0"/>
              </a:rPr>
              <a:t>Provide incentives for locally sourced food to meet local demand for culturally appropriate cuisine and improve/introduce more agriculture production and distribution at a variety of scales.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SJ12: </a:t>
            </a:r>
            <a:r>
              <a:rPr lang="en-US" sz="2200" b="0" i="0" u="none" strike="noStrike" baseline="0" dirty="0">
                <a:solidFill>
                  <a:srgbClr val="000000"/>
                </a:solidFill>
                <a:latin typeface="Calibri" panose="020F0502020204030204" pitchFamily="34" charset="0"/>
              </a:rPr>
              <a:t>Ensure future development of the </a:t>
            </a:r>
            <a:r>
              <a:rPr lang="en-US" sz="2200" b="0" i="0" u="none" strike="noStrike" baseline="0" dirty="0" err="1">
                <a:solidFill>
                  <a:srgbClr val="000000"/>
                </a:solidFill>
                <a:latin typeface="Calibri" panose="020F0502020204030204" pitchFamily="34" charset="0"/>
              </a:rPr>
              <a:t>Sprauve</a:t>
            </a:r>
            <a:r>
              <a:rPr lang="en-US" sz="2200" b="0" i="0" u="none" strike="noStrike" baseline="0" dirty="0">
                <a:solidFill>
                  <a:srgbClr val="000000"/>
                </a:solidFill>
                <a:latin typeface="Calibri" panose="020F0502020204030204" pitchFamily="34" charset="0"/>
              </a:rPr>
              <a:t> School site includes government services that will reduce the need for residents to travel to St. Thomas.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SJ13: </a:t>
            </a:r>
            <a:r>
              <a:rPr lang="en-US" sz="2200" b="0" i="0" u="none" strike="noStrike" baseline="0" dirty="0">
                <a:solidFill>
                  <a:srgbClr val="000000"/>
                </a:solidFill>
                <a:latin typeface="Calibri" panose="020F0502020204030204" pitchFamily="34" charset="0"/>
              </a:rPr>
              <a:t>Develop a plan for and implement real time person-to-person virtual access from St. John to all agencies of government, particularly those providing the following services: education, health &amp; welfare, public safety, housing, real property records, paternity &amp; child support, judicial, sanitation, licensing &amp; consumer affairs, and coastal zone and building applications &amp; permits, including enforcement of permits and violations of applicable laws, rules, and regulations. Once successful, consider expanding these services to St. Thomas and St. Croix.</a:t>
            </a: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7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6</a:t>
            </a:fld>
            <a:endParaRPr lang="en-US" dirty="0"/>
          </a:p>
        </p:txBody>
      </p:sp>
    </p:spTree>
    <p:extLst>
      <p:ext uri="{BB962C8B-B14F-4D97-AF65-F5344CB8AC3E}">
        <p14:creationId xmlns:p14="http://schemas.microsoft.com/office/powerpoint/2010/main" val="3448341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055465-EA9F-436E-A0C3-64912E06BF2C}"/>
              </a:ext>
            </a:extLst>
          </p:cNvPr>
          <p:cNvSpPr>
            <a:spLocks noGrp="1"/>
          </p:cNvSpPr>
          <p:nvPr>
            <p:ph type="title"/>
          </p:nvPr>
        </p:nvSpPr>
        <p:spPr/>
        <p:txBody>
          <a:bodyPr>
            <a:normAutofit fontScale="90000"/>
          </a:bodyPr>
          <a:lstStyle/>
          <a:p>
            <a:r>
              <a:rPr lang="en-US" dirty="0">
                <a:latin typeface="Cambria" panose="02040503050406030204" pitchFamily="18" charset="0"/>
                <a:ea typeface="Cambria" panose="02040503050406030204" pitchFamily="18" charset="0"/>
              </a:rPr>
              <a:t>St. Thomas Actions</a:t>
            </a:r>
          </a:p>
        </p:txBody>
      </p:sp>
    </p:spTree>
    <p:extLst>
      <p:ext uri="{BB962C8B-B14F-4D97-AF65-F5344CB8AC3E}">
        <p14:creationId xmlns:p14="http://schemas.microsoft.com/office/powerpoint/2010/main" val="518324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Limited Land Area</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STT1: </a:t>
            </a:r>
            <a:r>
              <a:rPr lang="en-US" sz="2200" b="0" i="0" u="none" strike="noStrike" baseline="0" dirty="0">
                <a:solidFill>
                  <a:srgbClr val="000000"/>
                </a:solidFill>
                <a:latin typeface="Calibri" panose="020F0502020204030204" pitchFamily="34" charset="0"/>
              </a:rPr>
              <a:t>Perform a detailed inventory of both public and private land that can help meet community needs and facilitate construction practices on St. Thomas. For private lands, identify incentives and agreements that will produce revenue for the owners.	</a:t>
            </a:r>
            <a:br>
              <a:rPr lang="en-US" sz="1800" b="0" i="0" u="none" strike="noStrike" baseline="0" dirty="0">
                <a:solidFill>
                  <a:srgbClr val="000000"/>
                </a:solidFill>
                <a:latin typeface="Calibri" panose="020F0502020204030204" pitchFamily="34" charset="0"/>
              </a:rPr>
            </a:br>
            <a:r>
              <a:rPr lang="en-US" sz="2800" b="1" dirty="0">
                <a:effectLst/>
                <a:latin typeface="Cambria" panose="02040503050406030204" pitchFamily="18" charset="0"/>
                <a:ea typeface="Cambria" panose="02040503050406030204" pitchFamily="18" charset="0"/>
                <a:cs typeface="Times New Roman" panose="02020603050405020304" pitchFamily="18" charset="0"/>
              </a:rPr>
              <a:t>Tutu Park Mall</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STT2: </a:t>
            </a:r>
            <a:r>
              <a:rPr lang="en-US" sz="2200" b="0" i="0" u="none" strike="noStrike" baseline="0" dirty="0">
                <a:solidFill>
                  <a:srgbClr val="000000"/>
                </a:solidFill>
                <a:latin typeface="Calibri" panose="020F0502020204030204" pitchFamily="34" charset="0"/>
              </a:rPr>
              <a:t>Work directly with property owners to develop a vision for future development which clarifies the extent to which any government incentives are required to achieve the vision.</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STT3: </a:t>
            </a:r>
            <a:r>
              <a:rPr lang="en-US" sz="2200" b="0" i="0" u="none" strike="noStrike" baseline="0" dirty="0">
                <a:solidFill>
                  <a:srgbClr val="000000"/>
                </a:solidFill>
                <a:latin typeface="Calibri" panose="020F0502020204030204" pitchFamily="34" charset="0"/>
              </a:rPr>
              <a:t>Apply stormwater management standards that recognize the watershed context, protecting the headwaters area of Turpentine Run gut and the marine resources in STEER.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STT4: </a:t>
            </a:r>
            <a:r>
              <a:rPr lang="en-US" sz="2200" b="0" i="0" u="none" strike="noStrike" baseline="0" dirty="0">
                <a:solidFill>
                  <a:srgbClr val="000000"/>
                </a:solidFill>
                <a:latin typeface="Calibri" panose="020F0502020204030204" pitchFamily="34" charset="0"/>
              </a:rPr>
              <a:t>Establish form-based design standards to support a new mixed-use center that includes improved walkability, connectivity, a range of housing types, resilient infrastructure, and usable open spaces. </a:t>
            </a: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8</a:t>
            </a:fld>
            <a:endParaRPr lang="en-US" dirty="0"/>
          </a:p>
        </p:txBody>
      </p:sp>
    </p:spTree>
    <p:extLst>
      <p:ext uri="{BB962C8B-B14F-4D97-AF65-F5344CB8AC3E}">
        <p14:creationId xmlns:p14="http://schemas.microsoft.com/office/powerpoint/2010/main" val="3392467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a:extLst>
              <a:ext uri="{FF2B5EF4-FFF2-40B4-BE49-F238E27FC236}">
                <a16:creationId xmlns:a16="http://schemas.microsoft.com/office/drawing/2014/main" id="{BF59AC89-2307-4F1C-962F-D954A6C80A28}"/>
              </a:ext>
            </a:extLst>
          </p:cNvPr>
          <p:cNvSpPr>
            <a:spLocks noGrp="1"/>
          </p:cNvSpPr>
          <p:nvPr>
            <p:ph type="title"/>
          </p:nvPr>
        </p:nvSpPr>
        <p:spPr>
          <a:xfrm>
            <a:off x="498738" y="457747"/>
            <a:ext cx="11178912" cy="5018925"/>
          </a:xfrm>
        </p:spPr>
        <p:txBody>
          <a:bodyPr>
            <a:normAutofit fontScale="90000"/>
          </a:bodyPr>
          <a:lstStyle/>
          <a:p>
            <a:pPr algn="l"/>
            <a:r>
              <a:rPr lang="en-US" sz="2800" b="1" dirty="0">
                <a:effectLst/>
                <a:latin typeface="Cambria" panose="02040503050406030204" pitchFamily="18" charset="0"/>
                <a:ea typeface="Cambria" panose="02040503050406030204" pitchFamily="18" charset="0"/>
                <a:cs typeface="Times New Roman" panose="02020603050405020304" pitchFamily="18" charset="0"/>
              </a:rPr>
              <a:t>Red Hook</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STT5: </a:t>
            </a:r>
            <a:r>
              <a:rPr lang="en-US" sz="2200" b="0" i="0" u="none" strike="noStrike" baseline="0" dirty="0">
                <a:solidFill>
                  <a:srgbClr val="000000"/>
                </a:solidFill>
                <a:latin typeface="Calibri" panose="020F0502020204030204" pitchFamily="34" charset="0"/>
              </a:rPr>
              <a:t>Perform an intensive study of the public realm to identify where improvements should be made for walkability and signage/wayfinding.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STT6: </a:t>
            </a:r>
            <a:r>
              <a:rPr lang="en-US" sz="2200" b="0" i="0" u="none" strike="noStrike" baseline="0" dirty="0">
                <a:solidFill>
                  <a:srgbClr val="000000"/>
                </a:solidFill>
                <a:latin typeface="Calibri" panose="020F0502020204030204" pitchFamily="34" charset="0"/>
              </a:rPr>
              <a:t>Identify a site for additional structured parking, develop conceptual designs, and cost estimates.	</a:t>
            </a:r>
            <a:br>
              <a:rPr lang="en-US" sz="1800" b="0" i="0" u="none" strike="noStrike" baseline="0" dirty="0">
                <a:solidFill>
                  <a:srgbClr val="000000"/>
                </a:solidFill>
                <a:latin typeface="Calibri" panose="020F0502020204030204" pitchFamily="34" charset="0"/>
              </a:rPr>
            </a:br>
            <a:r>
              <a:rPr lang="en-US" sz="2800" b="1" dirty="0">
                <a:effectLst/>
                <a:latin typeface="Cambria" panose="02040503050406030204" pitchFamily="18" charset="0"/>
                <a:ea typeface="Cambria" panose="02040503050406030204" pitchFamily="18" charset="0"/>
                <a:cs typeface="Times New Roman" panose="02020603050405020304" pitchFamily="18" charset="0"/>
              </a:rPr>
              <a:t>St. Thomas East End Reserves (STEER)</a:t>
            </a:r>
            <a:br>
              <a:rPr lang="en-US" sz="2800" b="1" dirty="0">
                <a:effectLst/>
                <a:latin typeface="Cambria" panose="02040503050406030204" pitchFamily="18" charset="0"/>
                <a:ea typeface="Cambria" panose="02040503050406030204" pitchFamily="18" charset="0"/>
                <a:cs typeface="Times New Roman" panose="02020603050405020304" pitchFamily="18" charset="0"/>
              </a:rPr>
            </a:br>
            <a:r>
              <a:rPr lang="en-US" sz="2200" b="1" i="0" u="none" strike="noStrike" baseline="0" dirty="0">
                <a:solidFill>
                  <a:srgbClr val="000000"/>
                </a:solidFill>
                <a:latin typeface="Calibri" panose="020F0502020204030204" pitchFamily="34" charset="0"/>
              </a:rPr>
              <a:t>Strategy STT13: </a:t>
            </a:r>
            <a:r>
              <a:rPr lang="en-US" sz="2200" b="0" i="0" u="none" strike="noStrike" baseline="0" dirty="0">
                <a:solidFill>
                  <a:srgbClr val="000000"/>
                </a:solidFill>
                <a:latin typeface="Calibri" panose="020F0502020204030204" pitchFamily="34" charset="0"/>
              </a:rPr>
              <a:t>Establish STEER as a Marine Park through an act of the Legislature.	</a:t>
            </a:r>
            <a:br>
              <a:rPr lang="en-US" sz="2200" b="0" i="0" u="none" strike="noStrike" baseline="0" dirty="0">
                <a:solidFill>
                  <a:srgbClr val="000000"/>
                </a:solidFill>
                <a:latin typeface="Calibri" panose="020F0502020204030204" pitchFamily="34" charset="0"/>
              </a:rPr>
            </a:br>
            <a:r>
              <a:rPr lang="en-US" sz="2200" b="1" i="0" u="none" strike="noStrike" baseline="0" dirty="0">
                <a:solidFill>
                  <a:srgbClr val="000000"/>
                </a:solidFill>
                <a:latin typeface="Calibri" panose="020F0502020204030204" pitchFamily="34" charset="0"/>
              </a:rPr>
              <a:t>Strategy STT14: </a:t>
            </a:r>
            <a:r>
              <a:rPr lang="en-US" sz="2200" b="0" i="0" u="none" strike="noStrike" baseline="0" dirty="0">
                <a:solidFill>
                  <a:srgbClr val="000000"/>
                </a:solidFill>
                <a:latin typeface="Calibri" panose="020F0502020204030204" pitchFamily="34" charset="0"/>
              </a:rPr>
              <a:t>For the newly established Marine Park, clarify the role and jurisdiction of different agencies. Consider consolidating some of these roles where it creates clarity, strengthens administration, integrates with near-shore permitting, and facilitates enforcement.</a:t>
            </a: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24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	</a:t>
            </a:r>
            <a:br>
              <a:rPr lang="en-US" sz="1800" b="0" i="0" u="none" strike="noStrike" baseline="0" dirty="0">
                <a:solidFill>
                  <a:srgbClr val="000000"/>
                </a:solidFill>
                <a:latin typeface="Calibri" panose="020F0502020204030204" pitchFamily="34" charset="0"/>
              </a:rPr>
            </a:br>
            <a:br>
              <a:rPr lang="en-US" sz="1800" b="0" i="0" u="none" strike="noStrike" baseline="0" dirty="0">
                <a:solidFill>
                  <a:srgbClr val="000000"/>
                </a:solidFill>
                <a:latin typeface="Calibri" panose="020F0502020204030204" pitchFamily="34"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2400" dirty="0">
                <a:effectLst/>
                <a:latin typeface="Cambria" panose="02040503050406030204" pitchFamily="18" charset="0"/>
                <a:ea typeface="Cambria" panose="02040503050406030204" pitchFamily="18" charset="0"/>
                <a:cs typeface="Times New Roman" panose="02020603050405020304" pitchFamily="18" charset="0"/>
              </a:rPr>
            </a:br>
            <a:br>
              <a:rPr lang="en-US" sz="1200" dirty="0">
                <a:effectLst/>
                <a:latin typeface="Cambria" panose="02040503050406030204" pitchFamily="18" charset="0"/>
                <a:ea typeface="Cambria" panose="02040503050406030204" pitchFamily="18" charset="0"/>
                <a:cs typeface="Times New Roman" panose="02020603050405020304" pitchFamily="18" charset="0"/>
              </a:rPr>
            </a:br>
            <a:endParaRPr lang="en-US" sz="2200" b="1" i="1" dirty="0">
              <a:solidFill>
                <a:schemeClr val="accent2">
                  <a:lumMod val="50000"/>
                </a:schemeClr>
              </a:solidFill>
              <a:latin typeface="Cambria" panose="02040503050406030204" pitchFamily="18" charset="0"/>
              <a:ea typeface="Cambria" panose="02040503050406030204" pitchFamily="18" charset="0"/>
            </a:endParaRPr>
          </a:p>
        </p:txBody>
      </p:sp>
      <p:sp>
        <p:nvSpPr>
          <p:cNvPr id="16" name="Slide Number Placeholder 15">
            <a:extLst>
              <a:ext uri="{FF2B5EF4-FFF2-40B4-BE49-F238E27FC236}">
                <a16:creationId xmlns:a16="http://schemas.microsoft.com/office/drawing/2014/main" id="{ED61D9CF-8ACA-4237-8E03-D79B6B89F0F2}"/>
              </a:ext>
            </a:extLst>
          </p:cNvPr>
          <p:cNvSpPr>
            <a:spLocks noGrp="1"/>
          </p:cNvSpPr>
          <p:nvPr>
            <p:ph type="sldNum" sz="quarter" idx="4"/>
          </p:nvPr>
        </p:nvSpPr>
        <p:spPr>
          <a:xfrm>
            <a:off x="9374173" y="6772208"/>
            <a:ext cx="2743200" cy="365125"/>
          </a:xfrm>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223388777"/>
      </p:ext>
    </p:extLst>
  </p:cSld>
  <p:clrMapOvr>
    <a:masterClrMapping/>
  </p:clrMapOvr>
</p:sld>
</file>

<file path=ppt/theme/theme1.xml><?xml version="1.0" encoding="utf-8"?>
<a:theme xmlns:a="http://schemas.openxmlformats.org/drawingml/2006/main" name="Office Theme">
  <a:themeElements>
    <a:clrScheme name="Minimalist Presentation">
      <a:dk1>
        <a:sysClr val="windowText" lastClr="000000"/>
      </a:dk1>
      <a:lt1>
        <a:sysClr val="window" lastClr="FFFFFF"/>
      </a:lt1>
      <a:dk2>
        <a:srgbClr val="ABABAB"/>
      </a:dk2>
      <a:lt2>
        <a:srgbClr val="F2F1EE"/>
      </a:lt2>
      <a:accent1>
        <a:srgbClr val="D8D2CD"/>
      </a:accent1>
      <a:accent2>
        <a:srgbClr val="C0C9C2"/>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Biome Light"/>
        <a:ea typeface=""/>
        <a:cs typeface=""/>
      </a:majorFont>
      <a:minorFont>
        <a:latin typeface="Biome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color presentation_Win32_LW_v2.potx" id="{B7F4C684-7BE5-4BD8-BEBE-7F207A45F474}" vid="{9091DE1E-F617-4C59-950B-F96736B889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1B7BBB-8F46-4BA8-85EC-2ECC1D2E32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976319-4513-485C-AD3A-E56C39927A38}">
  <ds:schemaRefs>
    <ds:schemaRef ds:uri="http://schemas.microsoft.com/office/2006/documentManagement/types"/>
    <ds:schemaRef ds:uri="http://schemas.openxmlformats.org/package/2006/metadata/core-properties"/>
    <ds:schemaRef ds:uri="http://purl.org/dc/terms/"/>
    <ds:schemaRef ds:uri="http://www.w3.org/XML/1998/namespace"/>
    <ds:schemaRef ds:uri="16c05727-aa75-4e4a-9b5f-8a80a1165891"/>
    <ds:schemaRef ds:uri="http://schemas.microsoft.com/office/2006/metadata/properties"/>
    <ds:schemaRef ds:uri="http://purl.org/dc/dcmitype/"/>
    <ds:schemaRef ds:uri="http://schemas.microsoft.com/office/infopath/2007/PartnerControls"/>
    <ds:schemaRef ds:uri="71af3243-3dd4-4a8d-8c0d-dd76da1f02a5"/>
    <ds:schemaRef ds:uri="http://purl.org/dc/elements/1.1/"/>
  </ds:schemaRefs>
</ds:datastoreItem>
</file>

<file path=customXml/itemProps3.xml><?xml version="1.0" encoding="utf-8"?>
<ds:datastoreItem xmlns:ds="http://schemas.openxmlformats.org/officeDocument/2006/customXml" ds:itemID="{53A10211-FBDE-44DA-8AD6-29E596B297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{1091CA3F-1B5E-481A-9F99-3F8B7EC76471}tf16411245_win32</Template>
  <TotalTime>10449</TotalTime>
  <Words>2394</Words>
  <Application>Microsoft Office PowerPoint</Application>
  <PresentationFormat>Widescreen</PresentationFormat>
  <Paragraphs>54</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Biome Light</vt:lpstr>
      <vt:lpstr>Calibri</vt:lpstr>
      <vt:lpstr>Calibri Light</vt:lpstr>
      <vt:lpstr>Cambria</vt:lpstr>
      <vt:lpstr>Office Theme</vt:lpstr>
      <vt:lpstr>PowerPoint Presentation</vt:lpstr>
      <vt:lpstr>St. John Actions</vt:lpstr>
      <vt:lpstr>Cruz Bay Strategy SJ1: Execute the initiatives and strategies identified in Plan Cruz Bay. Strategy SJ2: Prioritize an assessment of government owned property to identify where government funds can be used to help achieve the community vision.  Strategy SJ3: Develop formal architectural controls for the Cruz Bay Town Historic District that protect landmarks and elevate awareness of the Post-Transfer Neo-Vernacular style. Revisit the boundary for the district to ensure it adequately protects existing resources.  Strategy SJ4: Revisit the Commercial Zone program legislation with a focus on using Cruz Bay as a testing ground for making the program more effective.        </vt:lpstr>
      <vt:lpstr>Coral Bay Strategy SJ5: Continue active partnerships with Coral Bay Community Council and partner where it is helpful to continue their work on OSDS research or other initiatives.  Strategy SJ6: Actively engage with property owners, particularly ancestral property owners, to identify their needs and create pathways to investment and maintaining ownership.   Strategy SJ7: Create a comprehensive, long-term vision for Coral Bay that includes a strategic plan for investment in infrastructure that will guide future development that is both resilient and appropriately scaled.  Susannaberg Strategy SJ8: Reform zoning to allow for and encourage a new “mixed-use mid-island center” with improved pedestrian access.         </vt:lpstr>
      <vt:lpstr>The National Park Strategy SJ9: Provide St. Johnian families with the financial and legal resources needed to resolve property disputes.  Strategy SJ10: Identify a venue for regular updates and discussion between the community and National Park leadership. Consider using regular meetings with newly established local permit review authority (e.g., Planning Board).  Housing Strategy SJ14: Reform zoning standards to expand the diversity of housing offerings in appropriate areas of the island with a focus on serving the housing needs of St. Johnians, including more dense, low-height dwelling units that better match the local vernacular. Strategy SJ15: Where residential use is included, prioritize any government financial assistance for properties where long-term rental options (non-transient) will be provided exclusively.             </vt:lpstr>
      <vt:lpstr>Basic Services Strategy SJ11: Provide incentives for locally sourced food to meet local demand for culturally appropriate cuisine and improve/introduce more agriculture production and distribution at a variety of scales.  Strategy SJ12: Ensure future development of the Sprauve School site includes government services that will reduce the need for residents to travel to St. Thomas.  Strategy SJ13: Develop a plan for and implement real time person-to-person virtual access from St. John to all agencies of government, particularly those providing the following services: education, health &amp; welfare, public safety, housing, real property records, paternity &amp; child support, judicial, sanitation, licensing &amp; consumer affairs, and coastal zone and building applications &amp; permits, including enforcement of permits and violations of applicable laws, rules, and regulations. Once successful, consider expanding these services to St. Thomas and St. Croix.          </vt:lpstr>
      <vt:lpstr>St. Thomas Actions</vt:lpstr>
      <vt:lpstr>Limited Land Area Strategy STT1: Perform a detailed inventory of both public and private land that can help meet community needs and facilitate construction practices on St. Thomas. For private lands, identify incentives and agreements that will produce revenue for the owners.  Tutu Park Mall Strategy STT2: Work directly with property owners to develop a vision for future development which clarifies the extent to which any government incentives are required to achieve the vision. Strategy STT3: Apply stormwater management standards that recognize the watershed context, protecting the headwaters area of Turpentine Run gut and the marine resources in STEER.  Strategy STT4: Establish form-based design standards to support a new mixed-use center that includes improved walkability, connectivity, a range of housing types, resilient infrastructure, and usable open spaces.               </vt:lpstr>
      <vt:lpstr>Red Hook Strategy STT5: Perform an intensive study of the public realm to identify where improvements should be made for walkability and signage/wayfinding.  Strategy STT6: Identify a site for additional structured parking, develop conceptual designs, and cost estimates.  St. Thomas East End Reserves (STEER) Strategy STT13: Establish STEER as a Marine Park through an act of the Legislature.  Strategy STT14: For the newly established Marine Park, clarify the role and jurisdiction of different agencies. Consider consolidating some of these roles where it creates clarity, strengthens administration, integrates with near-shore permitting, and facilitates enforcement.                  </vt:lpstr>
      <vt:lpstr>Charlotte Amalie Strategy STT7: Establish a direct, dedicated assistance program that is place-based and includes a paid coordinator with experience in community development, grant writing, and project management.  Strategy STT8: Review, revise as needed, and adopt the Charlotte Amalie Form-Based Code (FBC) District.  Strategy STT9: Establish a government program that funds qualified attorneys for on-call, client based probate related services.  Strategy STT10: Provide incentives for overnight or extended stays for cruises or other organized group vacations.  Strategy STT11: Continue extensions and improvements to the Veteran’s Drive walkway park, including climate resilience and adaptation to sea level rise.  Strategy STT12: Develop a long-term, targeted flood management study that models flooding under various storm scenarios (factoring in climate change) and establishes a long-term management plan.                      </vt:lpstr>
      <vt:lpstr>Smith Bay Strategy STT15: Continue implementation of the Smith Bay Watershed Management Plan.   Strategy STT16: Prioritize acquisition of land that can be integral to mitigating drainage problems.  Strategy STT17: Look for opportunities to build upon planned drainage improvements by including enhanced walkability elements (sidewalks, street trees) and walkable design standards for new buildings along the Emile Milo Francis Memorial Drive corridor.  Northside Community Strategy STT22: Use a watershed framework to implement an organized and strategic improvement initiative related to roadway improvements, flood reduction, solid waste management, wastewater upgrades, and regulatory reform..  Strategy STT23: Identify and pursue grant opportunities for the implementation of infrastructure improvements in this community.                    </vt:lpstr>
      <vt:lpstr>Bordeaux Farming Community Strategy STT18: Continue direct engagement with the farming community to determine whether there is interest in providing more infrastructure to the area.  Strategy STT19: Clarify the vision of how this area would function relative to farming, housing, and infrastructure.  Strategy STT20: Identify how this vision would leverage greater watershed health and better water quality in the bays.  Strategy STT21: Coordinate the installation of roads, drainage, and utilities (including agrivoltaics for small crops that may require shade) across all applicable agencies and develop a roadway management plan tailored to the use of the land and water quality goals of the watershed.                        </vt:lpstr>
      <vt:lpstr>St. Croix Actions</vt:lpstr>
      <vt:lpstr>Food Sovereignty Strategy STX1: Secure all necessary resources and develop the Tech Park.  Strategy STX2: Inventory and digitally map all potentially productive agricultural soils and groundwater recharge areas with the best available information.  Strategy STX3: Identify the specific tract(s) of land needed to implement the USVI Agricultural Plan’s Strategic Orchard Development Initiative and also to meet the needs for large equipment storage/leasing.  Strategy STX4: Coordinate with VIPA to ensure the establishment of new port facilities on the south shore include the potential for facilities that can process and store food in a way that bolsters a local food system.  National Heritage Designation Area Strategy STX5: Establish a more formal connection between SHPO (as the coordinating entity) and local cultural civic leaders. Identify and fund cultural resource projects that will advance community needs and empower civic groups to perform the work.                          </vt:lpstr>
      <vt:lpstr>St. Croix East End Marine Park (STXEEMP) Strategy STX6: Amend and revise the current mapping, regulation, enforcement, and management structure to clarify and, if beneficial to the resources, consolidate the roles of government agencies.  Strategy STX7: Formalize/adopt STXEEMP infractions into a fine schedule that hold violators accountable to the law and regulations.   Christiansted &amp; Frederiksted Strategy STX8: Establish a direct, dedicated assistance program that is place-based and includes a paid coordinator with experience in community development, grant writing, and project management.  Strategy STX9: Using the studies already performed for these towns (described above), identify individual revitalization and infrastructure projects and develop partnerships for funding and implementation.  Strategy STX10: Partner with, provide resources to, and empower local civic groups to secure funding, provide technical assistance to communities, and manage projects.                           </vt:lpstr>
      <vt:lpstr>Sunny Isle and Five Corners Strategy STX11: Create public improvement plans with cost estimates and preliminary designs as preparation for future funding opportunities.  Strategy STX12: Identify EDA incentives that may be applicable to these areas and provide direct outreach to property owners on these opportunities.  Strategy STX13: Establish form-based design standards for new mixed-use centers that meet community needs and vision for improved walkability, connectivity, a range of housing types, resilient infrastructure, and usable open spaces.  Maroon Sanctuary Park Strategy STX21: Continue to purchase property in Maroon Ridge and develop detailed implementation plans regarding the design and management of the Sanctuary Park.                             </vt:lpstr>
      <vt:lpstr>The Refinery Strategy STX14: Support the full clean up and remediation of the land and water in and around the former oil refinery as the highest priority for the revitalization of the site.  Strategy STX15: Invest in the creation of a detailed vision for the site that explores alternative uses, flexible programming, infrastructure needs, and community safeguards.  Strategy STX16: Ensure zoning allows for a wide range of industrial, warehouse, and energy uses consistent with 21st century clean port models.   Strategy STX17: Protect and adapt to climate change and hazards (sea level rise, saltwater intrusion, intense storms, earthquake, tsunami) to protect against future spills and contamination.                              </vt:lpstr>
      <vt:lpstr>South Shore Trade Zone Strategy STX18: Achieve the development goals for the St. Croix Renaissance Park and 361 Estate Betty’s Hope property set in Vision 2040.  Strategy STX19: Consider having the USVI government perform preliminary designs for coastal resiliency that can be presented to future developers.  Strategy STX20: Consider innovative regulatory tools, such as pre-permitting, that provide a faster and clearer permit approval process conditional on meeting high standards for environmental protection and resilient design.                             </vt:lpstr>
      <vt:lpstr>Kingshill Aquifer  Strategy STX22: Develop a fully updated scientific investigation of the Kingshill Aquifer that includes, but is not limited to: Water quality investigations Assessment of impacts to aquifer volume and quality from existing development and well withdrawals Identification of restorative actions that can be performed by public infrastructure investment and development practices on privately-owned land.  Strategy STX23: Adopt/enforce regulatory measures to protect and restore the aquifer to the extent practicable with requirements for pretreating stormwater runoff and recharging to the aquifer. Consider the use of a zoning overlay district.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Virgin Islands  Comprehensive Land &amp; Water Use Plan (CLWUP)  Kick-Off Discussions</dc:title>
  <dc:creator>Jeff Davis</dc:creator>
  <cp:lastModifiedBy>Jean-Pierre Oriol</cp:lastModifiedBy>
  <cp:revision>67</cp:revision>
  <cp:lastPrinted>2023-06-26T14:22:00Z</cp:lastPrinted>
  <dcterms:created xsi:type="dcterms:W3CDTF">2022-10-11T17:18:50Z</dcterms:created>
  <dcterms:modified xsi:type="dcterms:W3CDTF">2024-07-11T21:44:31Z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