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Lst>
  <p:notesMasterIdLst>
    <p:notesMasterId r:id="rId12"/>
  </p:notesMasterIdLst>
  <p:handoutMasterIdLst>
    <p:handoutMasterId r:id="rId13"/>
  </p:handoutMasterIdLst>
  <p:sldIdLst>
    <p:sldId id="288" r:id="rId5"/>
    <p:sldId id="297" r:id="rId6"/>
    <p:sldId id="275" r:id="rId7"/>
    <p:sldId id="296" r:id="rId8"/>
    <p:sldId id="273" r:id="rId9"/>
    <p:sldId id="291" r:id="rId10"/>
    <p:sldId id="281" r:id="rId11"/>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6" autoAdjust="0"/>
    <p:restoredTop sz="94660"/>
  </p:normalViewPr>
  <p:slideViewPr>
    <p:cSldViewPr snapToGrid="0">
      <p:cViewPr varScale="1">
        <p:scale>
          <a:sx n="67" d="100"/>
          <a:sy n="67" d="100"/>
        </p:scale>
        <p:origin x="480" y="3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BF8A1F-E879-424F-A162-DD7024090878}" type="datetimeFigureOut">
              <a:rPr lang="en-US" smtClean="0"/>
              <a:t>9/19/2024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EE1529-511A-48A3-BC8C-624EA855E3EB}" type="slidenum">
              <a:rPr lang="en-US" smtClean="0"/>
              <a:t>‹#›</a:t>
            </a:fld>
            <a:endParaRPr lang="en-US"/>
          </a:p>
        </p:txBody>
      </p:sp>
    </p:spTree>
    <p:extLst>
      <p:ext uri="{BB962C8B-B14F-4D97-AF65-F5344CB8AC3E}">
        <p14:creationId xmlns:p14="http://schemas.microsoft.com/office/powerpoint/2010/main" val="2192511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EA4C8-32C0-4421-920C-F0B6C7FD7921}"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99252-D080-47A2-9A60-DFFFB543B799}" type="slidenum">
              <a:rPr lang="en-US" smtClean="0"/>
              <a:t>‹#›</a:t>
            </a:fld>
            <a:endParaRPr lang="en-US"/>
          </a:p>
        </p:txBody>
      </p:sp>
    </p:spTree>
    <p:extLst>
      <p:ext uri="{BB962C8B-B14F-4D97-AF65-F5344CB8AC3E}">
        <p14:creationId xmlns:p14="http://schemas.microsoft.com/office/powerpoint/2010/main" val="15899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99252-D080-47A2-9A60-DFFFB543B799}" type="slidenum">
              <a:rPr lang="en-US" smtClean="0"/>
              <a:t>1</a:t>
            </a:fld>
            <a:endParaRPr lang="en-US"/>
          </a:p>
        </p:txBody>
      </p:sp>
    </p:spTree>
    <p:extLst>
      <p:ext uri="{BB962C8B-B14F-4D97-AF65-F5344CB8AC3E}">
        <p14:creationId xmlns:p14="http://schemas.microsoft.com/office/powerpoint/2010/main" val="76388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99252-D080-47A2-9A60-DFFFB543B799}" type="slidenum">
              <a:rPr lang="en-US" smtClean="0"/>
              <a:t>2</a:t>
            </a:fld>
            <a:endParaRPr lang="en-US"/>
          </a:p>
        </p:txBody>
      </p:sp>
    </p:spTree>
    <p:extLst>
      <p:ext uri="{BB962C8B-B14F-4D97-AF65-F5344CB8AC3E}">
        <p14:creationId xmlns:p14="http://schemas.microsoft.com/office/powerpoint/2010/main" val="43150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99252-D080-47A2-9A60-DFFFB543B799}" type="slidenum">
              <a:rPr lang="en-US" smtClean="0"/>
              <a:t>3</a:t>
            </a:fld>
            <a:endParaRPr lang="en-US"/>
          </a:p>
        </p:txBody>
      </p:sp>
    </p:spTree>
    <p:extLst>
      <p:ext uri="{BB962C8B-B14F-4D97-AF65-F5344CB8AC3E}">
        <p14:creationId xmlns:p14="http://schemas.microsoft.com/office/powerpoint/2010/main" val="153037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99252-D080-47A2-9A60-DFFFB543B799}" type="slidenum">
              <a:rPr lang="en-US" smtClean="0"/>
              <a:t>4</a:t>
            </a:fld>
            <a:endParaRPr lang="en-US"/>
          </a:p>
        </p:txBody>
      </p:sp>
    </p:spTree>
    <p:extLst>
      <p:ext uri="{BB962C8B-B14F-4D97-AF65-F5344CB8AC3E}">
        <p14:creationId xmlns:p14="http://schemas.microsoft.com/office/powerpoint/2010/main" val="2622726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99252-D080-47A2-9A60-DFFFB543B799}" type="slidenum">
              <a:rPr lang="en-US" smtClean="0"/>
              <a:t>5</a:t>
            </a:fld>
            <a:endParaRPr lang="en-US"/>
          </a:p>
        </p:txBody>
      </p:sp>
    </p:spTree>
    <p:extLst>
      <p:ext uri="{BB962C8B-B14F-4D97-AF65-F5344CB8AC3E}">
        <p14:creationId xmlns:p14="http://schemas.microsoft.com/office/powerpoint/2010/main" val="114624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99252-D080-47A2-9A60-DFFFB543B799}" type="slidenum">
              <a:rPr lang="en-US" smtClean="0"/>
              <a:t>6</a:t>
            </a:fld>
            <a:endParaRPr lang="en-US"/>
          </a:p>
        </p:txBody>
      </p:sp>
    </p:spTree>
    <p:extLst>
      <p:ext uri="{BB962C8B-B14F-4D97-AF65-F5344CB8AC3E}">
        <p14:creationId xmlns:p14="http://schemas.microsoft.com/office/powerpoint/2010/main" val="204640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99252-D080-47A2-9A60-DFFFB543B799}" type="slidenum">
              <a:rPr lang="en-US" smtClean="0"/>
              <a:t>7</a:t>
            </a:fld>
            <a:endParaRPr lang="en-US"/>
          </a:p>
        </p:txBody>
      </p:sp>
    </p:spTree>
    <p:extLst>
      <p:ext uri="{BB962C8B-B14F-4D97-AF65-F5344CB8AC3E}">
        <p14:creationId xmlns:p14="http://schemas.microsoft.com/office/powerpoint/2010/main" val="156316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7275799D-C7A4-4776-9028-392EC7749AF8}"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27C2B-FADE-4CC9-881B-E03BF768C71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9480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75799D-C7A4-4776-9028-392EC7749AF8}"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27C2B-FADE-4CC9-881B-E03BF768C71C}" type="slidenum">
              <a:rPr lang="en-US" smtClean="0"/>
              <a:t>‹#›</a:t>
            </a:fld>
            <a:endParaRPr lang="en-US"/>
          </a:p>
        </p:txBody>
      </p:sp>
    </p:spTree>
    <p:extLst>
      <p:ext uri="{BB962C8B-B14F-4D97-AF65-F5344CB8AC3E}">
        <p14:creationId xmlns:p14="http://schemas.microsoft.com/office/powerpoint/2010/main" val="11566221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75799D-C7A4-4776-9028-392EC7749AF8}"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27C2B-FADE-4CC9-881B-E03BF768C71C}" type="slidenum">
              <a:rPr lang="en-US" smtClean="0"/>
              <a:t>‹#›</a:t>
            </a:fld>
            <a:endParaRPr lang="en-US"/>
          </a:p>
        </p:txBody>
      </p:sp>
    </p:spTree>
    <p:extLst>
      <p:ext uri="{BB962C8B-B14F-4D97-AF65-F5344CB8AC3E}">
        <p14:creationId xmlns:p14="http://schemas.microsoft.com/office/powerpoint/2010/main" val="3159189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75799D-C7A4-4776-9028-392EC7749AF8}"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27C2B-FADE-4CC9-881B-E03BF768C71C}" type="slidenum">
              <a:rPr lang="en-US" smtClean="0"/>
              <a:t>‹#›</a:t>
            </a:fld>
            <a:endParaRPr lang="en-US"/>
          </a:p>
        </p:txBody>
      </p:sp>
    </p:spTree>
    <p:extLst>
      <p:ext uri="{BB962C8B-B14F-4D97-AF65-F5344CB8AC3E}">
        <p14:creationId xmlns:p14="http://schemas.microsoft.com/office/powerpoint/2010/main" val="37560695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75799D-C7A4-4776-9028-392EC7749AF8}"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27C2B-FADE-4CC9-881B-E03BF768C71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0676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75799D-C7A4-4776-9028-392EC7749AF8}"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27C2B-FADE-4CC9-881B-E03BF768C71C}" type="slidenum">
              <a:rPr lang="en-US" smtClean="0"/>
              <a:t>‹#›</a:t>
            </a:fld>
            <a:endParaRPr lang="en-US"/>
          </a:p>
        </p:txBody>
      </p:sp>
    </p:spTree>
    <p:extLst>
      <p:ext uri="{BB962C8B-B14F-4D97-AF65-F5344CB8AC3E}">
        <p14:creationId xmlns:p14="http://schemas.microsoft.com/office/powerpoint/2010/main" val="31716475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75799D-C7A4-4776-9028-392EC7749AF8}" type="datetimeFigureOut">
              <a:rPr lang="en-US" smtClean="0"/>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127C2B-FADE-4CC9-881B-E03BF768C71C}" type="slidenum">
              <a:rPr lang="en-US" smtClean="0"/>
              <a:t>‹#›</a:t>
            </a:fld>
            <a:endParaRPr lang="en-US"/>
          </a:p>
        </p:txBody>
      </p:sp>
    </p:spTree>
    <p:extLst>
      <p:ext uri="{BB962C8B-B14F-4D97-AF65-F5344CB8AC3E}">
        <p14:creationId xmlns:p14="http://schemas.microsoft.com/office/powerpoint/2010/main" val="160980818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75799D-C7A4-4776-9028-392EC7749AF8}" type="datetimeFigureOut">
              <a:rPr lang="en-US" smtClean="0"/>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127C2B-FADE-4CC9-881B-E03BF768C71C}" type="slidenum">
              <a:rPr lang="en-US" smtClean="0"/>
              <a:t>‹#›</a:t>
            </a:fld>
            <a:endParaRPr lang="en-US"/>
          </a:p>
        </p:txBody>
      </p:sp>
    </p:spTree>
    <p:extLst>
      <p:ext uri="{BB962C8B-B14F-4D97-AF65-F5344CB8AC3E}">
        <p14:creationId xmlns:p14="http://schemas.microsoft.com/office/powerpoint/2010/main" val="2222143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7" name="Date Placeholder 6"/>
          <p:cNvSpPr>
            <a:spLocks noGrp="1"/>
          </p:cNvSpPr>
          <p:nvPr>
            <p:ph type="dt" sz="half" idx="10"/>
          </p:nvPr>
        </p:nvSpPr>
        <p:spPr/>
        <p:txBody>
          <a:bodyPr/>
          <a:lstStyle/>
          <a:p>
            <a:fld id="{7275799D-C7A4-4776-9028-392EC7749AF8}" type="datetimeFigureOut">
              <a:rPr lang="en-US" smtClean="0"/>
              <a:t>9/19/2024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3127C2B-FADE-4CC9-881B-E03BF768C71C}" type="slidenum">
              <a:rPr lang="en-US" smtClean="0"/>
              <a:t>‹#›</a:t>
            </a:fld>
            <a:endParaRPr lang="en-US"/>
          </a:p>
        </p:txBody>
      </p:sp>
    </p:spTree>
    <p:extLst>
      <p:ext uri="{BB962C8B-B14F-4D97-AF65-F5344CB8AC3E}">
        <p14:creationId xmlns:p14="http://schemas.microsoft.com/office/powerpoint/2010/main" val="24946862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275799D-C7A4-4776-9028-392EC7749AF8}" type="datetimeFigureOut">
              <a:rPr lang="en-US" smtClean="0"/>
              <a:t>9/19/2024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3127C2B-FADE-4CC9-881B-E03BF768C71C}" type="slidenum">
              <a:rPr lang="en-US" smtClean="0"/>
              <a:t>‹#›</a:t>
            </a:fld>
            <a:endParaRPr lang="en-US"/>
          </a:p>
        </p:txBody>
      </p:sp>
    </p:spTree>
    <p:extLst>
      <p:ext uri="{BB962C8B-B14F-4D97-AF65-F5344CB8AC3E}">
        <p14:creationId xmlns:p14="http://schemas.microsoft.com/office/powerpoint/2010/main" val="22219213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ct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75799D-C7A4-4776-9028-392EC7749AF8}"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27C2B-FADE-4CC9-881B-E03BF768C71C}" type="slidenum">
              <a:rPr lang="en-US" smtClean="0"/>
              <a:t>‹#›</a:t>
            </a:fld>
            <a:endParaRPr lang="en-US"/>
          </a:p>
        </p:txBody>
      </p:sp>
    </p:spTree>
    <p:extLst>
      <p:ext uri="{BB962C8B-B14F-4D97-AF65-F5344CB8AC3E}">
        <p14:creationId xmlns:p14="http://schemas.microsoft.com/office/powerpoint/2010/main" val="13325345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275799D-C7A4-4776-9028-392EC7749AF8}" type="datetimeFigureOut">
              <a:rPr lang="en-US" smtClean="0"/>
              <a:t>9/19/2024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3127C2B-FADE-4CC9-881B-E03BF768C71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015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Tx/>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4294967295">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52177377-5236-4D5E-9D1D-9EAC36E2751A}"/>
              </a:ext>
            </a:extLst>
          </p:cNvPr>
          <p:cNvSpPr>
            <a:spLocks noGrp="1"/>
          </p:cNvSpPr>
          <p:nvPr>
            <p:ph type="title" idx="4294967295"/>
          </p:nvPr>
        </p:nvSpPr>
        <p:spPr>
          <a:xfrm>
            <a:off x="492370" y="605896"/>
            <a:ext cx="3084844" cy="5646208"/>
          </a:xfrm>
        </p:spPr>
        <p:txBody>
          <a:bodyPr vert="horz" lIns="91440" tIns="45720" rIns="91440" bIns="45720" rtlCol="0" anchor="ctr">
            <a:normAutofit/>
          </a:bodyPr>
          <a:lstStyle/>
          <a:p>
            <a:r>
              <a:rPr lang="en-US" sz="3300" b="1">
                <a:solidFill>
                  <a:srgbClr val="FFFFFF"/>
                </a:solidFill>
                <a:effectLst>
                  <a:outerShdw blurRad="38100" dist="38100" dir="2700000" algn="tl">
                    <a:srgbClr val="000000">
                      <a:alpha val="43137"/>
                    </a:srgbClr>
                  </a:outerShdw>
                </a:effectLst>
              </a:rPr>
              <a:t>Opening Statement</a:t>
            </a:r>
          </a:p>
        </p:txBody>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3B8CE931-B52E-2D02-CD00-60F1B5836F86}"/>
              </a:ext>
            </a:extLst>
          </p:cNvPr>
          <p:cNvSpPr txBox="1"/>
          <p:nvPr/>
        </p:nvSpPr>
        <p:spPr>
          <a:xfrm>
            <a:off x="4198776" y="457686"/>
            <a:ext cx="7099981" cy="5646208"/>
          </a:xfrm>
          <a:prstGeom prst="rect">
            <a:avLst/>
          </a:prstGeom>
        </p:spPr>
        <p:txBody>
          <a:bodyPr vert="horz" lIns="0" tIns="45720" rIns="0" bIns="45720" rtlCol="0" anchor="ctr">
            <a:normAutofit/>
          </a:bodyPr>
          <a:lstStyle/>
          <a:p>
            <a:pPr marR="0">
              <a:spcBef>
                <a:spcPct val="0"/>
              </a:spcBef>
              <a:spcAft>
                <a:spcPct val="0"/>
              </a:spcAft>
            </a:pPr>
            <a:endParaRPr lang="en-US">
              <a:solidFill>
                <a:schemeClr val="tx1">
                  <a:lumMod val="75000"/>
                  <a:lumOff val="25000"/>
                </a:schemeClr>
              </a:solidFill>
              <a:cs typeface="Times New Roman" panose="02020603050405020304" pitchFamily="18" charset="0"/>
            </a:endParaRPr>
          </a:p>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p:txBody>
      </p:sp>
      <p:sp>
        <p:nvSpPr>
          <p:cNvPr id="3" name="Rectangle 2">
            <a:extLst>
              <a:ext uri="{FF2B5EF4-FFF2-40B4-BE49-F238E27FC236}">
                <a16:creationId xmlns:a16="http://schemas.microsoft.com/office/drawing/2014/main" id="{C0CD6AA7-E683-392F-D3E0-FDF26314DE5B}"/>
              </a:ext>
            </a:extLst>
          </p:cNvPr>
          <p:cNvSpPr>
            <a:spLocks noChangeArrowheads="1"/>
          </p:cNvSpPr>
          <p:nvPr/>
        </p:nvSpPr>
        <p:spPr bwMode="auto">
          <a:xfrm>
            <a:off x="4503695" y="872891"/>
            <a:ext cx="1055603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0E17CDCE-3F28-A532-8EDE-A82827837A98}"/>
              </a:ext>
            </a:extLst>
          </p:cNvPr>
          <p:cNvPicPr>
            <a:picLocks noChangeAspect="1"/>
          </p:cNvPicPr>
          <p:nvPr/>
        </p:nvPicPr>
        <p:blipFill>
          <a:blip r:embed="rId3"/>
          <a:stretch>
            <a:fillRect/>
          </a:stretch>
        </p:blipFill>
        <p:spPr>
          <a:xfrm>
            <a:off x="0" y="1"/>
            <a:ext cx="12192000" cy="7025950"/>
          </a:xfrm>
          <a:prstGeom prst="rect">
            <a:avLst/>
          </a:prstGeom>
        </p:spPr>
      </p:pic>
      <p:sp>
        <p:nvSpPr>
          <p:cNvPr id="8" name="TextBox 7">
            <a:extLst>
              <a:ext uri="{FF2B5EF4-FFF2-40B4-BE49-F238E27FC236}">
                <a16:creationId xmlns:a16="http://schemas.microsoft.com/office/drawing/2014/main" id="{80C28269-E595-B7C0-D9E1-4F69062CC50F}"/>
              </a:ext>
            </a:extLst>
          </p:cNvPr>
          <p:cNvSpPr txBox="1"/>
          <p:nvPr/>
        </p:nvSpPr>
        <p:spPr>
          <a:xfrm>
            <a:off x="492370" y="6334316"/>
            <a:ext cx="4434193" cy="523220"/>
          </a:xfrm>
          <a:prstGeom prst="rect">
            <a:avLst/>
          </a:prstGeom>
          <a:noFill/>
        </p:spPr>
        <p:txBody>
          <a:bodyPr wrap="square" rtlCol="0">
            <a:spAutoFit/>
          </a:bodyPr>
          <a:lstStyle/>
          <a:p>
            <a:r>
              <a:rPr lang="en-US" sz="2800">
                <a:solidFill>
                  <a:schemeClr val="bg1"/>
                </a:solidFill>
              </a:rPr>
              <a:t>Project Update</a:t>
            </a:r>
          </a:p>
        </p:txBody>
      </p:sp>
    </p:spTree>
    <p:extLst>
      <p:ext uri="{BB962C8B-B14F-4D97-AF65-F5344CB8AC3E}">
        <p14:creationId xmlns:p14="http://schemas.microsoft.com/office/powerpoint/2010/main" val="13373715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4294967295">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52177377-5236-4D5E-9D1D-9EAC36E2751A}"/>
              </a:ext>
            </a:extLst>
          </p:cNvPr>
          <p:cNvSpPr>
            <a:spLocks noGrp="1"/>
          </p:cNvSpPr>
          <p:nvPr>
            <p:ph type="title" idx="4294967295"/>
          </p:nvPr>
        </p:nvSpPr>
        <p:spPr>
          <a:xfrm>
            <a:off x="492370" y="605896"/>
            <a:ext cx="3084844" cy="5646208"/>
          </a:xfrm>
        </p:spPr>
        <p:txBody>
          <a:bodyPr vert="horz" lIns="91440" tIns="45720" rIns="91440" bIns="45720" rtlCol="0" anchor="ctr">
            <a:normAutofit/>
          </a:bodyPr>
          <a:lstStyle/>
          <a:p>
            <a:r>
              <a:rPr lang="en-US" sz="3300" b="1">
                <a:solidFill>
                  <a:srgbClr val="FFFFFF"/>
                </a:solidFill>
                <a:effectLst>
                  <a:outerShdw blurRad="38100" dist="38100" dir="2700000" algn="tl">
                    <a:srgbClr val="000000">
                      <a:alpha val="43137"/>
                    </a:srgbClr>
                  </a:outerShdw>
                </a:effectLst>
              </a:rPr>
              <a:t>Opening Statement</a:t>
            </a:r>
          </a:p>
        </p:txBody>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3B8CE931-B52E-2D02-CD00-60F1B5836F86}"/>
              </a:ext>
            </a:extLst>
          </p:cNvPr>
          <p:cNvSpPr txBox="1"/>
          <p:nvPr/>
        </p:nvSpPr>
        <p:spPr>
          <a:xfrm>
            <a:off x="4198776" y="457686"/>
            <a:ext cx="7099981" cy="5646208"/>
          </a:xfrm>
          <a:prstGeom prst="rect">
            <a:avLst/>
          </a:prstGeom>
        </p:spPr>
        <p:txBody>
          <a:bodyPr vert="horz" lIns="0" tIns="45720" rIns="0" bIns="45720" rtlCol="0" anchor="ctr">
            <a:normAutofit/>
          </a:bodyPr>
          <a:lstStyle/>
          <a:p>
            <a:pPr marR="0">
              <a:spcBef>
                <a:spcPct val="0"/>
              </a:spcBef>
              <a:spcAft>
                <a:spcPct val="0"/>
              </a:spcAft>
            </a:pPr>
            <a:endParaRPr lang="en-US">
              <a:solidFill>
                <a:schemeClr val="tx1">
                  <a:lumMod val="75000"/>
                  <a:lumOff val="25000"/>
                </a:schemeClr>
              </a:solidFill>
              <a:cs typeface="Times New Roman" panose="02020603050405020304" pitchFamily="18" charset="0"/>
            </a:endParaRPr>
          </a:p>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p:txBody>
      </p:sp>
      <p:sp>
        <p:nvSpPr>
          <p:cNvPr id="3" name="Rectangle 2">
            <a:extLst>
              <a:ext uri="{FF2B5EF4-FFF2-40B4-BE49-F238E27FC236}">
                <a16:creationId xmlns:a16="http://schemas.microsoft.com/office/drawing/2014/main" id="{C0CD6AA7-E683-392F-D3E0-FDF26314DE5B}"/>
              </a:ext>
            </a:extLst>
          </p:cNvPr>
          <p:cNvSpPr>
            <a:spLocks noChangeArrowheads="1"/>
          </p:cNvSpPr>
          <p:nvPr/>
        </p:nvSpPr>
        <p:spPr bwMode="auto">
          <a:xfrm>
            <a:off x="4503695" y="872891"/>
            <a:ext cx="1055603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B336DC70-FC57-9F1F-DE98-6BD9DE533FBE}"/>
              </a:ext>
            </a:extLst>
          </p:cNvPr>
          <p:cNvSpPr txBox="1"/>
          <p:nvPr/>
        </p:nvSpPr>
        <p:spPr>
          <a:xfrm>
            <a:off x="4323021" y="424763"/>
            <a:ext cx="7529804" cy="5909310"/>
          </a:xfrm>
          <a:prstGeom prst="rect">
            <a:avLst/>
          </a:prstGeom>
          <a:noFill/>
        </p:spPr>
        <p:txBody>
          <a:bodyPr wrap="square">
            <a:spAutoFit/>
          </a:bodyPr>
          <a:lstStyle/>
          <a:p>
            <a:pPr marL="285750" indent="-285750">
              <a:buFont typeface="Arial" panose="020B0604020202020204" pitchFamily="34" charset="0"/>
              <a:buChar char="•"/>
            </a:pPr>
            <a:r>
              <a:rPr lang="en-US"/>
              <a:t>We appreciate the patience of the people of St. Croix in getting to this point.  We at VIGL understand importance of horseracing and the need for a sustainable economic model to maintain it.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project at RDJ is the largest private project undertaken in St. Croix in 25 years and has endured many challenges and obstacles.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We believe a thriving thoroughbred industry positively impacts various sectors of the economy: Agriculture, Trade, Social Welfare, IT, Finance, and Sports Tourism just to name a few.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More than anything else we must secure the legacy of the Sport of Kings for future generations of Crucians.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To that end, we at VIGL, have decided it to be in the best interests of the community to immediately focus construction efforts in repairing the barns, the rails and the track surface in order to provide the racing community the tools necessary to train and eventually race.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VIGL will simultaneously continue to work on establishing the racino to support the economic longevity of the project.  </a:t>
            </a:r>
          </a:p>
        </p:txBody>
      </p:sp>
    </p:spTree>
    <p:extLst>
      <p:ext uri="{BB962C8B-B14F-4D97-AF65-F5344CB8AC3E}">
        <p14:creationId xmlns:p14="http://schemas.microsoft.com/office/powerpoint/2010/main" val="26623153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4294967295">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451B9CA-9512-26F6-5D05-8374C8625C60}"/>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a:solidFill>
                  <a:srgbClr val="FFFFFF"/>
                </a:solidFill>
              </a:rPr>
              <a:t>ACC Introduction</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02316748-8039-D692-DE08-40671D2F1E51}"/>
              </a:ext>
            </a:extLst>
          </p:cNvPr>
          <p:cNvSpPr txBox="1"/>
          <p:nvPr/>
        </p:nvSpPr>
        <p:spPr>
          <a:xfrm>
            <a:off x="4742016" y="605896"/>
            <a:ext cx="6413663" cy="5646208"/>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p:txBody>
      </p:sp>
      <p:pic>
        <p:nvPicPr>
          <p:cNvPr id="4" name="Picture 3">
            <a:extLst>
              <a:ext uri="{FF2B5EF4-FFF2-40B4-BE49-F238E27FC236}">
                <a16:creationId xmlns:a16="http://schemas.microsoft.com/office/drawing/2014/main" id="{D27697E1-E161-3379-2EDB-5C697BC5CE1C}"/>
              </a:ext>
            </a:extLst>
          </p:cNvPr>
          <p:cNvPicPr>
            <a:picLocks noChangeAspect="1"/>
          </p:cNvPicPr>
          <p:nvPr/>
        </p:nvPicPr>
        <p:blipFill>
          <a:blip r:embed="rId3"/>
          <a:srcRect l="8229" b="9600"/>
          <a:stretch>
            <a:fillRect/>
          </a:stretch>
        </p:blipFill>
        <p:spPr>
          <a:xfrm>
            <a:off x="6550552" y="91137"/>
            <a:ext cx="3331028" cy="2799184"/>
          </a:xfrm>
          <a:prstGeom prst="rect">
            <a:avLst/>
          </a:prstGeom>
        </p:spPr>
      </p:pic>
      <p:sp>
        <p:nvSpPr>
          <p:cNvPr id="5" name="TextBox 4">
            <a:extLst>
              <a:ext uri="{FF2B5EF4-FFF2-40B4-BE49-F238E27FC236}">
                <a16:creationId xmlns:a16="http://schemas.microsoft.com/office/drawing/2014/main" id="{3C89A03E-924C-B785-3F1D-2D3386310D8C}"/>
              </a:ext>
            </a:extLst>
          </p:cNvPr>
          <p:cNvSpPr txBox="1"/>
          <p:nvPr/>
        </p:nvSpPr>
        <p:spPr>
          <a:xfrm>
            <a:off x="5279923" y="2869795"/>
            <a:ext cx="5875756" cy="3028521"/>
          </a:xfrm>
          <a:prstGeom prst="rect">
            <a:avLst/>
          </a:prstGeom>
          <a:noFill/>
        </p:spPr>
        <p:txBody>
          <a:bodyPr wrap="square" rtlCol="0">
            <a:spAutoFit/>
          </a:bodyPr>
          <a:lstStyle/>
          <a:p>
            <a:pPr marL="285750" indent="-285750" defTabSz="914400">
              <a:lnSpc>
                <a:spcPct val="90000"/>
              </a:lnSpc>
              <a:spcAft>
                <a:spcPts val="1800"/>
              </a:spcAft>
              <a:buClr>
                <a:schemeClr val="accent1"/>
              </a:buClr>
              <a:buFont typeface="Calibri" panose="020F0502020204030204" pitchFamily="34" charset="0"/>
              <a:buChar char="•"/>
            </a:pPr>
            <a:r>
              <a:rPr lang="en-US" sz="1800">
                <a:solidFill>
                  <a:schemeClr val="tx1">
                    <a:lumMod val="75000"/>
                    <a:lumOff val="25000"/>
                  </a:schemeClr>
                </a:solidFill>
              </a:rPr>
              <a:t>ACC has been retained as the Construction Owner’s representative for the project</a:t>
            </a:r>
          </a:p>
          <a:p>
            <a:pPr marL="285750" indent="-285750" defTabSz="914400">
              <a:lnSpc>
                <a:spcPct val="90000"/>
              </a:lnSpc>
              <a:spcAft>
                <a:spcPts val="1800"/>
              </a:spcAft>
              <a:buClr>
                <a:schemeClr val="accent1"/>
              </a:buClr>
              <a:buFont typeface="Calibri" panose="020F0502020204030204" pitchFamily="34" charset="0"/>
              <a:buChar char="•"/>
            </a:pPr>
            <a:r>
              <a:rPr lang="en-US" sz="1800">
                <a:solidFill>
                  <a:schemeClr val="tx1">
                    <a:lumMod val="75000"/>
                    <a:lumOff val="25000"/>
                  </a:schemeClr>
                </a:solidFill>
              </a:rPr>
              <a:t>ACC is has a long track record in construction, construction management and program management on the USVI</a:t>
            </a:r>
          </a:p>
          <a:p>
            <a:pPr marL="285750" indent="-285750" defTabSz="914400">
              <a:lnSpc>
                <a:spcPct val="90000"/>
              </a:lnSpc>
              <a:spcAft>
                <a:spcPts val="1800"/>
              </a:spcAft>
              <a:buClr>
                <a:schemeClr val="accent1"/>
              </a:buClr>
              <a:buFont typeface="Calibri" panose="020F0502020204030204" pitchFamily="34" charset="0"/>
              <a:buChar char="•"/>
            </a:pPr>
            <a:r>
              <a:rPr lang="en-US" sz="1800">
                <a:solidFill>
                  <a:schemeClr val="tx1">
                    <a:lumMod val="75000"/>
                    <a:lumOff val="25000"/>
                  </a:schemeClr>
                </a:solidFill>
              </a:rPr>
              <a:t>ACC and VIGL are working to employ an accredited contractor to bid and perform the major programs of the project</a:t>
            </a:r>
          </a:p>
          <a:p>
            <a:pPr marL="285750" indent="-285750" defTabSz="914400">
              <a:lnSpc>
                <a:spcPct val="90000"/>
              </a:lnSpc>
              <a:spcAft>
                <a:spcPts val="1200"/>
              </a:spcAft>
              <a:buClr>
                <a:schemeClr val="accent1"/>
              </a:buClr>
              <a:buFont typeface="Calibri" panose="020F0502020204030204" pitchFamily="34" charset="0"/>
              <a:buChar char="•"/>
            </a:pPr>
            <a:endParaRPr lang="en-US">
              <a:solidFill>
                <a:schemeClr val="tx1">
                  <a:lumMod val="75000"/>
                  <a:lumOff val="25000"/>
                </a:schemeClr>
              </a:solidFill>
            </a:endParaRPr>
          </a:p>
        </p:txBody>
      </p:sp>
    </p:spTree>
    <p:extLst>
      <p:ext uri="{BB962C8B-B14F-4D97-AF65-F5344CB8AC3E}">
        <p14:creationId xmlns:p14="http://schemas.microsoft.com/office/powerpoint/2010/main" val="24898443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4294967295">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52177377-5236-4D5E-9D1D-9EAC36E2751A}"/>
              </a:ext>
            </a:extLst>
          </p:cNvPr>
          <p:cNvSpPr>
            <a:spLocks noGrp="1"/>
          </p:cNvSpPr>
          <p:nvPr>
            <p:ph type="title" idx="4294967295"/>
          </p:nvPr>
        </p:nvSpPr>
        <p:spPr>
          <a:xfrm>
            <a:off x="492370" y="605896"/>
            <a:ext cx="3084844" cy="5646208"/>
          </a:xfrm>
        </p:spPr>
        <p:txBody>
          <a:bodyPr vert="horz" lIns="91440" tIns="45720" rIns="91440" bIns="45720" rtlCol="0" anchor="ctr">
            <a:normAutofit/>
          </a:bodyPr>
          <a:lstStyle/>
          <a:p>
            <a:r>
              <a:rPr lang="en-US" sz="3600" b="1">
                <a:solidFill>
                  <a:schemeClr val="bg1"/>
                </a:solidFill>
                <a:effectLst>
                  <a:outerShdw blurRad="38100" dist="38100" dir="2700000" algn="tl">
                    <a:srgbClr val="000000">
                      <a:alpha val="43137"/>
                    </a:srgbClr>
                  </a:outerShdw>
                </a:effectLst>
              </a:rPr>
              <a:t>Immediate Racing Support</a:t>
            </a:r>
          </a:p>
        </p:txBody>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5F60BCEB-63B3-E335-959F-6B8DCD2C6C1E}"/>
              </a:ext>
            </a:extLst>
          </p:cNvPr>
          <p:cNvSpPr txBox="1"/>
          <p:nvPr/>
        </p:nvSpPr>
        <p:spPr>
          <a:xfrm>
            <a:off x="4742016" y="605896"/>
            <a:ext cx="6413663" cy="5646208"/>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p:txBody>
      </p:sp>
      <p:sp>
        <p:nvSpPr>
          <p:cNvPr id="2" name="TextBox 1">
            <a:extLst>
              <a:ext uri="{FF2B5EF4-FFF2-40B4-BE49-F238E27FC236}">
                <a16:creationId xmlns:a16="http://schemas.microsoft.com/office/drawing/2014/main" id="{04A2FA05-47C4-A1C7-0171-DD3BA2607103}"/>
              </a:ext>
            </a:extLst>
          </p:cNvPr>
          <p:cNvSpPr txBox="1"/>
          <p:nvPr/>
        </p:nvSpPr>
        <p:spPr>
          <a:xfrm>
            <a:off x="5063613" y="334297"/>
            <a:ext cx="5407742" cy="7571303"/>
          </a:xfrm>
          <a:prstGeom prst="rect">
            <a:avLst/>
          </a:prstGeom>
          <a:noFill/>
        </p:spPr>
        <p:txBody>
          <a:bodyPr wrap="square" rtlCol="0">
            <a:spAutoFit/>
          </a:bodyPr>
          <a:lstStyle/>
          <a:p>
            <a:pPr marL="285750" indent="-285750">
              <a:buFont typeface="Arial" panose="020B0604020202020204" pitchFamily="34" charset="0"/>
              <a:buChar char="•"/>
            </a:pPr>
            <a:r>
              <a:rPr lang="en-US"/>
              <a:t>We understand the importance of racing to the people of St. Croix.  Due to many factors out of our control this project has taken too long.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As an act of good faith we are committed to the immediate commencement of racing facility renovation</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We will work with the horsemen and the racing commission to formulate a plan for racing as quickly as practical</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Current sitework in September will begin with barn renovation along with rail repair and track surface restoration</a:t>
            </a:r>
          </a:p>
          <a:p>
            <a:pPr marL="285750" indent="-285750">
              <a:buFont typeface="Arial" panose="020B0604020202020204" pitchFamily="34" charset="0"/>
              <a:buChar char="•"/>
            </a:pPr>
            <a:endParaRPr lang="en-US"/>
          </a:p>
          <a:p>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endParaRPr lang="en-US"/>
          </a:p>
          <a:p>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15948799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4294967295">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C443803E-BEA2-4CA6-277B-B5FF364A55A1}"/>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b="1">
                <a:solidFill>
                  <a:schemeClr val="bg1"/>
                </a:solidFill>
                <a:effectLst>
                  <a:outerShdw blurRad="38100" dist="38100" dir="2700000" algn="tl">
                    <a:srgbClr val="000000">
                      <a:alpha val="43137"/>
                    </a:srgbClr>
                  </a:outerShdw>
                </a:effectLst>
              </a:rPr>
              <a:t>Expenditures and Economic Impact</a:t>
            </a:r>
            <a:endParaRPr lang="en-US" sz="3600">
              <a:solidFill>
                <a:schemeClr val="bg1"/>
              </a:solidFill>
            </a:endParaRPr>
          </a:p>
        </p:txBody>
      </p:sp>
      <p:sp>
        <p:nvSpPr>
          <p:cNvPr id="28" name="Rectangle 2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294F946E-8F87-AEE3-E071-853BB4D0A7A3}"/>
              </a:ext>
            </a:extLst>
          </p:cNvPr>
          <p:cNvSpPr txBox="1"/>
          <p:nvPr/>
        </p:nvSpPr>
        <p:spPr>
          <a:xfrm>
            <a:off x="4674638" y="605896"/>
            <a:ext cx="6481042" cy="5646208"/>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 </a:t>
            </a:r>
          </a:p>
        </p:txBody>
      </p:sp>
      <p:sp>
        <p:nvSpPr>
          <p:cNvPr id="2" name="TextBox 1">
            <a:extLst>
              <a:ext uri="{FF2B5EF4-FFF2-40B4-BE49-F238E27FC236}">
                <a16:creationId xmlns:a16="http://schemas.microsoft.com/office/drawing/2014/main" id="{9D7B0FB4-8658-6452-D87D-E05B127251F9}"/>
              </a:ext>
            </a:extLst>
          </p:cNvPr>
          <p:cNvSpPr txBox="1"/>
          <p:nvPr/>
        </p:nvSpPr>
        <p:spPr>
          <a:xfrm>
            <a:off x="4805241" y="751344"/>
            <a:ext cx="6818108" cy="5078313"/>
          </a:xfrm>
          <a:prstGeom prst="rect">
            <a:avLst/>
          </a:prstGeom>
          <a:noFill/>
        </p:spPr>
        <p:txBody>
          <a:bodyPr wrap="square" rtlCol="0">
            <a:spAutoFit/>
          </a:bodyPr>
          <a:lstStyle/>
          <a:p>
            <a:r>
              <a:rPr lang="en-US"/>
              <a:t>The RDJ revitalization project is one of the largest projects on STX the last 25 years. At completion the project will serve to provide economic stimulation and entertainment for years to come.</a:t>
            </a:r>
          </a:p>
          <a:p>
            <a:endParaRPr lang="en-US"/>
          </a:p>
          <a:p>
            <a:pPr marL="285750" indent="-285750">
              <a:buFont typeface="Arial" panose="020B0604020202020204" pitchFamily="34" charset="0"/>
              <a:buChar char="•"/>
            </a:pPr>
            <a:r>
              <a:rPr lang="en-US"/>
              <a:t>The Caravelle Group of companies has paid $12 million in combined taxes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Caravelle Group currently has approximately 100 employees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Randall ‘Doc’ James project will create 105 new jobs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From inception of the Randall ‘Doc’ James racetrack project VIGL has spent over $11 million</a:t>
            </a:r>
          </a:p>
          <a:p>
            <a:pPr marL="285750" indent="-285750">
              <a:buFont typeface="Arial" panose="020B0604020202020204" pitchFamily="34" charset="0"/>
              <a:buChar char="•"/>
            </a:pPr>
            <a:endParaRPr lang="en-US">
              <a:highlight>
                <a:srgbClr val="00FF00"/>
              </a:highlight>
            </a:endParaRPr>
          </a:p>
          <a:p>
            <a:pPr marL="285750" indent="-285750">
              <a:buFont typeface="Arial" panose="020B0604020202020204" pitchFamily="34" charset="0"/>
              <a:buChar char="•"/>
            </a:pPr>
            <a:r>
              <a:rPr lang="en-US"/>
              <a:t>To achieve completion of the project we anticipate another $20 million in expenditures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construction phase will generate 120 jobs</a:t>
            </a:r>
          </a:p>
        </p:txBody>
      </p:sp>
    </p:spTree>
    <p:extLst>
      <p:ext uri="{BB962C8B-B14F-4D97-AF65-F5344CB8AC3E}">
        <p14:creationId xmlns:p14="http://schemas.microsoft.com/office/powerpoint/2010/main" val="4209757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4294967295">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451B9CA-9512-26F6-5D05-8374C8625C60}"/>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b="1">
                <a:solidFill>
                  <a:schemeClr val="bg1"/>
                </a:solidFill>
                <a:effectLst>
                  <a:outerShdw blurRad="38100" dist="38100" dir="2700000" algn="tl">
                    <a:srgbClr val="000000">
                      <a:alpha val="43137"/>
                    </a:srgbClr>
                  </a:outerShdw>
                </a:effectLst>
              </a:rPr>
              <a:t>Security and Safety Plan</a:t>
            </a:r>
            <a:endParaRPr lang="en-US" sz="3600">
              <a:solidFill>
                <a:schemeClr val="bg1"/>
              </a:solidFill>
            </a:endParaRP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02316748-8039-D692-DE08-40671D2F1E51}"/>
              </a:ext>
            </a:extLst>
          </p:cNvPr>
          <p:cNvSpPr txBox="1"/>
          <p:nvPr/>
        </p:nvSpPr>
        <p:spPr>
          <a:xfrm>
            <a:off x="4742016" y="605896"/>
            <a:ext cx="6413663" cy="5646208"/>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p:txBody>
      </p:sp>
      <p:sp>
        <p:nvSpPr>
          <p:cNvPr id="5" name="TextBox 4">
            <a:extLst>
              <a:ext uri="{FF2B5EF4-FFF2-40B4-BE49-F238E27FC236}">
                <a16:creationId xmlns:a16="http://schemas.microsoft.com/office/drawing/2014/main" id="{1100893D-BB69-9E76-2801-FFF321A6BA9E}"/>
              </a:ext>
            </a:extLst>
          </p:cNvPr>
          <p:cNvSpPr txBox="1"/>
          <p:nvPr/>
        </p:nvSpPr>
        <p:spPr>
          <a:xfrm>
            <a:off x="5201650" y="1763481"/>
            <a:ext cx="6591966" cy="3693319"/>
          </a:xfrm>
          <a:prstGeom prst="rect">
            <a:avLst/>
          </a:prstGeom>
          <a:noFill/>
        </p:spPr>
        <p:txBody>
          <a:bodyPr wrap="square" rtlCol="0">
            <a:spAutoFit/>
          </a:bodyPr>
          <a:lstStyle/>
          <a:p>
            <a:r>
              <a:rPr lang="en-US"/>
              <a:t>Key Elements of Security and Safety Plan:</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ACC will establish and adhere to a site management and safety plan</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Two full-time VIGL employees are assigned to the RDJ site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Surveillance cameras will be actively monitored</a:t>
            </a:r>
          </a:p>
          <a:p>
            <a:endParaRPr lang="en-US"/>
          </a:p>
          <a:p>
            <a:pPr marL="285750" indent="-285750">
              <a:buFont typeface="Arial" panose="020B0604020202020204" pitchFamily="34" charset="0"/>
              <a:buChar char="•"/>
            </a:pPr>
            <a:r>
              <a:rPr lang="en-US"/>
              <a:t>Work place safety training for all new racetrack employees will be established</a:t>
            </a:r>
          </a:p>
          <a:p>
            <a:endParaRPr lang="en-US"/>
          </a:p>
          <a:p>
            <a:endParaRPr lang="en-US"/>
          </a:p>
        </p:txBody>
      </p:sp>
    </p:spTree>
    <p:extLst>
      <p:ext uri="{BB962C8B-B14F-4D97-AF65-F5344CB8AC3E}">
        <p14:creationId xmlns:p14="http://schemas.microsoft.com/office/powerpoint/2010/main" val="15257181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4294967295">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52177377-5236-4D5E-9D1D-9EAC36E2751A}"/>
              </a:ext>
            </a:extLst>
          </p:cNvPr>
          <p:cNvSpPr>
            <a:spLocks noGrp="1"/>
          </p:cNvSpPr>
          <p:nvPr>
            <p:ph type="title" idx="4294967295"/>
          </p:nvPr>
        </p:nvSpPr>
        <p:spPr>
          <a:xfrm>
            <a:off x="492370" y="605896"/>
            <a:ext cx="3084844" cy="5646208"/>
          </a:xfrm>
        </p:spPr>
        <p:txBody>
          <a:bodyPr vert="horz" lIns="91440" tIns="45720" rIns="91440" bIns="45720" rtlCol="0" anchor="ctr">
            <a:normAutofit/>
          </a:bodyPr>
          <a:lstStyle/>
          <a:p>
            <a:r>
              <a:rPr lang="en-US" sz="3600" b="1">
                <a:solidFill>
                  <a:schemeClr val="bg1"/>
                </a:solidFill>
              </a:rPr>
              <a:t>Community Engagement Efforts</a:t>
            </a:r>
            <a:br>
              <a:rPr lang="en-US" sz="3600" b="1"/>
            </a:br>
            <a:endParaRPr lang="en-US" sz="3300" b="1">
              <a:solidFill>
                <a:srgbClr val="FFFFFF"/>
              </a:solidFill>
              <a:effectLst>
                <a:outerShdw blurRad="38100" dist="38100" dir="2700000" algn="tl">
                  <a:srgbClr val="000000">
                    <a:alpha val="43137"/>
                  </a:srgbClr>
                </a:outerShdw>
              </a:effectLst>
            </a:endParaRPr>
          </a:p>
        </p:txBody>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3B8CE931-B52E-2D02-CD00-60F1B5836F86}"/>
              </a:ext>
            </a:extLst>
          </p:cNvPr>
          <p:cNvSpPr txBox="1"/>
          <p:nvPr/>
        </p:nvSpPr>
        <p:spPr>
          <a:xfrm>
            <a:off x="4198776" y="261257"/>
            <a:ext cx="7662878" cy="6484776"/>
          </a:xfrm>
          <a:prstGeom prst="rect">
            <a:avLst/>
          </a:prstGeom>
        </p:spPr>
        <p:txBody>
          <a:bodyPr vert="horz" lIns="0" tIns="45720" rIns="0" bIns="45720" rtlCol="0" anchor="ctr">
            <a:normAutofit/>
          </a:bodyPr>
          <a:lstStyle/>
          <a:p>
            <a:pPr marR="0" lvl="0" algn="l" defTabSz="457200" rtl="0" eaLnBrk="1" fontAlgn="auto" latinLnBrk="0" hangingPunct="1">
              <a:lnSpc>
                <a:spcPct val="100000"/>
              </a:lnSpc>
              <a:spcBef>
                <a:spcPct val="0"/>
              </a:spcBef>
              <a:spcAft>
                <a:spcPct val="0"/>
              </a:spcAft>
              <a:buClrTx/>
              <a:buSzTx/>
              <a:defRPr/>
            </a:pPr>
            <a:endParaRPr lang="en-US" sz="1900">
              <a:solidFill>
                <a:prstClr val="black">
                  <a:lumMod val="75000"/>
                  <a:lumOff val="25000"/>
                </a:prstClr>
              </a:solidFill>
              <a:cs typeface="Times New Roman" panose="02020603050405020304" pitchFamily="18" charset="0"/>
            </a:endParaRPr>
          </a:p>
          <a:p>
            <a:pPr marR="0" lvl="0" algn="l" defTabSz="457200" rtl="0" eaLnBrk="1" fontAlgn="auto" latinLnBrk="0" hangingPunct="1">
              <a:lnSpc>
                <a:spcPct val="100000"/>
              </a:lnSpc>
              <a:spcBef>
                <a:spcPct val="0"/>
              </a:spcBef>
              <a:spcAft>
                <a:spcPct val="0"/>
              </a:spcAft>
              <a:buClrTx/>
              <a:buSzTx/>
              <a:defRPr/>
            </a:pPr>
            <a:endParaRPr lang="en-US" sz="1900">
              <a:solidFill>
                <a:prstClr val="black">
                  <a:lumMod val="75000"/>
                  <a:lumOff val="25000"/>
                </a:prstClr>
              </a:solidFill>
              <a:cs typeface="Times New Roman" panose="02020603050405020304" pitchFamily="18" charset="0"/>
            </a:endParaRPr>
          </a:p>
          <a:p>
            <a:pPr marR="0" lvl="0" algn="l" defTabSz="457200" rtl="0" eaLnBrk="1" fontAlgn="auto" latinLnBrk="0" hangingPunct="1">
              <a:lnSpc>
                <a:spcPct val="100000"/>
              </a:lnSpc>
              <a:spcBef>
                <a:spcPct val="0"/>
              </a:spcBef>
              <a:spcAft>
                <a:spcPct val="0"/>
              </a:spcAft>
              <a:buClrTx/>
              <a:buSzTx/>
              <a:defRPr/>
            </a:pPr>
            <a:endParaRPr lang="en-US" sz="1900">
              <a:solidFill>
                <a:prstClr val="black">
                  <a:lumMod val="75000"/>
                  <a:lumOff val="25000"/>
                </a:prstClr>
              </a:solidFill>
              <a:cs typeface="Times New Roman" panose="02020603050405020304" pitchFamily="18" charset="0"/>
            </a:endParaRPr>
          </a:p>
          <a:p>
            <a:pPr marR="0" lvl="0" algn="l" defTabSz="457200" rtl="0" eaLnBrk="1" fontAlgn="auto" latinLnBrk="0" hangingPunct="1">
              <a:lnSpc>
                <a:spcPct val="100000"/>
              </a:lnSpc>
              <a:spcBef>
                <a:spcPct val="0"/>
              </a:spcBef>
              <a:spcAft>
                <a:spcPct val="0"/>
              </a:spcAft>
              <a:buClrTx/>
              <a:buSzTx/>
              <a:defRPr/>
            </a:pPr>
            <a:endParaRPr lang="en-US" sz="1900">
              <a:solidFill>
                <a:prstClr val="black">
                  <a:lumMod val="75000"/>
                  <a:lumOff val="25000"/>
                </a:prstClr>
              </a:solidFill>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
                <a:srgbClr val="1CADE4"/>
              </a:buClr>
              <a:buSzTx/>
              <a:buFont typeface="Calibri" panose="020F0502020204030204" pitchFamily="34" charset="0"/>
              <a:buNone/>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A50CB1D1-7842-3054-617B-9E60729A6D81}"/>
              </a:ext>
            </a:extLst>
          </p:cNvPr>
          <p:cNvSpPr txBox="1"/>
          <p:nvPr/>
        </p:nvSpPr>
        <p:spPr>
          <a:xfrm>
            <a:off x="4906297" y="605896"/>
            <a:ext cx="5737024" cy="5632311"/>
          </a:xfrm>
          <a:prstGeom prst="rect">
            <a:avLst/>
          </a:prstGeom>
          <a:noFill/>
        </p:spPr>
        <p:txBody>
          <a:bodyPr wrap="square" rtlCol="0">
            <a:spAutoFit/>
          </a:bodyPr>
          <a:lstStyle/>
          <a:p>
            <a:endParaRPr lang="en-US" sz="1800">
              <a:highlight>
                <a:srgbClr val="FFFF00"/>
              </a:highlight>
            </a:endParaRPr>
          </a:p>
          <a:p>
            <a:pPr marL="285750" indent="-285750">
              <a:buFont typeface="Arial" panose="020B0604020202020204" pitchFamily="34" charset="0"/>
              <a:buChar char="•"/>
            </a:pPr>
            <a:endParaRPr lang="en-US" sz="1800">
              <a:highlight>
                <a:srgbClr val="FFFF00"/>
              </a:highlight>
            </a:endParaRPr>
          </a:p>
          <a:p>
            <a:endParaRPr lang="en-US" sz="1800"/>
          </a:p>
          <a:p>
            <a:pPr marL="285750" indent="-285750">
              <a:buFont typeface="Arial" panose="020B0604020202020204" pitchFamily="34" charset="0"/>
              <a:buChar char="•"/>
            </a:pPr>
            <a:r>
              <a:rPr lang="en-US" sz="1800"/>
              <a:t>Caravelle Group leadership communicates with </a:t>
            </a:r>
            <a:r>
              <a:rPr lang="en-US"/>
              <a:t>h</a:t>
            </a:r>
            <a:r>
              <a:rPr lang="en-US" sz="1800"/>
              <a:t>orsemen leadership on a regular basis</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At various times throughout the process the public was able to comment on the scope of the project (for example, CZM hearings)</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These public comments factored in our decision to add grandstand style seating, keep the existing barns, and the function and placement of the quarantine barns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Once construction commences the Caravelle team will release regular updates on the progress at RDJ</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Construction progress webcam will be made available to the public</a:t>
            </a:r>
          </a:p>
          <a:p>
            <a:pPr marL="285750" indent="-285750">
              <a:buFont typeface="Arial" panose="020B0604020202020204" pitchFamily="34" charset="0"/>
              <a:buChar char="•"/>
            </a:pPr>
            <a:endParaRPr lang="en-US" sz="1800"/>
          </a:p>
        </p:txBody>
      </p:sp>
    </p:spTree>
    <p:extLst>
      <p:ext uri="{BB962C8B-B14F-4D97-AF65-F5344CB8AC3E}">
        <p14:creationId xmlns:p14="http://schemas.microsoft.com/office/powerpoint/2010/main" val="176708480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12.12"/>
  <p:tag name="AS_TITLE" val="Aspose.Slides for .NET 4.0 Client Profile"/>
  <p:tag name="AS_VERSION" val="18.12"/>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D58FB50CB5A04C94ABD22B2C549C7C" ma:contentTypeVersion="10" ma:contentTypeDescription="Create a new document." ma:contentTypeScope="" ma:versionID="1e0cba4e83a842e2fb7ba04ed5e55614">
  <xsd:schema xmlns:xsd="http://www.w3.org/2001/XMLSchema" xmlns:xs="http://www.w3.org/2001/XMLSchema" xmlns:p="http://schemas.microsoft.com/office/2006/metadata/properties" xmlns:ns3="d028b6a2-ac93-44f3-acc3-f29917d6aeda" targetNamespace="http://schemas.microsoft.com/office/2006/metadata/properties" ma:root="true" ma:fieldsID="50f8456dadff411a321a3206921a5252" ns3:_="">
    <xsd:import namespace="d028b6a2-ac93-44f3-acc3-f29917d6aed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SearchProperties"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28b6a2-ac93-44f3-acc3-f29917d6ae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1E3185-59CB-4320-8B3E-7905720D94D7}">
  <ds:schemaRefs>
    <ds:schemaRef ds:uri="d028b6a2-ac93-44f3-acc3-f29917d6aeda"/>
    <ds:schemaRef ds:uri="http://purl.org/dc/dcmitype/"/>
    <ds:schemaRef ds:uri="http://schemas.microsoft.com/office/2006/documentManagement/types"/>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30A58436-9093-4E00-BAE6-9B626BA2BFAE}">
  <ds:schemaRefs>
    <ds:schemaRef ds:uri="http://schemas.microsoft.com/sharepoint/v3/contenttype/forms"/>
  </ds:schemaRefs>
</ds:datastoreItem>
</file>

<file path=customXml/itemProps3.xml><?xml version="1.0" encoding="utf-8"?>
<ds:datastoreItem xmlns:ds="http://schemas.openxmlformats.org/officeDocument/2006/customXml" ds:itemID="{490B5AB8-5B1B-4BC0-A92A-145C24A4A9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28b6a2-ac93-44f3-acc3-f29917d6ae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Widescreen</PresentationFormat>
  <Paragraphs>88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Retrospect</vt:lpstr>
      <vt:lpstr>Opening Statement</vt:lpstr>
      <vt:lpstr>Opening Statement</vt:lpstr>
      <vt:lpstr>ACC Introduction</vt:lpstr>
      <vt:lpstr>Immediate Racing Support</vt:lpstr>
      <vt:lpstr>Expenditures and Economic Impact</vt:lpstr>
      <vt:lpstr>Security and Safety Plan</vt:lpstr>
      <vt:lpstr>Community Engagement Efforts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2024-09-19T16:16:28Z</dcterms:modified>
</cp:coreProperties>
</file>