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312" r:id="rId4"/>
    <p:sldId id="313" r:id="rId5"/>
    <p:sldId id="323" r:id="rId6"/>
    <p:sldId id="324" r:id="rId7"/>
    <p:sldId id="258" r:id="rId8"/>
    <p:sldId id="259" r:id="rId9"/>
    <p:sldId id="260" r:id="rId10"/>
    <p:sldId id="263" r:id="rId11"/>
    <p:sldId id="267" r:id="rId12"/>
    <p:sldId id="264" r:id="rId13"/>
    <p:sldId id="305" r:id="rId14"/>
    <p:sldId id="315" r:id="rId15"/>
    <p:sldId id="316" r:id="rId16"/>
    <p:sldId id="277" r:id="rId17"/>
    <p:sldId id="317" r:id="rId18"/>
    <p:sldId id="262" r:id="rId19"/>
    <p:sldId id="261" r:id="rId20"/>
    <p:sldId id="272" r:id="rId21"/>
    <p:sldId id="322" r:id="rId22"/>
    <p:sldId id="268" r:id="rId23"/>
    <p:sldId id="266"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76" d="100"/>
          <a:sy n="76" d="100"/>
        </p:scale>
        <p:origin x="72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thy\Documents\Consulting\Clients\Frederiksted%20Health%20Care\Quality%20Improvement\UDS%20Data%20Summary\UDS%20Data%20Summa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thy\Documents\Consulting\Clients\Frederiksted%20Health%20Care\Quality%20Improvement\UDS%20Data%20Summary\UDS%20Data%20Summa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athy\Documents\Consulting\Clients\Frederiksted%20Health%20Care\Quality%20Improvement\UDS%20Data%20Summary\UDS%20Data%20Summary.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Unduplicated Patients 2008-2022</a:t>
            </a:r>
          </a:p>
        </c:rich>
      </c:tx>
      <c:layout>
        <c:manualLayout>
          <c:xMode val="edge"/>
          <c:yMode val="edge"/>
          <c:x val="0.28656917885264344"/>
          <c:y val="2.91616001681830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VI"/>
        </a:p>
      </c:txPr>
    </c:title>
    <c:autoTitleDeleted val="0"/>
    <c:plotArea>
      <c:layout/>
      <c:barChart>
        <c:barDir val="col"/>
        <c:grouping val="clustered"/>
        <c:varyColors val="0"/>
        <c:ser>
          <c:idx val="0"/>
          <c:order val="0"/>
          <c:spPr>
            <a:solidFill>
              <a:schemeClr val="accent1"/>
            </a:solidFill>
            <a:ln>
              <a:noFill/>
            </a:ln>
            <a:effectLst/>
          </c:spPr>
          <c:invertIfNegative val="0"/>
          <c:cat>
            <c:strRef>
              <c:f>'Patients 2008-Present'!$A$2:$A$16</c:f>
              <c:strCache>
                <c:ptCount val="15"/>
                <c:pt idx="0">
                  <c:v>2008</c:v>
                </c:pt>
                <c:pt idx="1">
                  <c:v>2009</c:v>
                </c:pt>
                <c:pt idx="2">
                  <c:v>2010</c:v>
                </c:pt>
                <c:pt idx="3">
                  <c:v>2011</c:v>
                </c:pt>
                <c:pt idx="4">
                  <c:v>2012</c:v>
                </c:pt>
                <c:pt idx="5">
                  <c:v>2013</c:v>
                </c:pt>
                <c:pt idx="6">
                  <c:v>2014: North Shore Opened</c:v>
                </c:pt>
                <c:pt idx="7">
                  <c:v>2015</c:v>
                </c:pt>
                <c:pt idx="8">
                  <c:v>2016</c:v>
                </c:pt>
                <c:pt idx="9">
                  <c:v>2017</c:v>
                </c:pt>
                <c:pt idx="10">
                  <c:v>2018: Mid Island Opened</c:v>
                </c:pt>
                <c:pt idx="11">
                  <c:v>2019</c:v>
                </c:pt>
                <c:pt idx="12">
                  <c:v>2020: COVID-19 Pandemic</c:v>
                </c:pt>
                <c:pt idx="13">
                  <c:v>2021: Lena Schulterbrandt Opened</c:v>
                </c:pt>
                <c:pt idx="14">
                  <c:v>2022</c:v>
                </c:pt>
              </c:strCache>
            </c:strRef>
          </c:cat>
          <c:val>
            <c:numRef>
              <c:f>'Patients 2008-Present'!$B$2:$B$16</c:f>
              <c:numCache>
                <c:formatCode>General</c:formatCode>
                <c:ptCount val="15"/>
                <c:pt idx="0">
                  <c:v>3907</c:v>
                </c:pt>
                <c:pt idx="1">
                  <c:v>4862</c:v>
                </c:pt>
                <c:pt idx="2">
                  <c:v>4219</c:v>
                </c:pt>
                <c:pt idx="3">
                  <c:v>4331</c:v>
                </c:pt>
                <c:pt idx="4">
                  <c:v>5312</c:v>
                </c:pt>
                <c:pt idx="5">
                  <c:v>5289</c:v>
                </c:pt>
                <c:pt idx="6">
                  <c:v>7217</c:v>
                </c:pt>
                <c:pt idx="7">
                  <c:v>8634</c:v>
                </c:pt>
                <c:pt idx="8">
                  <c:v>9551</c:v>
                </c:pt>
                <c:pt idx="9">
                  <c:v>9914</c:v>
                </c:pt>
                <c:pt idx="10">
                  <c:v>11153</c:v>
                </c:pt>
                <c:pt idx="11">
                  <c:v>11826</c:v>
                </c:pt>
                <c:pt idx="12">
                  <c:v>9231</c:v>
                </c:pt>
                <c:pt idx="13">
                  <c:v>9485</c:v>
                </c:pt>
                <c:pt idx="14">
                  <c:v>9827</c:v>
                </c:pt>
              </c:numCache>
            </c:numRef>
          </c:val>
          <c:extLst>
            <c:ext xmlns:c16="http://schemas.microsoft.com/office/drawing/2014/chart" uri="{C3380CC4-5D6E-409C-BE32-E72D297353CC}">
              <c16:uniqueId val="{00000000-FC2F-4F12-87EB-8EFFE1430564}"/>
            </c:ext>
          </c:extLst>
        </c:ser>
        <c:dLbls>
          <c:showLegendKey val="0"/>
          <c:showVal val="0"/>
          <c:showCatName val="0"/>
          <c:showSerName val="0"/>
          <c:showPercent val="0"/>
          <c:showBubbleSize val="0"/>
        </c:dLbls>
        <c:gapWidth val="219"/>
        <c:overlap val="-27"/>
        <c:axId val="81492607"/>
        <c:axId val="81492191"/>
      </c:barChart>
      <c:catAx>
        <c:axId val="81492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VI"/>
          </a:p>
        </c:txPr>
        <c:crossAx val="81492191"/>
        <c:crosses val="autoZero"/>
        <c:auto val="1"/>
        <c:lblAlgn val="ctr"/>
        <c:lblOffset val="100"/>
        <c:noMultiLvlLbl val="0"/>
      </c:catAx>
      <c:valAx>
        <c:axId val="814921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VI"/>
          </a:p>
        </c:txPr>
        <c:crossAx val="81492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V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Visits 2008-2022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VI"/>
        </a:p>
      </c:txPr>
    </c:title>
    <c:autoTitleDeleted val="0"/>
    <c:plotArea>
      <c:layout/>
      <c:barChart>
        <c:barDir val="col"/>
        <c:grouping val="clustered"/>
        <c:varyColors val="0"/>
        <c:ser>
          <c:idx val="0"/>
          <c:order val="0"/>
          <c:spPr>
            <a:solidFill>
              <a:schemeClr val="accent1"/>
            </a:solidFill>
            <a:ln>
              <a:noFill/>
            </a:ln>
            <a:effectLst/>
          </c:spPr>
          <c:invertIfNegative val="0"/>
          <c:cat>
            <c:strRef>
              <c:f>'Visits 2008-Present'!$A$2:$A$16</c:f>
              <c:strCache>
                <c:ptCount val="15"/>
                <c:pt idx="0">
                  <c:v>2008</c:v>
                </c:pt>
                <c:pt idx="1">
                  <c:v>2009</c:v>
                </c:pt>
                <c:pt idx="2">
                  <c:v>2010</c:v>
                </c:pt>
                <c:pt idx="3">
                  <c:v>2011</c:v>
                </c:pt>
                <c:pt idx="4">
                  <c:v>2012</c:v>
                </c:pt>
                <c:pt idx="5">
                  <c:v>2013</c:v>
                </c:pt>
                <c:pt idx="6">
                  <c:v>2014: North Shore Opened</c:v>
                </c:pt>
                <c:pt idx="7">
                  <c:v>2015</c:v>
                </c:pt>
                <c:pt idx="8">
                  <c:v>2016</c:v>
                </c:pt>
                <c:pt idx="9">
                  <c:v>2017</c:v>
                </c:pt>
                <c:pt idx="10">
                  <c:v>2018: Mid Island Opened</c:v>
                </c:pt>
                <c:pt idx="11">
                  <c:v>2019</c:v>
                </c:pt>
                <c:pt idx="12">
                  <c:v>2020: COVID-19 Pandemic</c:v>
                </c:pt>
                <c:pt idx="13">
                  <c:v>2021: Lena Schulterbrandt Opened</c:v>
                </c:pt>
                <c:pt idx="14">
                  <c:v>2022</c:v>
                </c:pt>
              </c:strCache>
            </c:strRef>
          </c:cat>
          <c:val>
            <c:numRef>
              <c:f>'Visits 2008-Present'!$B$2:$B$16</c:f>
              <c:numCache>
                <c:formatCode>General</c:formatCode>
                <c:ptCount val="15"/>
                <c:pt idx="0">
                  <c:v>10408</c:v>
                </c:pt>
                <c:pt idx="1">
                  <c:v>13298</c:v>
                </c:pt>
                <c:pt idx="2">
                  <c:v>14744</c:v>
                </c:pt>
                <c:pt idx="3">
                  <c:v>13762</c:v>
                </c:pt>
                <c:pt idx="4">
                  <c:v>17795</c:v>
                </c:pt>
                <c:pt idx="5">
                  <c:v>20042</c:v>
                </c:pt>
                <c:pt idx="6">
                  <c:v>21384</c:v>
                </c:pt>
                <c:pt idx="7">
                  <c:v>25042</c:v>
                </c:pt>
                <c:pt idx="8">
                  <c:v>28432</c:v>
                </c:pt>
                <c:pt idx="9">
                  <c:v>29562</c:v>
                </c:pt>
                <c:pt idx="10">
                  <c:v>35376</c:v>
                </c:pt>
                <c:pt idx="11">
                  <c:v>42224</c:v>
                </c:pt>
                <c:pt idx="12">
                  <c:v>32674</c:v>
                </c:pt>
                <c:pt idx="13">
                  <c:v>35195</c:v>
                </c:pt>
                <c:pt idx="14">
                  <c:v>38485</c:v>
                </c:pt>
              </c:numCache>
            </c:numRef>
          </c:val>
          <c:extLst>
            <c:ext xmlns:c16="http://schemas.microsoft.com/office/drawing/2014/chart" uri="{C3380CC4-5D6E-409C-BE32-E72D297353CC}">
              <c16:uniqueId val="{00000000-045B-429B-9903-6F72F4982815}"/>
            </c:ext>
          </c:extLst>
        </c:ser>
        <c:dLbls>
          <c:showLegendKey val="0"/>
          <c:showVal val="0"/>
          <c:showCatName val="0"/>
          <c:showSerName val="0"/>
          <c:showPercent val="0"/>
          <c:showBubbleSize val="0"/>
        </c:dLbls>
        <c:gapWidth val="150"/>
        <c:axId val="421381776"/>
        <c:axId val="421366800"/>
      </c:barChart>
      <c:catAx>
        <c:axId val="42138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VI"/>
          </a:p>
        </c:txPr>
        <c:crossAx val="421366800"/>
        <c:crosses val="autoZero"/>
        <c:auto val="1"/>
        <c:lblAlgn val="ctr"/>
        <c:lblOffset val="100"/>
        <c:noMultiLvlLbl val="0"/>
      </c:catAx>
      <c:valAx>
        <c:axId val="421366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VI"/>
          </a:p>
        </c:txPr>
        <c:crossAx val="42138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V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2022 Patient Distribution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VI"/>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BD-449B-B877-055D40236D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FBD-449B-B877-055D40236D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FBD-449B-B877-055D40236D5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VI"/>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'Patients by Zip'!$B$21:$B$23</c:f>
              <c:strCache>
                <c:ptCount val="3"/>
                <c:pt idx="0">
                  <c:v>Christiansted</c:v>
                </c:pt>
                <c:pt idx="1">
                  <c:v>Federiksted</c:v>
                </c:pt>
                <c:pt idx="2">
                  <c:v>Kingshill</c:v>
                </c:pt>
              </c:strCache>
            </c:strRef>
          </c:cat>
          <c:val>
            <c:numRef>
              <c:f>'Patients by Zip'!$M$21:$M$23</c:f>
              <c:numCache>
                <c:formatCode>General</c:formatCode>
                <c:ptCount val="3"/>
                <c:pt idx="0">
                  <c:v>3456</c:v>
                </c:pt>
                <c:pt idx="1">
                  <c:v>3130</c:v>
                </c:pt>
                <c:pt idx="2">
                  <c:v>3146</c:v>
                </c:pt>
              </c:numCache>
            </c:numRef>
          </c:val>
          <c:extLst>
            <c:ext xmlns:c16="http://schemas.microsoft.com/office/drawing/2014/chart" uri="{C3380CC4-5D6E-409C-BE32-E72D297353CC}">
              <c16:uniqueId val="{00000006-7FBD-449B-B877-055D40236D5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V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82A2D-FB08-4E69-BF91-33C708187366}" type="datetimeFigureOut">
              <a:rPr lang="en-US" smtClean="0"/>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C1BA0-3ECF-43BF-B3F6-3FE810411367}" type="slidenum">
              <a:rPr lang="en-US" smtClean="0"/>
              <a:t>‹#›</a:t>
            </a:fld>
            <a:endParaRPr lang="en-US"/>
          </a:p>
        </p:txBody>
      </p:sp>
    </p:spTree>
    <p:extLst>
      <p:ext uri="{BB962C8B-B14F-4D97-AF65-F5344CB8AC3E}">
        <p14:creationId xmlns:p14="http://schemas.microsoft.com/office/powerpoint/2010/main" val="4133577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Frederiksted Health Care the only Community Health Center on St. Croix!</a:t>
            </a:r>
          </a:p>
        </p:txBody>
      </p:sp>
      <p:sp>
        <p:nvSpPr>
          <p:cNvPr id="4" name="Slide Number Placeholder 3"/>
          <p:cNvSpPr>
            <a:spLocks noGrp="1"/>
          </p:cNvSpPr>
          <p:nvPr>
            <p:ph type="sldNum" sz="quarter" idx="5"/>
          </p:nvPr>
        </p:nvSpPr>
        <p:spPr/>
        <p:txBody>
          <a:bodyPr/>
          <a:lstStyle/>
          <a:p>
            <a:fld id="{6AAC1BA0-3ECF-43BF-B3F6-3FE810411367}" type="slidenum">
              <a:rPr lang="en-US" smtClean="0"/>
              <a:t>1</a:t>
            </a:fld>
            <a:endParaRPr lang="en-US"/>
          </a:p>
        </p:txBody>
      </p:sp>
    </p:spTree>
    <p:extLst>
      <p:ext uri="{BB962C8B-B14F-4D97-AF65-F5344CB8AC3E}">
        <p14:creationId xmlns:p14="http://schemas.microsoft.com/office/powerpoint/2010/main" val="2361305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Frederiksted Health Care provides comprehensive integrated services including medical, dental, mental health, substance use disorder, pharmacy and enabling services.  We are a Ryan White Part C provider and have programming to address the needs of individuals experiencing homelessness. We also receive funding from the CDC to prevent the transmission of HIV and engage individuals in treatment.</a:t>
            </a:r>
          </a:p>
          <a:p>
            <a:endParaRPr lang="en-US" dirty="0"/>
          </a:p>
          <a:p>
            <a:r>
              <a:rPr lang="en-US" dirty="0"/>
              <a:t>Today, we provide services at five locations, however our landlord at our Dental East location has just informed us our lease will not be renewed and will lose that facility which includes 5 dental operatories.</a:t>
            </a:r>
          </a:p>
        </p:txBody>
      </p:sp>
      <p:sp>
        <p:nvSpPr>
          <p:cNvPr id="4" name="Slide Number Placeholder 3"/>
          <p:cNvSpPr>
            <a:spLocks noGrp="1"/>
          </p:cNvSpPr>
          <p:nvPr>
            <p:ph type="sldNum" sz="quarter" idx="5"/>
          </p:nvPr>
        </p:nvSpPr>
        <p:spPr/>
        <p:txBody>
          <a:bodyPr/>
          <a:lstStyle/>
          <a:p>
            <a:fld id="{6AAC1BA0-3ECF-43BF-B3F6-3FE810411367}" type="slidenum">
              <a:rPr lang="en-US" smtClean="0"/>
              <a:t>12</a:t>
            </a:fld>
            <a:endParaRPr lang="en-US"/>
          </a:p>
        </p:txBody>
      </p:sp>
    </p:spTree>
    <p:extLst>
      <p:ext uri="{BB962C8B-B14F-4D97-AF65-F5344CB8AC3E}">
        <p14:creationId xmlns:p14="http://schemas.microsoft.com/office/powerpoint/2010/main" val="263393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services are comprehensive in order to meet the needs of our patients.  We provide medical care including OB services and provided prenatal services to almost 400 pregnant women in 2022.  Our dental services include preventive dental, additional dental and oral surgery services.  We provide mental health and substance use disorder counseling services as well as specialty psychiatric services.  Due to the high risk associated with ZIKA and other vector-borne disease, we also provide specialty perinatology services including level 2 ultrasounds and amniocentesis.  Enabling services include care management for Ryan White patients, individuals experiencing homelessness, and seniors with multiple chronic diseases.</a:t>
            </a:r>
          </a:p>
        </p:txBody>
      </p:sp>
      <p:sp>
        <p:nvSpPr>
          <p:cNvPr id="4" name="Slide Number Placeholder 3"/>
          <p:cNvSpPr>
            <a:spLocks noGrp="1"/>
          </p:cNvSpPr>
          <p:nvPr>
            <p:ph type="sldNum" sz="quarter" idx="5"/>
          </p:nvPr>
        </p:nvSpPr>
        <p:spPr/>
        <p:txBody>
          <a:bodyPr/>
          <a:lstStyle/>
          <a:p>
            <a:fld id="{6AAC1BA0-3ECF-43BF-B3F6-3FE810411367}" type="slidenum">
              <a:rPr lang="en-US" smtClean="0"/>
              <a:t>13</a:t>
            </a:fld>
            <a:endParaRPr lang="en-US"/>
          </a:p>
        </p:txBody>
      </p:sp>
    </p:spTree>
    <p:extLst>
      <p:ext uri="{BB962C8B-B14F-4D97-AF65-F5344CB8AC3E}">
        <p14:creationId xmlns:p14="http://schemas.microsoft.com/office/powerpoint/2010/main" val="3274129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Frederiksted Health Care worked to receive Patient Centered Medical Home Designation at Ingeborg Nesbitt, Mid Island and North Shore which are the only NCQA PCMH designated locations in the Virgin Islands.  Our designations were recently renewed through June 2024.  We are finishing our application for PCMH designation for our newest health center, Lena </a:t>
            </a:r>
            <a:r>
              <a:rPr lang="en-US" dirty="0" err="1"/>
              <a:t>Schulterbrandt</a:t>
            </a:r>
            <a:r>
              <a:rPr lang="en-US" dirty="0"/>
              <a:t>, and expect designation by the end of the summer.</a:t>
            </a:r>
          </a:p>
        </p:txBody>
      </p:sp>
      <p:sp>
        <p:nvSpPr>
          <p:cNvPr id="4" name="Slide Number Placeholder 3"/>
          <p:cNvSpPr>
            <a:spLocks noGrp="1"/>
          </p:cNvSpPr>
          <p:nvPr>
            <p:ph type="sldNum" sz="quarter" idx="5"/>
          </p:nvPr>
        </p:nvSpPr>
        <p:spPr/>
        <p:txBody>
          <a:bodyPr/>
          <a:lstStyle/>
          <a:p>
            <a:fld id="{6AAC1BA0-3ECF-43BF-B3F6-3FE810411367}" type="slidenum">
              <a:rPr lang="en-US" smtClean="0"/>
              <a:t>16</a:t>
            </a:fld>
            <a:endParaRPr lang="en-US"/>
          </a:p>
        </p:txBody>
      </p:sp>
    </p:spTree>
    <p:extLst>
      <p:ext uri="{BB962C8B-B14F-4D97-AF65-F5344CB8AC3E}">
        <p14:creationId xmlns:p14="http://schemas.microsoft.com/office/powerpoint/2010/main" val="1705687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our growth, the Health Resources and Services Administration estimates there are approximately 15,000 low-income individuals on St. Croix who are without access to care.  FHC would have to more than double in size to reach all of these individuals.  We clearly have our work cut out for us!</a:t>
            </a:r>
          </a:p>
        </p:txBody>
      </p:sp>
      <p:sp>
        <p:nvSpPr>
          <p:cNvPr id="4" name="Slide Number Placeholder 3"/>
          <p:cNvSpPr>
            <a:spLocks noGrp="1"/>
          </p:cNvSpPr>
          <p:nvPr>
            <p:ph type="sldNum" sz="quarter" idx="5"/>
          </p:nvPr>
        </p:nvSpPr>
        <p:spPr/>
        <p:txBody>
          <a:bodyPr/>
          <a:lstStyle/>
          <a:p>
            <a:fld id="{6AAC1BA0-3ECF-43BF-B3F6-3FE810411367}" type="slidenum">
              <a:rPr lang="en-US" smtClean="0"/>
              <a:t>18</a:t>
            </a:fld>
            <a:endParaRPr lang="en-US"/>
          </a:p>
        </p:txBody>
      </p:sp>
    </p:spTree>
    <p:extLst>
      <p:ext uri="{BB962C8B-B14F-4D97-AF65-F5344CB8AC3E}">
        <p14:creationId xmlns:p14="http://schemas.microsoft.com/office/powerpoint/2010/main" val="278109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 Resources and Services Administration recently developed a numerical measure of unmet needs across the United States and Territories.  The vast majority of St. Croix has an UNS Score of more than 81 indicating high unmet needs. UNS includes a variety of factors including poverty level, diabetes prevalence, childhood immunization, health center penetration rate, life expectancy, low birth weight, lack of high school diploma, obesity, smoking, mortality under the age of 5, and lack of </a:t>
            </a:r>
            <a:r>
              <a:rPr lang="en-US"/>
              <a:t>health insurance.</a:t>
            </a:r>
            <a:endParaRPr lang="en-US" dirty="0"/>
          </a:p>
          <a:p>
            <a:endParaRPr lang="en-US" dirty="0"/>
          </a:p>
        </p:txBody>
      </p:sp>
      <p:sp>
        <p:nvSpPr>
          <p:cNvPr id="4" name="Slide Number Placeholder 3"/>
          <p:cNvSpPr>
            <a:spLocks noGrp="1"/>
          </p:cNvSpPr>
          <p:nvPr>
            <p:ph type="sldNum" sz="quarter" idx="5"/>
          </p:nvPr>
        </p:nvSpPr>
        <p:spPr/>
        <p:txBody>
          <a:bodyPr/>
          <a:lstStyle/>
          <a:p>
            <a:fld id="{6AAC1BA0-3ECF-43BF-B3F6-3FE810411367}" type="slidenum">
              <a:rPr lang="en-US" smtClean="0"/>
              <a:t>19</a:t>
            </a:fld>
            <a:endParaRPr lang="en-US"/>
          </a:p>
        </p:txBody>
      </p:sp>
    </p:spTree>
    <p:extLst>
      <p:ext uri="{BB962C8B-B14F-4D97-AF65-F5344CB8AC3E}">
        <p14:creationId xmlns:p14="http://schemas.microsoft.com/office/powerpoint/2010/main" val="1981179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2020 census found income in the Virgin Islands has actually decreased more than 9% from the 2010 census – and currently is only 60% of the national median household income.</a:t>
            </a:r>
          </a:p>
        </p:txBody>
      </p:sp>
      <p:sp>
        <p:nvSpPr>
          <p:cNvPr id="4" name="Slide Number Placeholder 3"/>
          <p:cNvSpPr>
            <a:spLocks noGrp="1"/>
          </p:cNvSpPr>
          <p:nvPr>
            <p:ph type="sldNum" sz="quarter" idx="5"/>
          </p:nvPr>
        </p:nvSpPr>
        <p:spPr/>
        <p:txBody>
          <a:bodyPr/>
          <a:lstStyle/>
          <a:p>
            <a:fld id="{6AAC1BA0-3ECF-43BF-B3F6-3FE810411367}" type="slidenum">
              <a:rPr lang="en-US" smtClean="0"/>
              <a:t>20</a:t>
            </a:fld>
            <a:endParaRPr lang="en-US"/>
          </a:p>
        </p:txBody>
      </p:sp>
    </p:spTree>
    <p:extLst>
      <p:ext uri="{BB962C8B-B14F-4D97-AF65-F5344CB8AC3E}">
        <p14:creationId xmlns:p14="http://schemas.microsoft.com/office/powerpoint/2010/main" val="2492849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38650"/>
            <a:ext cx="5486400" cy="3600450"/>
          </a:xfrm>
        </p:spPr>
        <p:txBody>
          <a:bodyPr/>
          <a:lstStyle/>
          <a:p>
            <a:r>
              <a:rPr lang="en-US" dirty="0"/>
              <a:t>Dental is one of the highest unmet need for services on St. Croix.  There are 7 dental health professional shortage areas in the Virgin Islands.  Frederiksted Health Care has a dental HPSA site designation with a score of 26 – the highest possible HPSA score indicating the most need.  The Kaiser Family Foundation estimates only 51% of dental needs in the Virgin Island are met and an additional 26 practitioners are needed to remove the dental HPSA.  This would require an additional 52 to 78 dental operatories on the island – most of them here on St. Croix and the poorest and most populous island.</a:t>
            </a:r>
          </a:p>
        </p:txBody>
      </p:sp>
      <p:sp>
        <p:nvSpPr>
          <p:cNvPr id="4" name="Slide Number Placeholder 3"/>
          <p:cNvSpPr>
            <a:spLocks noGrp="1"/>
          </p:cNvSpPr>
          <p:nvPr>
            <p:ph type="sldNum" sz="quarter" idx="5"/>
          </p:nvPr>
        </p:nvSpPr>
        <p:spPr/>
        <p:txBody>
          <a:bodyPr/>
          <a:lstStyle/>
          <a:p>
            <a:fld id="{6AAC1BA0-3ECF-43BF-B3F6-3FE810411367}" type="slidenum">
              <a:rPr lang="en-US" smtClean="0"/>
              <a:t>22</a:t>
            </a:fld>
            <a:endParaRPr lang="en-US"/>
          </a:p>
        </p:txBody>
      </p:sp>
    </p:spTree>
    <p:extLst>
      <p:ext uri="{BB962C8B-B14F-4D97-AF65-F5344CB8AC3E}">
        <p14:creationId xmlns:p14="http://schemas.microsoft.com/office/powerpoint/2010/main" val="1805026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our strategic planning retreat earlier in my presentation.  We also considered our values as an organization during our strategic planning retreat which was attended by our Board of Directors and staff.</a:t>
            </a:r>
          </a:p>
          <a:p>
            <a:endParaRPr lang="en-US" dirty="0"/>
          </a:p>
          <a:p>
            <a:r>
              <a:rPr lang="en-US" dirty="0"/>
              <a:t>The knowledge that our island is faced with many health disparities weighs heavy on our organization and we considered the concepts of equality and equity as it applies to health care.  The reality is that a few have all of the advantages, some struggle to keep their heads above water, and others are at a clear and measurable disadvantage.  While a goal of equality sounds good, you can see that providing equal access and supports to everyone still leaves some struggling and many at a disadvantage.  Equity in health care would provide access and supports based on individual needs and results in everyone having equal access – but still facing the same barriers.  Liberation removes the fence – the barriers to health care.  </a:t>
            </a:r>
          </a:p>
          <a:p>
            <a:endParaRPr lang="en-US" dirty="0"/>
          </a:p>
          <a:p>
            <a:r>
              <a:rPr lang="en-US" dirty="0"/>
              <a:t>Our strategic planning group originally included Equity as one of our core organizational values, however by the end of our retreat, reconsidered and replaced equity with LIBERATION as we strive to remove all barriers to health care on St Croix for everyone</a:t>
            </a:r>
          </a:p>
        </p:txBody>
      </p:sp>
      <p:sp>
        <p:nvSpPr>
          <p:cNvPr id="4" name="Slide Number Placeholder 3"/>
          <p:cNvSpPr>
            <a:spLocks noGrp="1"/>
          </p:cNvSpPr>
          <p:nvPr>
            <p:ph type="sldNum" sz="quarter" idx="5"/>
          </p:nvPr>
        </p:nvSpPr>
        <p:spPr>
          <a:xfrm>
            <a:off x="3886200" y="8685213"/>
            <a:ext cx="2971800" cy="458787"/>
          </a:xfrm>
        </p:spPr>
        <p:txBody>
          <a:bodyPr/>
          <a:lstStyle/>
          <a:p>
            <a:fld id="{6AAC1BA0-3ECF-43BF-B3F6-3FE810411367}" type="slidenum">
              <a:rPr lang="en-US" smtClean="0"/>
              <a:t>23</a:t>
            </a:fld>
            <a:endParaRPr lang="en-US"/>
          </a:p>
        </p:txBody>
      </p:sp>
    </p:spTree>
    <p:extLst>
      <p:ext uri="{BB962C8B-B14F-4D97-AF65-F5344CB8AC3E}">
        <p14:creationId xmlns:p14="http://schemas.microsoft.com/office/powerpoint/2010/main" val="3994820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St. Croix and to Frederiksted Health Care.  Our team is happy to have you here!</a:t>
            </a:r>
          </a:p>
          <a:p>
            <a:endParaRPr lang="en-US" dirty="0"/>
          </a:p>
          <a:p>
            <a:r>
              <a:rPr lang="en-US" dirty="0"/>
              <a:t>What questions can I answer for you?</a:t>
            </a:r>
          </a:p>
        </p:txBody>
      </p:sp>
      <p:sp>
        <p:nvSpPr>
          <p:cNvPr id="4" name="Slide Number Placeholder 3"/>
          <p:cNvSpPr>
            <a:spLocks noGrp="1"/>
          </p:cNvSpPr>
          <p:nvPr>
            <p:ph type="sldNum" sz="quarter" idx="5"/>
          </p:nvPr>
        </p:nvSpPr>
        <p:spPr/>
        <p:txBody>
          <a:bodyPr/>
          <a:lstStyle/>
          <a:p>
            <a:fld id="{6AAC1BA0-3ECF-43BF-B3F6-3FE810411367}" type="slidenum">
              <a:rPr lang="en-US" smtClean="0"/>
              <a:t>24</a:t>
            </a:fld>
            <a:endParaRPr lang="en-US"/>
          </a:p>
        </p:txBody>
      </p:sp>
    </p:spTree>
    <p:extLst>
      <p:ext uri="{BB962C8B-B14F-4D97-AF65-F5344CB8AC3E}">
        <p14:creationId xmlns:p14="http://schemas.microsoft.com/office/powerpoint/2010/main" val="339372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weeks ago we completed our 3-year strategic plan and rewrote our vision for St. Croix.  We chose a vision that targets the health of our community but also acknowledges the spirit of the Caribbean people and the challenges living in our tropical environment. </a:t>
            </a:r>
          </a:p>
          <a:p>
            <a:endParaRPr lang="en-US" dirty="0"/>
          </a:p>
          <a:p>
            <a:r>
              <a:rPr lang="en-US" dirty="0"/>
              <a:t>We will spend the next three years increasing access to services with dental and mental health as our top priorities, creating comprehensive, one-stop-shop health centers with medical, dental and behavioral health services all available at the same location, and integrating services more fully with a particular focus on oral health screening and services provided in medical to expand our capacity among other goals.</a:t>
            </a:r>
          </a:p>
        </p:txBody>
      </p:sp>
      <p:sp>
        <p:nvSpPr>
          <p:cNvPr id="4" name="Slide Number Placeholder 3"/>
          <p:cNvSpPr>
            <a:spLocks noGrp="1"/>
          </p:cNvSpPr>
          <p:nvPr>
            <p:ph type="sldNum" sz="quarter" idx="5"/>
          </p:nvPr>
        </p:nvSpPr>
        <p:spPr/>
        <p:txBody>
          <a:bodyPr/>
          <a:lstStyle/>
          <a:p>
            <a:fld id="{6AAC1BA0-3ECF-43BF-B3F6-3FE810411367}" type="slidenum">
              <a:rPr lang="en-US" smtClean="0"/>
              <a:t>2</a:t>
            </a:fld>
            <a:endParaRPr lang="en-US"/>
          </a:p>
        </p:txBody>
      </p:sp>
    </p:spTree>
    <p:extLst>
      <p:ext uri="{BB962C8B-B14F-4D97-AF65-F5344CB8AC3E}">
        <p14:creationId xmlns:p14="http://schemas.microsoft.com/office/powerpoint/2010/main" val="50515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very glad that we included resilient in our vision statement – last Wednesday as we were preparing to shine up our health center here in Frederiksted for this site visit, we were greeted with a water leak that had happened overnight and wreaked havoc on our facility.  So instead of last minute preparations for your visit, we spend the remainder of last week cleaning and drying out our flagship health center.</a:t>
            </a:r>
          </a:p>
        </p:txBody>
      </p:sp>
      <p:sp>
        <p:nvSpPr>
          <p:cNvPr id="4" name="Slide Number Placeholder 3"/>
          <p:cNvSpPr>
            <a:spLocks noGrp="1"/>
          </p:cNvSpPr>
          <p:nvPr>
            <p:ph type="sldNum" sz="quarter" idx="5"/>
          </p:nvPr>
        </p:nvSpPr>
        <p:spPr/>
        <p:txBody>
          <a:bodyPr/>
          <a:lstStyle/>
          <a:p>
            <a:fld id="{6AAC1BA0-3ECF-43BF-B3F6-3FE810411367}" type="slidenum">
              <a:rPr lang="en-US" smtClean="0"/>
              <a:t>3</a:t>
            </a:fld>
            <a:endParaRPr lang="en-US"/>
          </a:p>
        </p:txBody>
      </p:sp>
    </p:spTree>
    <p:extLst>
      <p:ext uri="{BB962C8B-B14F-4D97-AF65-F5344CB8AC3E}">
        <p14:creationId xmlns:p14="http://schemas.microsoft.com/office/powerpoint/2010/main" val="136815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they say, please forgive our dust!</a:t>
            </a:r>
          </a:p>
        </p:txBody>
      </p:sp>
      <p:sp>
        <p:nvSpPr>
          <p:cNvPr id="4" name="Slide Number Placeholder 3"/>
          <p:cNvSpPr>
            <a:spLocks noGrp="1"/>
          </p:cNvSpPr>
          <p:nvPr>
            <p:ph type="sldNum" sz="quarter" idx="5"/>
          </p:nvPr>
        </p:nvSpPr>
        <p:spPr/>
        <p:txBody>
          <a:bodyPr/>
          <a:lstStyle/>
          <a:p>
            <a:fld id="{6AAC1BA0-3ECF-43BF-B3F6-3FE810411367}" type="slidenum">
              <a:rPr lang="en-US" smtClean="0"/>
              <a:t>4</a:t>
            </a:fld>
            <a:endParaRPr lang="en-US"/>
          </a:p>
        </p:txBody>
      </p:sp>
    </p:spTree>
    <p:extLst>
      <p:ext uri="{BB962C8B-B14F-4D97-AF65-F5344CB8AC3E}">
        <p14:creationId xmlns:p14="http://schemas.microsoft.com/office/powerpoint/2010/main" val="307355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Frederiksted Health Care has grown significantly since its creation almost 25 years ago.  Our patient population peaked at almost 12,000 patients in 2019.  As you can see, our patient population fell dramatically in 2020 due to the COVID-19 public health emergency and although we have increased from the low in 2020, we have lost almost 2,000 patients to care.  We will work during 2023 to reengage these patients in care and expect to reach our 2019 level by the end of 2023.</a:t>
            </a:r>
          </a:p>
        </p:txBody>
      </p:sp>
      <p:sp>
        <p:nvSpPr>
          <p:cNvPr id="4" name="Slide Number Placeholder 3"/>
          <p:cNvSpPr>
            <a:spLocks noGrp="1"/>
          </p:cNvSpPr>
          <p:nvPr>
            <p:ph type="sldNum" sz="quarter" idx="5"/>
          </p:nvPr>
        </p:nvSpPr>
        <p:spPr/>
        <p:txBody>
          <a:bodyPr/>
          <a:lstStyle/>
          <a:p>
            <a:fld id="{6AAC1BA0-3ECF-43BF-B3F6-3FE810411367}" type="slidenum">
              <a:rPr lang="en-US" smtClean="0"/>
              <a:t>7</a:t>
            </a:fld>
            <a:endParaRPr lang="en-US"/>
          </a:p>
        </p:txBody>
      </p:sp>
    </p:spTree>
    <p:extLst>
      <p:ext uri="{BB962C8B-B14F-4D97-AF65-F5344CB8AC3E}">
        <p14:creationId xmlns:p14="http://schemas.microsoft.com/office/powerpoint/2010/main" val="1023507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our 2019 peak, Frederiksted Health Care provider over 42,000 medical, dental, and behavioral health visits.  We responded to the COVID-19 public health emergency by rapidly implementing telehealth visits and continue to use that tool to remove access barriers for our patients.  We anticipate returning to nearly 42,000 visits again during 2023.</a:t>
            </a:r>
          </a:p>
        </p:txBody>
      </p:sp>
      <p:sp>
        <p:nvSpPr>
          <p:cNvPr id="4" name="Slide Number Placeholder 3"/>
          <p:cNvSpPr>
            <a:spLocks noGrp="1"/>
          </p:cNvSpPr>
          <p:nvPr>
            <p:ph type="sldNum" sz="quarter" idx="5"/>
          </p:nvPr>
        </p:nvSpPr>
        <p:spPr/>
        <p:txBody>
          <a:bodyPr/>
          <a:lstStyle/>
          <a:p>
            <a:fld id="{6AAC1BA0-3ECF-43BF-B3F6-3FE810411367}" type="slidenum">
              <a:rPr lang="en-US" smtClean="0"/>
              <a:t>8</a:t>
            </a:fld>
            <a:endParaRPr lang="en-US"/>
          </a:p>
        </p:txBody>
      </p:sp>
    </p:spTree>
    <p:extLst>
      <p:ext uri="{BB962C8B-B14F-4D97-AF65-F5344CB8AC3E}">
        <p14:creationId xmlns:p14="http://schemas.microsoft.com/office/powerpoint/2010/main" val="334782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population of the Virgin Islands fell significantly from 2010 to 2020 due to many factors including the loss of the key private employer which closed in 2012 and Hurricanes Irma and Maria in 2017.  Overall, our community lost 18.1% of its population – leaving many of those with the least resources behind.</a:t>
            </a:r>
          </a:p>
        </p:txBody>
      </p:sp>
      <p:sp>
        <p:nvSpPr>
          <p:cNvPr id="4" name="Slide Number Placeholder 3"/>
          <p:cNvSpPr>
            <a:spLocks noGrp="1"/>
          </p:cNvSpPr>
          <p:nvPr>
            <p:ph type="sldNum" sz="quarter" idx="5"/>
          </p:nvPr>
        </p:nvSpPr>
        <p:spPr/>
        <p:txBody>
          <a:bodyPr/>
          <a:lstStyle/>
          <a:p>
            <a:fld id="{6AAC1BA0-3ECF-43BF-B3F6-3FE810411367}" type="slidenum">
              <a:rPr lang="en-US" smtClean="0"/>
              <a:t>9</a:t>
            </a:fld>
            <a:endParaRPr lang="en-US"/>
          </a:p>
        </p:txBody>
      </p:sp>
    </p:spTree>
    <p:extLst>
      <p:ext uri="{BB962C8B-B14F-4D97-AF65-F5344CB8AC3E}">
        <p14:creationId xmlns:p14="http://schemas.microsoft.com/office/powerpoint/2010/main" val="391437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10 years, Frederiksted Health Care has added locations across the island to remove transportation barriers to care.  These new locations are near population centers extending our reach beyond our original location in Frederiksted at the far west end of the island.  Our patients are now evenly distributed across the three major population centers on St. Croix.</a:t>
            </a:r>
          </a:p>
        </p:txBody>
      </p:sp>
      <p:sp>
        <p:nvSpPr>
          <p:cNvPr id="4" name="Slide Number Placeholder 3"/>
          <p:cNvSpPr>
            <a:spLocks noGrp="1"/>
          </p:cNvSpPr>
          <p:nvPr>
            <p:ph type="sldNum" sz="quarter" idx="5"/>
          </p:nvPr>
        </p:nvSpPr>
        <p:spPr/>
        <p:txBody>
          <a:bodyPr/>
          <a:lstStyle/>
          <a:p>
            <a:fld id="{6AAC1BA0-3ECF-43BF-B3F6-3FE810411367}" type="slidenum">
              <a:rPr lang="en-US" smtClean="0"/>
              <a:t>10</a:t>
            </a:fld>
            <a:endParaRPr lang="en-US"/>
          </a:p>
        </p:txBody>
      </p:sp>
    </p:spTree>
    <p:extLst>
      <p:ext uri="{BB962C8B-B14F-4D97-AF65-F5344CB8AC3E}">
        <p14:creationId xmlns:p14="http://schemas.microsoft.com/office/powerpoint/2010/main" val="3406133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Frederiksted Health Care is heavily dependent on revenue from Medicaid which accounts for 53% of our patients.  Known as the Medical Assistance Program, or MAP, in the Virgin Islands, this program covers approximately 24% of Virgin Islanders.  Eligibility for MAP is not as generous as it is in those states that expanded Medicaid under the Affordable Care Act and about 27% of Virgin Islanders remain uninsured.  </a:t>
            </a:r>
          </a:p>
          <a:p>
            <a:endParaRPr lang="en-US" dirty="0"/>
          </a:p>
          <a:p>
            <a:r>
              <a:rPr lang="en-US" dirty="0"/>
              <a:t>Our dental payer mix is, of course, significantly worse than our medical payer mix as 15% of our patients are covered by Medicare and not all commercial insurance includes dental coverage.  As a result, approximately 35% of our patients are uninsured for dental services.</a:t>
            </a:r>
          </a:p>
        </p:txBody>
      </p:sp>
      <p:sp>
        <p:nvSpPr>
          <p:cNvPr id="4" name="Slide Number Placeholder 3"/>
          <p:cNvSpPr>
            <a:spLocks noGrp="1"/>
          </p:cNvSpPr>
          <p:nvPr>
            <p:ph type="sldNum" sz="quarter" idx="5"/>
          </p:nvPr>
        </p:nvSpPr>
        <p:spPr/>
        <p:txBody>
          <a:bodyPr/>
          <a:lstStyle/>
          <a:p>
            <a:fld id="{6AAC1BA0-3ECF-43BF-B3F6-3FE810411367}" type="slidenum">
              <a:rPr lang="en-US" smtClean="0"/>
              <a:t>11</a:t>
            </a:fld>
            <a:endParaRPr lang="en-US"/>
          </a:p>
        </p:txBody>
      </p:sp>
    </p:spTree>
    <p:extLst>
      <p:ext uri="{BB962C8B-B14F-4D97-AF65-F5344CB8AC3E}">
        <p14:creationId xmlns:p14="http://schemas.microsoft.com/office/powerpoint/2010/main" val="86009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9E029-9F4A-3C2C-B46B-021F817557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468CE9-212E-909D-9A95-EF4CEC25C0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92ADD0-1570-BD8B-C12D-71268B4D90F3}"/>
              </a:ext>
            </a:extLst>
          </p:cNvPr>
          <p:cNvSpPr>
            <a:spLocks noGrp="1"/>
          </p:cNvSpPr>
          <p:nvPr>
            <p:ph type="dt" sz="half" idx="10"/>
          </p:nvPr>
        </p:nvSpPr>
        <p:spPr/>
        <p:txBody>
          <a:bodyPr/>
          <a:lstStyle/>
          <a:p>
            <a:fld id="{567C4BBE-CDE3-4A48-BAB1-3DCC72085A91}" type="datetimeFigureOut">
              <a:rPr lang="en-US" smtClean="0"/>
              <a:t>7/31/2023</a:t>
            </a:fld>
            <a:endParaRPr lang="en-US"/>
          </a:p>
        </p:txBody>
      </p:sp>
      <p:sp>
        <p:nvSpPr>
          <p:cNvPr id="5" name="Footer Placeholder 4">
            <a:extLst>
              <a:ext uri="{FF2B5EF4-FFF2-40B4-BE49-F238E27FC236}">
                <a16:creationId xmlns:a16="http://schemas.microsoft.com/office/drawing/2014/main" id="{118B44EB-6DC8-2D3E-04E0-D169BE838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8B9D96-F114-E6B3-9342-2AFDABC5873F}"/>
              </a:ext>
            </a:extLst>
          </p:cNvPr>
          <p:cNvSpPr>
            <a:spLocks noGrp="1"/>
          </p:cNvSpPr>
          <p:nvPr>
            <p:ph type="sldNum" sz="quarter" idx="12"/>
          </p:nvPr>
        </p:nvSpPr>
        <p:spPr/>
        <p:txBody>
          <a:bodyPr/>
          <a:lstStyle/>
          <a:p>
            <a:fld id="{1CA88B60-A80E-43D8-9163-332788104AD7}" type="slidenum">
              <a:rPr lang="en-US" smtClean="0"/>
              <a:t>‹#›</a:t>
            </a:fld>
            <a:endParaRPr lang="en-US"/>
          </a:p>
        </p:txBody>
      </p:sp>
    </p:spTree>
    <p:extLst>
      <p:ext uri="{BB962C8B-B14F-4D97-AF65-F5344CB8AC3E}">
        <p14:creationId xmlns:p14="http://schemas.microsoft.com/office/powerpoint/2010/main" val="425367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C020-71A6-A1B2-F33C-5621841174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298BB6-C94C-2E6D-F06C-B7B334EFF1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86D8C-8541-FE17-6342-2B5B4EDDA254}"/>
              </a:ext>
            </a:extLst>
          </p:cNvPr>
          <p:cNvSpPr>
            <a:spLocks noGrp="1"/>
          </p:cNvSpPr>
          <p:nvPr>
            <p:ph type="dt" sz="half" idx="10"/>
          </p:nvPr>
        </p:nvSpPr>
        <p:spPr/>
        <p:txBody>
          <a:bodyPr/>
          <a:lstStyle/>
          <a:p>
            <a:fld id="{567C4BBE-CDE3-4A48-BAB1-3DCC72085A91}" type="datetimeFigureOut">
              <a:rPr lang="en-US" smtClean="0"/>
              <a:t>7/31/2023</a:t>
            </a:fld>
            <a:endParaRPr lang="en-US"/>
          </a:p>
        </p:txBody>
      </p:sp>
      <p:sp>
        <p:nvSpPr>
          <p:cNvPr id="5" name="Footer Placeholder 4">
            <a:extLst>
              <a:ext uri="{FF2B5EF4-FFF2-40B4-BE49-F238E27FC236}">
                <a16:creationId xmlns:a16="http://schemas.microsoft.com/office/drawing/2014/main" id="{57473FE2-5A10-E5DB-4687-031695C38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8CE7F-CA3A-B389-588A-9B90D80DD8BE}"/>
              </a:ext>
            </a:extLst>
          </p:cNvPr>
          <p:cNvSpPr>
            <a:spLocks noGrp="1"/>
          </p:cNvSpPr>
          <p:nvPr>
            <p:ph type="sldNum" sz="quarter" idx="12"/>
          </p:nvPr>
        </p:nvSpPr>
        <p:spPr/>
        <p:txBody>
          <a:bodyPr/>
          <a:lstStyle/>
          <a:p>
            <a:fld id="{1CA88B60-A80E-43D8-9163-332788104AD7}" type="slidenum">
              <a:rPr lang="en-US" smtClean="0"/>
              <a:t>‹#›</a:t>
            </a:fld>
            <a:endParaRPr lang="en-US"/>
          </a:p>
        </p:txBody>
      </p:sp>
    </p:spTree>
    <p:extLst>
      <p:ext uri="{BB962C8B-B14F-4D97-AF65-F5344CB8AC3E}">
        <p14:creationId xmlns:p14="http://schemas.microsoft.com/office/powerpoint/2010/main" val="157755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5EB1E5-CBBA-62B7-162F-C544AE6A80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47C0F6-01B2-92DF-4227-66E031DA46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36644-4F84-1B24-7C46-4BB25EAAB5D3}"/>
              </a:ext>
            </a:extLst>
          </p:cNvPr>
          <p:cNvSpPr>
            <a:spLocks noGrp="1"/>
          </p:cNvSpPr>
          <p:nvPr>
            <p:ph type="dt" sz="half" idx="10"/>
          </p:nvPr>
        </p:nvSpPr>
        <p:spPr/>
        <p:txBody>
          <a:bodyPr/>
          <a:lstStyle/>
          <a:p>
            <a:fld id="{567C4BBE-CDE3-4A48-BAB1-3DCC72085A91}" type="datetimeFigureOut">
              <a:rPr lang="en-US" smtClean="0"/>
              <a:t>7/31/2023</a:t>
            </a:fld>
            <a:endParaRPr lang="en-US"/>
          </a:p>
        </p:txBody>
      </p:sp>
      <p:sp>
        <p:nvSpPr>
          <p:cNvPr id="5" name="Footer Placeholder 4">
            <a:extLst>
              <a:ext uri="{FF2B5EF4-FFF2-40B4-BE49-F238E27FC236}">
                <a16:creationId xmlns:a16="http://schemas.microsoft.com/office/drawing/2014/main" id="{C7DC36F0-8B86-8C14-0F8D-E0C1FAB14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2BE30-C0B4-989A-6DFC-4FEFCF7C90F8}"/>
              </a:ext>
            </a:extLst>
          </p:cNvPr>
          <p:cNvSpPr>
            <a:spLocks noGrp="1"/>
          </p:cNvSpPr>
          <p:nvPr>
            <p:ph type="sldNum" sz="quarter" idx="12"/>
          </p:nvPr>
        </p:nvSpPr>
        <p:spPr/>
        <p:txBody>
          <a:bodyPr/>
          <a:lstStyle/>
          <a:p>
            <a:fld id="{1CA88B60-A80E-43D8-9163-332788104AD7}" type="slidenum">
              <a:rPr lang="en-US" smtClean="0"/>
              <a:t>‹#›</a:t>
            </a:fld>
            <a:endParaRPr lang="en-US"/>
          </a:p>
        </p:txBody>
      </p:sp>
    </p:spTree>
    <p:extLst>
      <p:ext uri="{BB962C8B-B14F-4D97-AF65-F5344CB8AC3E}">
        <p14:creationId xmlns:p14="http://schemas.microsoft.com/office/powerpoint/2010/main" val="424885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6473-9760-5EB2-F56E-A5484B007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449F4-F6F7-BEE6-DF61-C5F92BD02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C9486-153B-ED5E-543B-2593FEEA982F}"/>
              </a:ext>
            </a:extLst>
          </p:cNvPr>
          <p:cNvSpPr>
            <a:spLocks noGrp="1"/>
          </p:cNvSpPr>
          <p:nvPr>
            <p:ph type="dt" sz="half" idx="10"/>
          </p:nvPr>
        </p:nvSpPr>
        <p:spPr/>
        <p:txBody>
          <a:bodyPr/>
          <a:lstStyle/>
          <a:p>
            <a:fld id="{567C4BBE-CDE3-4A48-BAB1-3DCC72085A91}" type="datetimeFigureOut">
              <a:rPr lang="en-US" smtClean="0"/>
              <a:t>7/31/2023</a:t>
            </a:fld>
            <a:endParaRPr lang="en-US"/>
          </a:p>
        </p:txBody>
      </p:sp>
      <p:sp>
        <p:nvSpPr>
          <p:cNvPr id="5" name="Footer Placeholder 4">
            <a:extLst>
              <a:ext uri="{FF2B5EF4-FFF2-40B4-BE49-F238E27FC236}">
                <a16:creationId xmlns:a16="http://schemas.microsoft.com/office/drawing/2014/main" id="{B664A97D-F93A-332C-0EBA-F430010CC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4E062-C5CA-5CDC-8019-24E3A79D2233}"/>
              </a:ext>
            </a:extLst>
          </p:cNvPr>
          <p:cNvSpPr>
            <a:spLocks noGrp="1"/>
          </p:cNvSpPr>
          <p:nvPr>
            <p:ph type="sldNum" sz="quarter" idx="12"/>
          </p:nvPr>
        </p:nvSpPr>
        <p:spPr/>
        <p:txBody>
          <a:bodyPr/>
          <a:lstStyle/>
          <a:p>
            <a:fld id="{1CA88B60-A80E-43D8-9163-332788104AD7}" type="slidenum">
              <a:rPr lang="en-US" smtClean="0"/>
              <a:t>‹#›</a:t>
            </a:fld>
            <a:endParaRPr lang="en-US"/>
          </a:p>
        </p:txBody>
      </p:sp>
    </p:spTree>
    <p:extLst>
      <p:ext uri="{BB962C8B-B14F-4D97-AF65-F5344CB8AC3E}">
        <p14:creationId xmlns:p14="http://schemas.microsoft.com/office/powerpoint/2010/main" val="8250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5CCB-6DE5-9AD3-B6F0-D15E341378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13357-9443-BC33-F776-477916C650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AAFB5C-39CC-81C3-BE5A-6F031AEFB1D9}"/>
              </a:ext>
            </a:extLst>
          </p:cNvPr>
          <p:cNvSpPr>
            <a:spLocks noGrp="1"/>
          </p:cNvSpPr>
          <p:nvPr>
            <p:ph type="dt" sz="half" idx="10"/>
          </p:nvPr>
        </p:nvSpPr>
        <p:spPr/>
        <p:txBody>
          <a:bodyPr/>
          <a:lstStyle/>
          <a:p>
            <a:fld id="{567C4BBE-CDE3-4A48-BAB1-3DCC72085A91}" type="datetimeFigureOut">
              <a:rPr lang="en-US" smtClean="0"/>
              <a:t>7/31/2023</a:t>
            </a:fld>
            <a:endParaRPr lang="en-US"/>
          </a:p>
        </p:txBody>
      </p:sp>
      <p:sp>
        <p:nvSpPr>
          <p:cNvPr id="5" name="Footer Placeholder 4">
            <a:extLst>
              <a:ext uri="{FF2B5EF4-FFF2-40B4-BE49-F238E27FC236}">
                <a16:creationId xmlns:a16="http://schemas.microsoft.com/office/drawing/2014/main" id="{29F86DEA-E079-696E-04DB-85F9D01BB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177AF-71D1-50C8-0203-56D0B0A7E1F0}"/>
              </a:ext>
            </a:extLst>
          </p:cNvPr>
          <p:cNvSpPr>
            <a:spLocks noGrp="1"/>
          </p:cNvSpPr>
          <p:nvPr>
            <p:ph type="sldNum" sz="quarter" idx="12"/>
          </p:nvPr>
        </p:nvSpPr>
        <p:spPr/>
        <p:txBody>
          <a:bodyPr/>
          <a:lstStyle/>
          <a:p>
            <a:fld id="{1CA88B60-A80E-43D8-9163-332788104AD7}" type="slidenum">
              <a:rPr lang="en-US" smtClean="0"/>
              <a:t>‹#›</a:t>
            </a:fld>
            <a:endParaRPr lang="en-US"/>
          </a:p>
        </p:txBody>
      </p:sp>
    </p:spTree>
    <p:extLst>
      <p:ext uri="{BB962C8B-B14F-4D97-AF65-F5344CB8AC3E}">
        <p14:creationId xmlns:p14="http://schemas.microsoft.com/office/powerpoint/2010/main" val="371460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BB38-6C38-61E0-68F3-3E711E81A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D201AF-EB8E-53E1-178B-A328A7753A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D285F8-89E9-7985-F499-96AB3B86F6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D9C8B6-D8F8-A793-54DD-8E0EE59D8BE2}"/>
              </a:ext>
            </a:extLst>
          </p:cNvPr>
          <p:cNvSpPr>
            <a:spLocks noGrp="1"/>
          </p:cNvSpPr>
          <p:nvPr>
            <p:ph type="dt" sz="half" idx="10"/>
          </p:nvPr>
        </p:nvSpPr>
        <p:spPr/>
        <p:txBody>
          <a:bodyPr/>
          <a:lstStyle/>
          <a:p>
            <a:fld id="{567C4BBE-CDE3-4A48-BAB1-3DCC72085A91}" type="datetimeFigureOut">
              <a:rPr lang="en-US" smtClean="0"/>
              <a:t>7/31/2023</a:t>
            </a:fld>
            <a:endParaRPr lang="en-US"/>
          </a:p>
        </p:txBody>
      </p:sp>
      <p:sp>
        <p:nvSpPr>
          <p:cNvPr id="6" name="Footer Placeholder 5">
            <a:extLst>
              <a:ext uri="{FF2B5EF4-FFF2-40B4-BE49-F238E27FC236}">
                <a16:creationId xmlns:a16="http://schemas.microsoft.com/office/drawing/2014/main" id="{17EFC14D-2A69-570B-1EFC-0F9B25B95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010B5-6D56-6838-00F9-2CCFDD49DD21}"/>
              </a:ext>
            </a:extLst>
          </p:cNvPr>
          <p:cNvSpPr>
            <a:spLocks noGrp="1"/>
          </p:cNvSpPr>
          <p:nvPr>
            <p:ph type="sldNum" sz="quarter" idx="12"/>
          </p:nvPr>
        </p:nvSpPr>
        <p:spPr/>
        <p:txBody>
          <a:bodyPr/>
          <a:lstStyle/>
          <a:p>
            <a:fld id="{1CA88B60-A80E-43D8-9163-332788104AD7}" type="slidenum">
              <a:rPr lang="en-US" smtClean="0"/>
              <a:t>‹#›</a:t>
            </a:fld>
            <a:endParaRPr lang="en-US"/>
          </a:p>
        </p:txBody>
      </p:sp>
    </p:spTree>
    <p:extLst>
      <p:ext uri="{BB962C8B-B14F-4D97-AF65-F5344CB8AC3E}">
        <p14:creationId xmlns:p14="http://schemas.microsoft.com/office/powerpoint/2010/main" val="302471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F66F-E97A-C04F-BF20-38453A5C4F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0C6DDD-18E9-EAAE-CFD7-BC85FF1B8A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E98A7B-B48B-0C46-E8AB-3617742A99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4B100E-3D04-C7DC-97A0-0E194DB79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E968EB-4B15-038D-4AB7-E7B67878F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FF09B9-F888-57E3-BB6B-21E55C05C219}"/>
              </a:ext>
            </a:extLst>
          </p:cNvPr>
          <p:cNvSpPr>
            <a:spLocks noGrp="1"/>
          </p:cNvSpPr>
          <p:nvPr>
            <p:ph type="dt" sz="half" idx="10"/>
          </p:nvPr>
        </p:nvSpPr>
        <p:spPr/>
        <p:txBody>
          <a:bodyPr/>
          <a:lstStyle/>
          <a:p>
            <a:fld id="{567C4BBE-CDE3-4A48-BAB1-3DCC72085A91}" type="datetimeFigureOut">
              <a:rPr lang="en-US" smtClean="0"/>
              <a:t>7/31/2023</a:t>
            </a:fld>
            <a:endParaRPr lang="en-US"/>
          </a:p>
        </p:txBody>
      </p:sp>
      <p:sp>
        <p:nvSpPr>
          <p:cNvPr id="8" name="Footer Placeholder 7">
            <a:extLst>
              <a:ext uri="{FF2B5EF4-FFF2-40B4-BE49-F238E27FC236}">
                <a16:creationId xmlns:a16="http://schemas.microsoft.com/office/drawing/2014/main" id="{7010E464-8EEE-51B9-8058-3EAB895B7A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250F8F-1EB1-AF77-5535-0FDC12838D65}"/>
              </a:ext>
            </a:extLst>
          </p:cNvPr>
          <p:cNvSpPr>
            <a:spLocks noGrp="1"/>
          </p:cNvSpPr>
          <p:nvPr>
            <p:ph type="sldNum" sz="quarter" idx="12"/>
          </p:nvPr>
        </p:nvSpPr>
        <p:spPr/>
        <p:txBody>
          <a:bodyPr/>
          <a:lstStyle/>
          <a:p>
            <a:fld id="{1CA88B60-A80E-43D8-9163-332788104AD7}" type="slidenum">
              <a:rPr lang="en-US" smtClean="0"/>
              <a:t>‹#›</a:t>
            </a:fld>
            <a:endParaRPr lang="en-US"/>
          </a:p>
        </p:txBody>
      </p:sp>
    </p:spTree>
    <p:extLst>
      <p:ext uri="{BB962C8B-B14F-4D97-AF65-F5344CB8AC3E}">
        <p14:creationId xmlns:p14="http://schemas.microsoft.com/office/powerpoint/2010/main" val="420445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F53B-C308-128B-7F9F-46E3D44966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223379-5F69-FD3B-858C-84C534A9DC5E}"/>
              </a:ext>
            </a:extLst>
          </p:cNvPr>
          <p:cNvSpPr>
            <a:spLocks noGrp="1"/>
          </p:cNvSpPr>
          <p:nvPr>
            <p:ph type="dt" sz="half" idx="10"/>
          </p:nvPr>
        </p:nvSpPr>
        <p:spPr/>
        <p:txBody>
          <a:bodyPr/>
          <a:lstStyle/>
          <a:p>
            <a:fld id="{567C4BBE-CDE3-4A48-BAB1-3DCC72085A91}" type="datetimeFigureOut">
              <a:rPr lang="en-US" smtClean="0"/>
              <a:t>7/31/2023</a:t>
            </a:fld>
            <a:endParaRPr lang="en-US"/>
          </a:p>
        </p:txBody>
      </p:sp>
      <p:sp>
        <p:nvSpPr>
          <p:cNvPr id="4" name="Footer Placeholder 3">
            <a:extLst>
              <a:ext uri="{FF2B5EF4-FFF2-40B4-BE49-F238E27FC236}">
                <a16:creationId xmlns:a16="http://schemas.microsoft.com/office/drawing/2014/main" id="{B2898AF1-FFDF-B476-3BE8-DC50841229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B0A35-CEB0-C0EA-B829-9B504F47DF1F}"/>
              </a:ext>
            </a:extLst>
          </p:cNvPr>
          <p:cNvSpPr>
            <a:spLocks noGrp="1"/>
          </p:cNvSpPr>
          <p:nvPr>
            <p:ph type="sldNum" sz="quarter" idx="12"/>
          </p:nvPr>
        </p:nvSpPr>
        <p:spPr/>
        <p:txBody>
          <a:bodyPr/>
          <a:lstStyle/>
          <a:p>
            <a:fld id="{1CA88B60-A80E-43D8-9163-332788104AD7}" type="slidenum">
              <a:rPr lang="en-US" smtClean="0"/>
              <a:t>‹#›</a:t>
            </a:fld>
            <a:endParaRPr lang="en-US"/>
          </a:p>
        </p:txBody>
      </p:sp>
    </p:spTree>
    <p:extLst>
      <p:ext uri="{BB962C8B-B14F-4D97-AF65-F5344CB8AC3E}">
        <p14:creationId xmlns:p14="http://schemas.microsoft.com/office/powerpoint/2010/main" val="173304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4C3D31-E867-0808-5B9A-A5A16C406735}"/>
              </a:ext>
            </a:extLst>
          </p:cNvPr>
          <p:cNvSpPr>
            <a:spLocks noGrp="1"/>
          </p:cNvSpPr>
          <p:nvPr>
            <p:ph type="dt" sz="half" idx="10"/>
          </p:nvPr>
        </p:nvSpPr>
        <p:spPr/>
        <p:txBody>
          <a:bodyPr/>
          <a:lstStyle/>
          <a:p>
            <a:fld id="{567C4BBE-CDE3-4A48-BAB1-3DCC72085A91}" type="datetimeFigureOut">
              <a:rPr lang="en-US" smtClean="0"/>
              <a:t>7/31/2023</a:t>
            </a:fld>
            <a:endParaRPr lang="en-US"/>
          </a:p>
        </p:txBody>
      </p:sp>
      <p:sp>
        <p:nvSpPr>
          <p:cNvPr id="3" name="Footer Placeholder 2">
            <a:extLst>
              <a:ext uri="{FF2B5EF4-FFF2-40B4-BE49-F238E27FC236}">
                <a16:creationId xmlns:a16="http://schemas.microsoft.com/office/drawing/2014/main" id="{60581F4C-A70A-68B3-FB85-CA27DDADD8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E59AF1-D71A-4534-57A0-E5AE1BFEA9BF}"/>
              </a:ext>
            </a:extLst>
          </p:cNvPr>
          <p:cNvSpPr>
            <a:spLocks noGrp="1"/>
          </p:cNvSpPr>
          <p:nvPr>
            <p:ph type="sldNum" sz="quarter" idx="12"/>
          </p:nvPr>
        </p:nvSpPr>
        <p:spPr/>
        <p:txBody>
          <a:bodyPr/>
          <a:lstStyle/>
          <a:p>
            <a:fld id="{1CA88B60-A80E-43D8-9163-332788104AD7}" type="slidenum">
              <a:rPr lang="en-US" smtClean="0"/>
              <a:t>‹#›</a:t>
            </a:fld>
            <a:endParaRPr lang="en-US"/>
          </a:p>
        </p:txBody>
      </p:sp>
    </p:spTree>
    <p:extLst>
      <p:ext uri="{BB962C8B-B14F-4D97-AF65-F5344CB8AC3E}">
        <p14:creationId xmlns:p14="http://schemas.microsoft.com/office/powerpoint/2010/main" val="404430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3567-FDF3-7CC2-7878-A01C43B89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1D639-3542-455F-9892-04D0D09C37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FCCA80-6413-025E-A7C1-255AE127D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B73F4-0296-A766-354B-315D6045B84C}"/>
              </a:ext>
            </a:extLst>
          </p:cNvPr>
          <p:cNvSpPr>
            <a:spLocks noGrp="1"/>
          </p:cNvSpPr>
          <p:nvPr>
            <p:ph type="dt" sz="half" idx="10"/>
          </p:nvPr>
        </p:nvSpPr>
        <p:spPr/>
        <p:txBody>
          <a:bodyPr/>
          <a:lstStyle/>
          <a:p>
            <a:fld id="{567C4BBE-CDE3-4A48-BAB1-3DCC72085A91}" type="datetimeFigureOut">
              <a:rPr lang="en-US" smtClean="0"/>
              <a:t>7/31/2023</a:t>
            </a:fld>
            <a:endParaRPr lang="en-US"/>
          </a:p>
        </p:txBody>
      </p:sp>
      <p:sp>
        <p:nvSpPr>
          <p:cNvPr id="6" name="Footer Placeholder 5">
            <a:extLst>
              <a:ext uri="{FF2B5EF4-FFF2-40B4-BE49-F238E27FC236}">
                <a16:creationId xmlns:a16="http://schemas.microsoft.com/office/drawing/2014/main" id="{04F64284-3D67-9CAB-F5C8-0E06237ECF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48B6E-1EA3-5B65-09A8-044AB8DA4B76}"/>
              </a:ext>
            </a:extLst>
          </p:cNvPr>
          <p:cNvSpPr>
            <a:spLocks noGrp="1"/>
          </p:cNvSpPr>
          <p:nvPr>
            <p:ph type="sldNum" sz="quarter" idx="12"/>
          </p:nvPr>
        </p:nvSpPr>
        <p:spPr/>
        <p:txBody>
          <a:bodyPr/>
          <a:lstStyle/>
          <a:p>
            <a:fld id="{1CA88B60-A80E-43D8-9163-332788104AD7}" type="slidenum">
              <a:rPr lang="en-US" smtClean="0"/>
              <a:t>‹#›</a:t>
            </a:fld>
            <a:endParaRPr lang="en-US"/>
          </a:p>
        </p:txBody>
      </p:sp>
    </p:spTree>
    <p:extLst>
      <p:ext uri="{BB962C8B-B14F-4D97-AF65-F5344CB8AC3E}">
        <p14:creationId xmlns:p14="http://schemas.microsoft.com/office/powerpoint/2010/main" val="40463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89D3-92FB-AAD8-EEEB-4448B8EDEF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D99088-111D-620D-A055-2A7036878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9AAEC7-2007-617D-2E95-08AD8DEEE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6C9565-5194-7D68-0E7C-46B5E1A4A78E}"/>
              </a:ext>
            </a:extLst>
          </p:cNvPr>
          <p:cNvSpPr>
            <a:spLocks noGrp="1"/>
          </p:cNvSpPr>
          <p:nvPr>
            <p:ph type="dt" sz="half" idx="10"/>
          </p:nvPr>
        </p:nvSpPr>
        <p:spPr/>
        <p:txBody>
          <a:bodyPr/>
          <a:lstStyle/>
          <a:p>
            <a:fld id="{567C4BBE-CDE3-4A48-BAB1-3DCC72085A91}" type="datetimeFigureOut">
              <a:rPr lang="en-US" smtClean="0"/>
              <a:t>7/31/2023</a:t>
            </a:fld>
            <a:endParaRPr lang="en-US"/>
          </a:p>
        </p:txBody>
      </p:sp>
      <p:sp>
        <p:nvSpPr>
          <p:cNvPr id="6" name="Footer Placeholder 5">
            <a:extLst>
              <a:ext uri="{FF2B5EF4-FFF2-40B4-BE49-F238E27FC236}">
                <a16:creationId xmlns:a16="http://schemas.microsoft.com/office/drawing/2014/main" id="{6F3991FE-98EC-2079-AF6C-E96F6F1BB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9D6E4D-933B-B744-CD30-FB9F527C9F7F}"/>
              </a:ext>
            </a:extLst>
          </p:cNvPr>
          <p:cNvSpPr>
            <a:spLocks noGrp="1"/>
          </p:cNvSpPr>
          <p:nvPr>
            <p:ph type="sldNum" sz="quarter" idx="12"/>
          </p:nvPr>
        </p:nvSpPr>
        <p:spPr/>
        <p:txBody>
          <a:bodyPr/>
          <a:lstStyle/>
          <a:p>
            <a:fld id="{1CA88B60-A80E-43D8-9163-332788104AD7}" type="slidenum">
              <a:rPr lang="en-US" smtClean="0"/>
              <a:t>‹#›</a:t>
            </a:fld>
            <a:endParaRPr lang="en-US"/>
          </a:p>
        </p:txBody>
      </p:sp>
    </p:spTree>
    <p:extLst>
      <p:ext uri="{BB962C8B-B14F-4D97-AF65-F5344CB8AC3E}">
        <p14:creationId xmlns:p14="http://schemas.microsoft.com/office/powerpoint/2010/main" val="258559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D3227A-BA50-5C0D-D14E-A5614ACDA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384C8D-2010-7CD4-578A-000827DB58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A63D4-0DDE-F23E-32D4-489A2F7072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C4BBE-CDE3-4A48-BAB1-3DCC72085A91}" type="datetimeFigureOut">
              <a:rPr lang="en-US" smtClean="0"/>
              <a:t>7/31/2023</a:t>
            </a:fld>
            <a:endParaRPr lang="en-US"/>
          </a:p>
        </p:txBody>
      </p:sp>
      <p:sp>
        <p:nvSpPr>
          <p:cNvPr id="5" name="Footer Placeholder 4">
            <a:extLst>
              <a:ext uri="{FF2B5EF4-FFF2-40B4-BE49-F238E27FC236}">
                <a16:creationId xmlns:a16="http://schemas.microsoft.com/office/drawing/2014/main" id="{B4E0571A-4DCE-6AC8-C160-719E91F20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4134D2-DF90-D343-6014-8807FEB6EA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88B60-A80E-43D8-9163-332788104AD7}" type="slidenum">
              <a:rPr lang="en-US" smtClean="0"/>
              <a:t>‹#›</a:t>
            </a:fld>
            <a:endParaRPr lang="en-US"/>
          </a:p>
        </p:txBody>
      </p:sp>
    </p:spTree>
    <p:extLst>
      <p:ext uri="{BB962C8B-B14F-4D97-AF65-F5344CB8AC3E}">
        <p14:creationId xmlns:p14="http://schemas.microsoft.com/office/powerpoint/2010/main" val="1897570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A718-C9B2-2433-73B1-5275DE7894E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C886C14-D77B-5012-D032-7175921B5B15}"/>
              </a:ext>
            </a:extLst>
          </p:cNvPr>
          <p:cNvSpPr>
            <a:spLocks noGrp="1"/>
          </p:cNvSpPr>
          <p:nvPr>
            <p:ph type="subTitle" idx="1"/>
          </p:nvPr>
        </p:nvSpPr>
        <p:spPr/>
        <p:txBody>
          <a:bodyPr/>
          <a:lstStyle/>
          <a:p>
            <a:endParaRPr lang="en-US"/>
          </a:p>
        </p:txBody>
      </p:sp>
      <p:pic>
        <p:nvPicPr>
          <p:cNvPr id="5" name="Content Placeholder 3">
            <a:extLst>
              <a:ext uri="{FF2B5EF4-FFF2-40B4-BE49-F238E27FC236}">
                <a16:creationId xmlns:a16="http://schemas.microsoft.com/office/drawing/2014/main" id="{66F41228-D9A0-295D-21AA-FEE0FD5040DD}"/>
              </a:ext>
            </a:extLst>
          </p:cNvPr>
          <p:cNvPicPr>
            <a:picLocks noGrp="1" noChangeAspect="1"/>
          </p:cNvPicPr>
          <p:nvPr>
            <p:ph idx="1"/>
          </p:nvPr>
        </p:nvPicPr>
        <p:blipFill>
          <a:blip r:embed="rId3"/>
          <a:stretch>
            <a:fillRect/>
          </a:stretch>
        </p:blipFill>
        <p:spPr>
          <a:xfrm>
            <a:off x="1862666" y="566387"/>
            <a:ext cx="9211733" cy="5976915"/>
          </a:xfrm>
          <a:prstGeom prst="rect">
            <a:avLst/>
          </a:prstGeom>
        </p:spPr>
      </p:pic>
    </p:spTree>
    <p:extLst>
      <p:ext uri="{BB962C8B-B14F-4D97-AF65-F5344CB8AC3E}">
        <p14:creationId xmlns:p14="http://schemas.microsoft.com/office/powerpoint/2010/main" val="115630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8FE3-F27A-B9C1-AF25-A8949104E290}"/>
              </a:ext>
            </a:extLst>
          </p:cNvPr>
          <p:cNvSpPr>
            <a:spLocks noGrp="1"/>
          </p:cNvSpPr>
          <p:nvPr>
            <p:ph type="title"/>
          </p:nvPr>
        </p:nvSpPr>
        <p:spPr/>
        <p:txBody>
          <a:bodyPr>
            <a:normAutofit/>
          </a:bodyPr>
          <a:lstStyle/>
          <a:p>
            <a:pPr algn="r"/>
            <a:r>
              <a:rPr lang="en-US" sz="4800" b="1" dirty="0"/>
              <a:t>Patient Distribution</a:t>
            </a:r>
          </a:p>
        </p:txBody>
      </p:sp>
      <p:pic>
        <p:nvPicPr>
          <p:cNvPr id="4" name="Picture 3">
            <a:extLst>
              <a:ext uri="{FF2B5EF4-FFF2-40B4-BE49-F238E27FC236}">
                <a16:creationId xmlns:a16="http://schemas.microsoft.com/office/drawing/2014/main" id="{42117D9A-B87A-3B31-E466-01E3550F1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890" y="244353"/>
            <a:ext cx="2250220" cy="2216394"/>
          </a:xfrm>
          <a:prstGeom prst="rect">
            <a:avLst/>
          </a:prstGeom>
        </p:spPr>
      </p:pic>
      <p:graphicFrame>
        <p:nvGraphicFramePr>
          <p:cNvPr id="5" name="Chart 4">
            <a:extLst>
              <a:ext uri="{FF2B5EF4-FFF2-40B4-BE49-F238E27FC236}">
                <a16:creationId xmlns:a16="http://schemas.microsoft.com/office/drawing/2014/main" id="{1DA2F900-9D49-45AC-B0BD-FC4BB294B826}"/>
              </a:ext>
            </a:extLst>
          </p:cNvPr>
          <p:cNvGraphicFramePr>
            <a:graphicFrameLocks/>
          </p:cNvGraphicFramePr>
          <p:nvPr>
            <p:extLst>
              <p:ext uri="{D42A27DB-BD31-4B8C-83A1-F6EECF244321}">
                <p14:modId xmlns:p14="http://schemas.microsoft.com/office/powerpoint/2010/main" val="3191356396"/>
              </p:ext>
            </p:extLst>
          </p:nvPr>
        </p:nvGraphicFramePr>
        <p:xfrm>
          <a:off x="3088420" y="1352550"/>
          <a:ext cx="6461699" cy="56206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15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1ADA-A10E-DC3D-0E15-B4B1B6CA9E3B}"/>
              </a:ext>
            </a:extLst>
          </p:cNvPr>
          <p:cNvSpPr>
            <a:spLocks noGrp="1"/>
          </p:cNvSpPr>
          <p:nvPr>
            <p:ph type="title"/>
          </p:nvPr>
        </p:nvSpPr>
        <p:spPr/>
        <p:txBody>
          <a:bodyPr>
            <a:normAutofit/>
          </a:bodyPr>
          <a:lstStyle/>
          <a:p>
            <a:pPr algn="r"/>
            <a:r>
              <a:rPr lang="en-US" sz="4800" b="1" dirty="0"/>
              <a:t>Payer Mix</a:t>
            </a:r>
          </a:p>
        </p:txBody>
      </p:sp>
      <p:sp>
        <p:nvSpPr>
          <p:cNvPr id="3" name="Content Placeholder 2">
            <a:extLst>
              <a:ext uri="{FF2B5EF4-FFF2-40B4-BE49-F238E27FC236}">
                <a16:creationId xmlns:a16="http://schemas.microsoft.com/office/drawing/2014/main" id="{CC74B337-6381-5B4B-B2D8-16E8A9C0EDB3}"/>
              </a:ext>
            </a:extLst>
          </p:cNvPr>
          <p:cNvSpPr>
            <a:spLocks noGrp="1"/>
          </p:cNvSpPr>
          <p:nvPr>
            <p:ph idx="1"/>
          </p:nvPr>
        </p:nvSpPr>
        <p:spPr>
          <a:xfrm>
            <a:off x="838200" y="2327397"/>
            <a:ext cx="10515600" cy="3849566"/>
          </a:xfrm>
        </p:spPr>
        <p:txBody>
          <a:bodyPr/>
          <a:lstStyle/>
          <a:p>
            <a:pPr marL="0" indent="0">
              <a:buNone/>
            </a:pPr>
            <a:r>
              <a:rPr lang="en-US" dirty="0"/>
              <a:t>Medical					Dental</a:t>
            </a:r>
          </a:p>
        </p:txBody>
      </p:sp>
      <p:pic>
        <p:nvPicPr>
          <p:cNvPr id="4" name="Picture 3">
            <a:extLst>
              <a:ext uri="{FF2B5EF4-FFF2-40B4-BE49-F238E27FC236}">
                <a16:creationId xmlns:a16="http://schemas.microsoft.com/office/drawing/2014/main" id="{0AE3CCA8-0630-080F-43D7-4B352B1E6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15" y="111003"/>
            <a:ext cx="2250220" cy="2216394"/>
          </a:xfrm>
          <a:prstGeom prst="rect">
            <a:avLst/>
          </a:prstGeom>
        </p:spPr>
      </p:pic>
      <p:pic>
        <p:nvPicPr>
          <p:cNvPr id="6" name="Picture 5">
            <a:extLst>
              <a:ext uri="{FF2B5EF4-FFF2-40B4-BE49-F238E27FC236}">
                <a16:creationId xmlns:a16="http://schemas.microsoft.com/office/drawing/2014/main" id="{04277D04-2145-9923-BD96-CA824899648F}"/>
              </a:ext>
            </a:extLst>
          </p:cNvPr>
          <p:cNvPicPr>
            <a:picLocks noChangeAspect="1"/>
          </p:cNvPicPr>
          <p:nvPr/>
        </p:nvPicPr>
        <p:blipFill>
          <a:blip r:embed="rId4"/>
          <a:stretch>
            <a:fillRect/>
          </a:stretch>
        </p:blipFill>
        <p:spPr>
          <a:xfrm>
            <a:off x="1182075" y="2964105"/>
            <a:ext cx="3736766" cy="3669557"/>
          </a:xfrm>
          <a:prstGeom prst="rect">
            <a:avLst/>
          </a:prstGeom>
        </p:spPr>
      </p:pic>
      <p:pic>
        <p:nvPicPr>
          <p:cNvPr id="8" name="Picture 7">
            <a:extLst>
              <a:ext uri="{FF2B5EF4-FFF2-40B4-BE49-F238E27FC236}">
                <a16:creationId xmlns:a16="http://schemas.microsoft.com/office/drawing/2014/main" id="{7678A914-2315-B60A-C451-0E3C9EB40C8B}"/>
              </a:ext>
            </a:extLst>
          </p:cNvPr>
          <p:cNvPicPr>
            <a:picLocks noChangeAspect="1"/>
          </p:cNvPicPr>
          <p:nvPr/>
        </p:nvPicPr>
        <p:blipFill>
          <a:blip r:embed="rId5"/>
          <a:stretch>
            <a:fillRect/>
          </a:stretch>
        </p:blipFill>
        <p:spPr>
          <a:xfrm>
            <a:off x="6908180" y="2743200"/>
            <a:ext cx="4212155" cy="4006349"/>
          </a:xfrm>
          <a:prstGeom prst="rect">
            <a:avLst/>
          </a:prstGeom>
        </p:spPr>
      </p:pic>
    </p:spTree>
    <p:extLst>
      <p:ext uri="{BB962C8B-B14F-4D97-AF65-F5344CB8AC3E}">
        <p14:creationId xmlns:p14="http://schemas.microsoft.com/office/powerpoint/2010/main" val="300247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8D17-6621-3E67-F106-15B1DD269C52}"/>
              </a:ext>
            </a:extLst>
          </p:cNvPr>
          <p:cNvSpPr>
            <a:spLocks noGrp="1"/>
          </p:cNvSpPr>
          <p:nvPr>
            <p:ph type="title"/>
          </p:nvPr>
        </p:nvSpPr>
        <p:spPr>
          <a:xfrm>
            <a:off x="838200" y="365125"/>
            <a:ext cx="10515600" cy="1339850"/>
          </a:xfrm>
        </p:spPr>
        <p:txBody>
          <a:bodyPr>
            <a:normAutofit/>
          </a:bodyPr>
          <a:lstStyle/>
          <a:p>
            <a:pPr algn="r"/>
            <a:r>
              <a:rPr lang="en-US" sz="4800" b="1" dirty="0"/>
              <a:t>Current Operations</a:t>
            </a:r>
          </a:p>
        </p:txBody>
      </p:sp>
      <p:sp>
        <p:nvSpPr>
          <p:cNvPr id="3" name="Content Placeholder 2">
            <a:extLst>
              <a:ext uri="{FF2B5EF4-FFF2-40B4-BE49-F238E27FC236}">
                <a16:creationId xmlns:a16="http://schemas.microsoft.com/office/drawing/2014/main" id="{E9B53D9D-79BF-CEA5-CDB9-09DAC5FC4D24}"/>
              </a:ext>
            </a:extLst>
          </p:cNvPr>
          <p:cNvSpPr>
            <a:spLocks noGrp="1"/>
          </p:cNvSpPr>
          <p:nvPr>
            <p:ph idx="1"/>
          </p:nvPr>
        </p:nvSpPr>
        <p:spPr>
          <a:xfrm>
            <a:off x="838200" y="2266950"/>
            <a:ext cx="10515600" cy="3910013"/>
          </a:xfrm>
        </p:spPr>
        <p:txBody>
          <a:bodyPr>
            <a:normAutofit lnSpcReduction="10000"/>
          </a:bodyPr>
          <a:lstStyle/>
          <a:p>
            <a:pPr marL="0" indent="0" algn="ctr">
              <a:buNone/>
            </a:pPr>
            <a:r>
              <a:rPr lang="en-US" sz="5200" b="1" dirty="0"/>
              <a:t>COMPREHENSIVE SERVICES</a:t>
            </a:r>
          </a:p>
          <a:p>
            <a:pPr marL="0" indent="0">
              <a:buNone/>
            </a:pPr>
            <a:r>
              <a:rPr lang="en-US" dirty="0"/>
              <a:t>	    Medical		             Dental		     Pharmacy</a:t>
            </a:r>
          </a:p>
          <a:p>
            <a:pPr marL="0" indent="0">
              <a:buNone/>
            </a:pPr>
            <a:r>
              <a:rPr lang="en-US" dirty="0"/>
              <a:t>         Mental Health	Substance Use Disorder	      Enabling</a:t>
            </a:r>
          </a:p>
          <a:p>
            <a:pPr marL="0" indent="0">
              <a:buNone/>
            </a:pPr>
            <a:endParaRPr lang="en-US" dirty="0"/>
          </a:p>
          <a:p>
            <a:pPr marL="0" indent="0" algn="ctr">
              <a:buNone/>
            </a:pPr>
            <a:r>
              <a:rPr lang="en-US" sz="5200" b="1" strike="sngStrike" dirty="0"/>
              <a:t>FIVE</a:t>
            </a:r>
            <a:r>
              <a:rPr lang="en-US" sz="5200" b="1" dirty="0"/>
              <a:t> LOCATIONS</a:t>
            </a:r>
          </a:p>
          <a:p>
            <a:pPr marL="0" indent="0">
              <a:buNone/>
            </a:pPr>
            <a:r>
              <a:rPr lang="en-US" dirty="0"/>
              <a:t>        Ingeborg Nesbitt	  	North Shore	     	     Mid Island</a:t>
            </a:r>
          </a:p>
          <a:p>
            <a:pPr marL="0" indent="0">
              <a:buNone/>
            </a:pPr>
            <a:r>
              <a:rPr lang="en-US" dirty="0"/>
              <a:t>             </a:t>
            </a:r>
            <a:r>
              <a:rPr lang="en-US" strike="sngStrike" dirty="0"/>
              <a:t>Dental East</a:t>
            </a:r>
            <a:r>
              <a:rPr lang="en-US" dirty="0"/>
              <a:t>                     	  		       Lena </a:t>
            </a:r>
            <a:r>
              <a:rPr lang="en-US" dirty="0" err="1"/>
              <a:t>Schulterbrandt</a:t>
            </a:r>
            <a:endParaRPr lang="en-US" dirty="0"/>
          </a:p>
          <a:p>
            <a:endParaRPr lang="en-US" dirty="0"/>
          </a:p>
        </p:txBody>
      </p:sp>
      <p:pic>
        <p:nvPicPr>
          <p:cNvPr id="4" name="Picture 3">
            <a:extLst>
              <a:ext uri="{FF2B5EF4-FFF2-40B4-BE49-F238E27FC236}">
                <a16:creationId xmlns:a16="http://schemas.microsoft.com/office/drawing/2014/main" id="{42117D9A-B87A-3B31-E466-01E3550F1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15" y="130053"/>
            <a:ext cx="2250220" cy="2216394"/>
          </a:xfrm>
          <a:prstGeom prst="rect">
            <a:avLst/>
          </a:prstGeom>
        </p:spPr>
      </p:pic>
    </p:spTree>
    <p:extLst>
      <p:ext uri="{BB962C8B-B14F-4D97-AF65-F5344CB8AC3E}">
        <p14:creationId xmlns:p14="http://schemas.microsoft.com/office/powerpoint/2010/main" val="1061972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89994-71AD-C39B-6D23-467F7FC6E9B9}"/>
              </a:ext>
            </a:extLst>
          </p:cNvPr>
          <p:cNvSpPr>
            <a:spLocks noGrp="1"/>
          </p:cNvSpPr>
          <p:nvPr>
            <p:ph type="title"/>
          </p:nvPr>
        </p:nvSpPr>
        <p:spPr/>
        <p:txBody>
          <a:bodyPr/>
          <a:lstStyle/>
          <a:p>
            <a:pPr algn="r"/>
            <a:r>
              <a:rPr lang="en-US" dirty="0"/>
              <a:t>Comprehensive Services</a:t>
            </a:r>
          </a:p>
        </p:txBody>
      </p:sp>
      <p:sp>
        <p:nvSpPr>
          <p:cNvPr id="3" name="Content Placeholder 2">
            <a:extLst>
              <a:ext uri="{FF2B5EF4-FFF2-40B4-BE49-F238E27FC236}">
                <a16:creationId xmlns:a16="http://schemas.microsoft.com/office/drawing/2014/main" id="{DE39FED0-3904-2A3B-6D84-4C75B649C3C6}"/>
              </a:ext>
            </a:extLst>
          </p:cNvPr>
          <p:cNvSpPr>
            <a:spLocks noGrp="1"/>
          </p:cNvSpPr>
          <p:nvPr>
            <p:ph idx="1"/>
          </p:nvPr>
        </p:nvSpPr>
        <p:spPr>
          <a:xfrm>
            <a:off x="838200" y="2438399"/>
            <a:ext cx="10515600" cy="3738563"/>
          </a:xfrm>
        </p:spPr>
        <p:txBody>
          <a:bodyPr/>
          <a:lstStyle/>
          <a:p>
            <a:pPr marL="0" indent="0" algn="ctr">
              <a:buNone/>
            </a:pPr>
            <a:r>
              <a:rPr lang="en-US" dirty="0"/>
              <a:t>Medical</a:t>
            </a:r>
          </a:p>
          <a:p>
            <a:pPr marL="0" indent="0" algn="ctr">
              <a:buNone/>
            </a:pPr>
            <a:r>
              <a:rPr lang="en-US" dirty="0"/>
              <a:t>Dental </a:t>
            </a:r>
          </a:p>
          <a:p>
            <a:pPr marL="0" indent="0" algn="ctr">
              <a:buNone/>
            </a:pPr>
            <a:r>
              <a:rPr lang="en-US" dirty="0"/>
              <a:t>Behavioral Health</a:t>
            </a:r>
          </a:p>
          <a:p>
            <a:pPr marL="0" indent="0" algn="ctr">
              <a:buNone/>
            </a:pPr>
            <a:r>
              <a:rPr lang="en-US" dirty="0"/>
              <a:t>Psychiatry</a:t>
            </a:r>
          </a:p>
          <a:p>
            <a:pPr marL="0" indent="0" algn="ctr">
              <a:buNone/>
            </a:pPr>
            <a:r>
              <a:rPr lang="en-US" dirty="0"/>
              <a:t>Perinatology</a:t>
            </a:r>
          </a:p>
          <a:p>
            <a:pPr marL="0" indent="0" algn="ctr">
              <a:buNone/>
            </a:pPr>
            <a:r>
              <a:rPr lang="en-US" dirty="0"/>
              <a:t>Enabling Services</a:t>
            </a:r>
          </a:p>
        </p:txBody>
      </p:sp>
      <p:pic>
        <p:nvPicPr>
          <p:cNvPr id="4" name="Picture 3">
            <a:extLst>
              <a:ext uri="{FF2B5EF4-FFF2-40B4-BE49-F238E27FC236}">
                <a16:creationId xmlns:a16="http://schemas.microsoft.com/office/drawing/2014/main" id="{7425C0A0-FA47-160D-7781-621D01AD10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15" y="111003"/>
            <a:ext cx="2250220" cy="2216394"/>
          </a:xfrm>
          <a:prstGeom prst="rect">
            <a:avLst/>
          </a:prstGeom>
        </p:spPr>
      </p:pic>
    </p:spTree>
    <p:extLst>
      <p:ext uri="{BB962C8B-B14F-4D97-AF65-F5344CB8AC3E}">
        <p14:creationId xmlns:p14="http://schemas.microsoft.com/office/powerpoint/2010/main" val="3924154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61DC-AE5E-0D02-4788-0426BA56E5A3}"/>
              </a:ext>
            </a:extLst>
          </p:cNvPr>
          <p:cNvSpPr>
            <a:spLocks noGrp="1"/>
          </p:cNvSpPr>
          <p:nvPr>
            <p:ph type="title"/>
          </p:nvPr>
        </p:nvSpPr>
        <p:spPr>
          <a:xfrm>
            <a:off x="838200" y="365125"/>
            <a:ext cx="10387519" cy="1325563"/>
          </a:xfrm>
        </p:spPr>
        <p:txBody>
          <a:bodyPr/>
          <a:lstStyle/>
          <a:p>
            <a:pPr algn="r"/>
            <a:r>
              <a:rPr lang="en-US" dirty="0"/>
              <a:t>Health Center Program</a:t>
            </a:r>
            <a:br>
              <a:rPr lang="en-US" dirty="0"/>
            </a:br>
            <a:r>
              <a:rPr lang="en-US" dirty="0"/>
              <a:t>Quality Awards</a:t>
            </a:r>
          </a:p>
        </p:txBody>
      </p:sp>
      <p:pic>
        <p:nvPicPr>
          <p:cNvPr id="4" name="Content Placeholder 9">
            <a:extLst>
              <a:ext uri="{FF2B5EF4-FFF2-40B4-BE49-F238E27FC236}">
                <a16:creationId xmlns:a16="http://schemas.microsoft.com/office/drawing/2014/main" id="{F50B2568-0F08-4F70-E191-B0F8B7493423}"/>
              </a:ext>
            </a:extLst>
          </p:cNvPr>
          <p:cNvPicPr>
            <a:picLocks noGrp="1" noChangeAspect="1"/>
          </p:cNvPicPr>
          <p:nvPr>
            <p:ph idx="1"/>
          </p:nvPr>
        </p:nvPicPr>
        <p:blipFill>
          <a:blip r:embed="rId2"/>
          <a:stretch>
            <a:fillRect/>
          </a:stretch>
        </p:blipFill>
        <p:spPr>
          <a:xfrm>
            <a:off x="2780313" y="2596017"/>
            <a:ext cx="3114649" cy="3060005"/>
          </a:xfrm>
        </p:spPr>
      </p:pic>
      <p:pic>
        <p:nvPicPr>
          <p:cNvPr id="5" name="Picture 4">
            <a:extLst>
              <a:ext uri="{FF2B5EF4-FFF2-40B4-BE49-F238E27FC236}">
                <a16:creationId xmlns:a16="http://schemas.microsoft.com/office/drawing/2014/main" id="{1524EEC6-0AE9-281A-D936-BD65FD7CDA17}"/>
              </a:ext>
            </a:extLst>
          </p:cNvPr>
          <p:cNvPicPr>
            <a:picLocks noChangeAspect="1"/>
          </p:cNvPicPr>
          <p:nvPr/>
        </p:nvPicPr>
        <p:blipFill>
          <a:blip r:embed="rId3"/>
          <a:stretch>
            <a:fillRect/>
          </a:stretch>
        </p:blipFill>
        <p:spPr>
          <a:xfrm>
            <a:off x="7422413" y="2517241"/>
            <a:ext cx="3114649" cy="3026913"/>
          </a:xfrm>
          <a:prstGeom prst="rect">
            <a:avLst/>
          </a:prstGeom>
        </p:spPr>
      </p:pic>
      <p:pic>
        <p:nvPicPr>
          <p:cNvPr id="6" name="Picture 5">
            <a:extLst>
              <a:ext uri="{FF2B5EF4-FFF2-40B4-BE49-F238E27FC236}">
                <a16:creationId xmlns:a16="http://schemas.microsoft.com/office/drawing/2014/main" id="{5313C70C-A169-6B1E-F3C9-CF77E1C730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15" y="111003"/>
            <a:ext cx="2250220" cy="2216394"/>
          </a:xfrm>
          <a:prstGeom prst="rect">
            <a:avLst/>
          </a:prstGeom>
        </p:spPr>
      </p:pic>
    </p:spTree>
    <p:extLst>
      <p:ext uri="{BB962C8B-B14F-4D97-AF65-F5344CB8AC3E}">
        <p14:creationId xmlns:p14="http://schemas.microsoft.com/office/powerpoint/2010/main" val="56582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76F6-88D2-022D-B5F1-BA66097AF715}"/>
              </a:ext>
            </a:extLst>
          </p:cNvPr>
          <p:cNvSpPr>
            <a:spLocks noGrp="1"/>
          </p:cNvSpPr>
          <p:nvPr>
            <p:ph type="title"/>
          </p:nvPr>
        </p:nvSpPr>
        <p:spPr/>
        <p:txBody>
          <a:bodyPr/>
          <a:lstStyle/>
          <a:p>
            <a:pPr algn="r"/>
            <a:r>
              <a:rPr lang="en-US" dirty="0"/>
              <a:t>Only Dental Residency Program </a:t>
            </a:r>
            <a:br>
              <a:rPr lang="en-US" dirty="0"/>
            </a:br>
            <a:r>
              <a:rPr lang="en-US" dirty="0"/>
              <a:t>in the Virgin Islands</a:t>
            </a:r>
          </a:p>
        </p:txBody>
      </p:sp>
      <p:pic>
        <p:nvPicPr>
          <p:cNvPr id="4" name="Picture 3">
            <a:extLst>
              <a:ext uri="{FF2B5EF4-FFF2-40B4-BE49-F238E27FC236}">
                <a16:creationId xmlns:a16="http://schemas.microsoft.com/office/drawing/2014/main" id="{E3576E13-E747-4C89-361B-542EA94A1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465" y="82428"/>
            <a:ext cx="2250220" cy="2216394"/>
          </a:xfrm>
          <a:prstGeom prst="rect">
            <a:avLst/>
          </a:prstGeom>
        </p:spPr>
      </p:pic>
      <p:pic>
        <p:nvPicPr>
          <p:cNvPr id="6" name="Picture 5">
            <a:extLst>
              <a:ext uri="{FF2B5EF4-FFF2-40B4-BE49-F238E27FC236}">
                <a16:creationId xmlns:a16="http://schemas.microsoft.com/office/drawing/2014/main" id="{B21E630A-98C4-197F-2920-9A3FE0DCE630}"/>
              </a:ext>
            </a:extLst>
          </p:cNvPr>
          <p:cNvPicPr>
            <a:picLocks noChangeAspect="1"/>
          </p:cNvPicPr>
          <p:nvPr/>
        </p:nvPicPr>
        <p:blipFill>
          <a:blip r:embed="rId3"/>
          <a:stretch>
            <a:fillRect/>
          </a:stretch>
        </p:blipFill>
        <p:spPr>
          <a:xfrm>
            <a:off x="2621514" y="2686119"/>
            <a:ext cx="8421046" cy="2630350"/>
          </a:xfrm>
          <a:prstGeom prst="rect">
            <a:avLst/>
          </a:prstGeom>
        </p:spPr>
      </p:pic>
    </p:spTree>
    <p:extLst>
      <p:ext uri="{BB962C8B-B14F-4D97-AF65-F5344CB8AC3E}">
        <p14:creationId xmlns:p14="http://schemas.microsoft.com/office/powerpoint/2010/main" val="12158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70E3-221C-9694-E3F4-6DA83231D9BE}"/>
              </a:ext>
            </a:extLst>
          </p:cNvPr>
          <p:cNvSpPr>
            <a:spLocks noGrp="1"/>
          </p:cNvSpPr>
          <p:nvPr>
            <p:ph type="title"/>
          </p:nvPr>
        </p:nvSpPr>
        <p:spPr/>
        <p:txBody>
          <a:bodyPr>
            <a:noAutofit/>
          </a:bodyPr>
          <a:lstStyle/>
          <a:p>
            <a:pPr algn="r"/>
            <a:r>
              <a:rPr lang="en-US" b="1" dirty="0"/>
              <a:t>Only Patient Centered Medical Homes</a:t>
            </a:r>
            <a:br>
              <a:rPr lang="en-US" b="1" dirty="0"/>
            </a:br>
            <a:r>
              <a:rPr lang="en-US" b="1" dirty="0"/>
              <a:t>in the Virgin Islands</a:t>
            </a:r>
          </a:p>
        </p:txBody>
      </p:sp>
      <p:pic>
        <p:nvPicPr>
          <p:cNvPr id="6" name="Picture 5">
            <a:extLst>
              <a:ext uri="{FF2B5EF4-FFF2-40B4-BE49-F238E27FC236}">
                <a16:creationId xmlns:a16="http://schemas.microsoft.com/office/drawing/2014/main" id="{4A67061A-CD3D-9D36-D436-14DFCDB50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465" y="82428"/>
            <a:ext cx="2250220" cy="2216394"/>
          </a:xfrm>
          <a:prstGeom prst="rect">
            <a:avLst/>
          </a:prstGeom>
        </p:spPr>
      </p:pic>
      <p:pic>
        <p:nvPicPr>
          <p:cNvPr id="8" name="Picture 7">
            <a:extLst>
              <a:ext uri="{FF2B5EF4-FFF2-40B4-BE49-F238E27FC236}">
                <a16:creationId xmlns:a16="http://schemas.microsoft.com/office/drawing/2014/main" id="{53A0EAC7-B8A6-AB4C-2C89-CC4B8170E790}"/>
              </a:ext>
            </a:extLst>
          </p:cNvPr>
          <p:cNvPicPr>
            <a:picLocks noChangeAspect="1"/>
          </p:cNvPicPr>
          <p:nvPr/>
        </p:nvPicPr>
        <p:blipFill>
          <a:blip r:embed="rId4"/>
          <a:stretch>
            <a:fillRect/>
          </a:stretch>
        </p:blipFill>
        <p:spPr>
          <a:xfrm>
            <a:off x="9751953" y="4096287"/>
            <a:ext cx="2048161" cy="2067213"/>
          </a:xfrm>
          <a:prstGeom prst="rect">
            <a:avLst/>
          </a:prstGeom>
        </p:spPr>
      </p:pic>
      <p:pic>
        <p:nvPicPr>
          <p:cNvPr id="4" name="Picture 3">
            <a:extLst>
              <a:ext uri="{FF2B5EF4-FFF2-40B4-BE49-F238E27FC236}">
                <a16:creationId xmlns:a16="http://schemas.microsoft.com/office/drawing/2014/main" id="{EFA04219-4038-C784-A14C-C8BCCC120D5A}"/>
              </a:ext>
            </a:extLst>
          </p:cNvPr>
          <p:cNvPicPr>
            <a:picLocks noChangeAspect="1"/>
          </p:cNvPicPr>
          <p:nvPr/>
        </p:nvPicPr>
        <p:blipFill>
          <a:blip r:embed="rId5"/>
          <a:stretch>
            <a:fillRect/>
          </a:stretch>
        </p:blipFill>
        <p:spPr>
          <a:xfrm>
            <a:off x="1110343" y="2581519"/>
            <a:ext cx="7249886" cy="3581981"/>
          </a:xfrm>
          <a:prstGeom prst="rect">
            <a:avLst/>
          </a:prstGeom>
        </p:spPr>
      </p:pic>
    </p:spTree>
    <p:extLst>
      <p:ext uri="{BB962C8B-B14F-4D97-AF65-F5344CB8AC3E}">
        <p14:creationId xmlns:p14="http://schemas.microsoft.com/office/powerpoint/2010/main" val="2411655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0DBC-5E02-8669-45EA-AE51EF8F6479}"/>
              </a:ext>
            </a:extLst>
          </p:cNvPr>
          <p:cNvSpPr>
            <a:spLocks noGrp="1"/>
          </p:cNvSpPr>
          <p:nvPr>
            <p:ph type="title"/>
          </p:nvPr>
        </p:nvSpPr>
        <p:spPr/>
        <p:txBody>
          <a:bodyPr/>
          <a:lstStyle/>
          <a:p>
            <a:pPr algn="r"/>
            <a:r>
              <a:rPr lang="en-US" dirty="0"/>
              <a:t>Federal Tort Claims Act</a:t>
            </a:r>
          </a:p>
        </p:txBody>
      </p:sp>
      <p:pic>
        <p:nvPicPr>
          <p:cNvPr id="4" name="Picture 3">
            <a:extLst>
              <a:ext uri="{FF2B5EF4-FFF2-40B4-BE49-F238E27FC236}">
                <a16:creationId xmlns:a16="http://schemas.microsoft.com/office/drawing/2014/main" id="{D1EF7265-E592-71A7-0287-180569D09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465" y="82428"/>
            <a:ext cx="2250220" cy="2216394"/>
          </a:xfrm>
          <a:prstGeom prst="rect">
            <a:avLst/>
          </a:prstGeom>
        </p:spPr>
      </p:pic>
      <p:pic>
        <p:nvPicPr>
          <p:cNvPr id="5" name="Picture 4">
            <a:extLst>
              <a:ext uri="{FF2B5EF4-FFF2-40B4-BE49-F238E27FC236}">
                <a16:creationId xmlns:a16="http://schemas.microsoft.com/office/drawing/2014/main" id="{18F4CDCD-A912-847E-3157-74C601C55AA4}"/>
              </a:ext>
            </a:extLst>
          </p:cNvPr>
          <p:cNvPicPr>
            <a:picLocks noChangeAspect="1"/>
          </p:cNvPicPr>
          <p:nvPr/>
        </p:nvPicPr>
        <p:blipFill>
          <a:blip r:embed="rId3"/>
          <a:stretch>
            <a:fillRect/>
          </a:stretch>
        </p:blipFill>
        <p:spPr>
          <a:xfrm>
            <a:off x="4152119" y="1650547"/>
            <a:ext cx="5727246" cy="4925904"/>
          </a:xfrm>
          <a:prstGeom prst="rect">
            <a:avLst/>
          </a:prstGeom>
        </p:spPr>
      </p:pic>
    </p:spTree>
    <p:extLst>
      <p:ext uri="{BB962C8B-B14F-4D97-AF65-F5344CB8AC3E}">
        <p14:creationId xmlns:p14="http://schemas.microsoft.com/office/powerpoint/2010/main" val="1986719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73BAF-3CAC-FD96-7145-2939349A7E64}"/>
              </a:ext>
            </a:extLst>
          </p:cNvPr>
          <p:cNvSpPr>
            <a:spLocks noGrp="1"/>
          </p:cNvSpPr>
          <p:nvPr>
            <p:ph type="title"/>
          </p:nvPr>
        </p:nvSpPr>
        <p:spPr/>
        <p:txBody>
          <a:bodyPr>
            <a:normAutofit/>
          </a:bodyPr>
          <a:lstStyle/>
          <a:p>
            <a:pPr algn="r"/>
            <a:r>
              <a:rPr lang="en-US" sz="4800" b="1" dirty="0"/>
              <a:t>15,000 Low-Income Unserved</a:t>
            </a:r>
          </a:p>
        </p:txBody>
      </p:sp>
      <p:pic>
        <p:nvPicPr>
          <p:cNvPr id="4" name="Picture 3">
            <a:extLst>
              <a:ext uri="{FF2B5EF4-FFF2-40B4-BE49-F238E27FC236}">
                <a16:creationId xmlns:a16="http://schemas.microsoft.com/office/drawing/2014/main" id="{42117D9A-B87A-3B31-E466-01E3550F1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190" y="0"/>
            <a:ext cx="2250220" cy="2216394"/>
          </a:xfrm>
          <a:prstGeom prst="rect">
            <a:avLst/>
          </a:prstGeom>
        </p:spPr>
      </p:pic>
      <p:pic>
        <p:nvPicPr>
          <p:cNvPr id="6" name="Picture 5">
            <a:extLst>
              <a:ext uri="{FF2B5EF4-FFF2-40B4-BE49-F238E27FC236}">
                <a16:creationId xmlns:a16="http://schemas.microsoft.com/office/drawing/2014/main" id="{F11AA598-B6E0-A09B-A908-F26B150C1503}"/>
              </a:ext>
            </a:extLst>
          </p:cNvPr>
          <p:cNvPicPr>
            <a:picLocks noChangeAspect="1"/>
          </p:cNvPicPr>
          <p:nvPr/>
        </p:nvPicPr>
        <p:blipFill>
          <a:blip r:embed="rId4"/>
          <a:stretch>
            <a:fillRect/>
          </a:stretch>
        </p:blipFill>
        <p:spPr>
          <a:xfrm>
            <a:off x="1908427" y="1976479"/>
            <a:ext cx="9200559" cy="4109639"/>
          </a:xfrm>
          <a:prstGeom prst="rect">
            <a:avLst/>
          </a:prstGeom>
        </p:spPr>
      </p:pic>
    </p:spTree>
    <p:extLst>
      <p:ext uri="{BB962C8B-B14F-4D97-AF65-F5344CB8AC3E}">
        <p14:creationId xmlns:p14="http://schemas.microsoft.com/office/powerpoint/2010/main" val="73604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E10-DEFA-41C3-B0A8-2DDD8983F8EB}"/>
              </a:ext>
            </a:extLst>
          </p:cNvPr>
          <p:cNvSpPr>
            <a:spLocks noGrp="1"/>
          </p:cNvSpPr>
          <p:nvPr>
            <p:ph type="title"/>
          </p:nvPr>
        </p:nvSpPr>
        <p:spPr/>
        <p:txBody>
          <a:bodyPr>
            <a:normAutofit/>
          </a:bodyPr>
          <a:lstStyle/>
          <a:p>
            <a:pPr algn="r"/>
            <a:r>
              <a:rPr lang="en-US" sz="4800" b="1" dirty="0"/>
              <a:t>Unmet Needs Score</a:t>
            </a:r>
          </a:p>
        </p:txBody>
      </p:sp>
      <p:pic>
        <p:nvPicPr>
          <p:cNvPr id="4" name="Picture 3">
            <a:extLst>
              <a:ext uri="{FF2B5EF4-FFF2-40B4-BE49-F238E27FC236}">
                <a16:creationId xmlns:a16="http://schemas.microsoft.com/office/drawing/2014/main" id="{42117D9A-B87A-3B31-E466-01E3550F1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65" y="91953"/>
            <a:ext cx="2250220" cy="2216394"/>
          </a:xfrm>
          <a:prstGeom prst="rect">
            <a:avLst/>
          </a:prstGeom>
        </p:spPr>
      </p:pic>
      <p:pic>
        <p:nvPicPr>
          <p:cNvPr id="5" name="Picture 4">
            <a:extLst>
              <a:ext uri="{FF2B5EF4-FFF2-40B4-BE49-F238E27FC236}">
                <a16:creationId xmlns:a16="http://schemas.microsoft.com/office/drawing/2014/main" id="{5CFE8C4D-11CD-CAF2-5FEB-A1F1BA1C0652}"/>
              </a:ext>
            </a:extLst>
          </p:cNvPr>
          <p:cNvPicPr>
            <a:picLocks noChangeAspect="1"/>
          </p:cNvPicPr>
          <p:nvPr/>
        </p:nvPicPr>
        <p:blipFill>
          <a:blip r:embed="rId4"/>
          <a:stretch>
            <a:fillRect/>
          </a:stretch>
        </p:blipFill>
        <p:spPr>
          <a:xfrm>
            <a:off x="1276192" y="2421035"/>
            <a:ext cx="10087846" cy="3255865"/>
          </a:xfrm>
          <a:prstGeom prst="rect">
            <a:avLst/>
          </a:prstGeom>
        </p:spPr>
      </p:pic>
      <p:pic>
        <p:nvPicPr>
          <p:cNvPr id="6" name="Picture 5">
            <a:extLst>
              <a:ext uri="{FF2B5EF4-FFF2-40B4-BE49-F238E27FC236}">
                <a16:creationId xmlns:a16="http://schemas.microsoft.com/office/drawing/2014/main" id="{BB9031CA-866C-FA60-26AC-A9CAC9DC9B7F}"/>
              </a:ext>
            </a:extLst>
          </p:cNvPr>
          <p:cNvPicPr>
            <a:picLocks noChangeAspect="1"/>
          </p:cNvPicPr>
          <p:nvPr/>
        </p:nvPicPr>
        <p:blipFill>
          <a:blip r:embed="rId5"/>
          <a:stretch>
            <a:fillRect/>
          </a:stretch>
        </p:blipFill>
        <p:spPr>
          <a:xfrm>
            <a:off x="10121099" y="3724150"/>
            <a:ext cx="1589417" cy="3133850"/>
          </a:xfrm>
          <a:prstGeom prst="rect">
            <a:avLst/>
          </a:prstGeom>
        </p:spPr>
      </p:pic>
    </p:spTree>
    <p:extLst>
      <p:ext uri="{BB962C8B-B14F-4D97-AF65-F5344CB8AC3E}">
        <p14:creationId xmlns:p14="http://schemas.microsoft.com/office/powerpoint/2010/main" val="36654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5740-A85A-BC2B-06E2-2F92F5599DB5}"/>
              </a:ext>
            </a:extLst>
          </p:cNvPr>
          <p:cNvSpPr>
            <a:spLocks noGrp="1"/>
          </p:cNvSpPr>
          <p:nvPr>
            <p:ph type="title"/>
          </p:nvPr>
        </p:nvSpPr>
        <p:spPr/>
        <p:txBody>
          <a:bodyPr>
            <a:normAutofit/>
          </a:bodyPr>
          <a:lstStyle/>
          <a:p>
            <a:pPr algn="r"/>
            <a:r>
              <a:rPr lang="en-US" sz="4800" b="1" dirty="0"/>
              <a:t>Frederiksted Health Care</a:t>
            </a:r>
          </a:p>
        </p:txBody>
      </p:sp>
      <p:sp>
        <p:nvSpPr>
          <p:cNvPr id="3" name="Content Placeholder 2">
            <a:extLst>
              <a:ext uri="{FF2B5EF4-FFF2-40B4-BE49-F238E27FC236}">
                <a16:creationId xmlns:a16="http://schemas.microsoft.com/office/drawing/2014/main" id="{034C9EBA-2785-6517-0EE0-3D0C2F448E78}"/>
              </a:ext>
            </a:extLst>
          </p:cNvPr>
          <p:cNvSpPr>
            <a:spLocks noGrp="1"/>
          </p:cNvSpPr>
          <p:nvPr>
            <p:ph idx="1"/>
          </p:nvPr>
        </p:nvSpPr>
        <p:spPr>
          <a:xfrm>
            <a:off x="838200" y="2879387"/>
            <a:ext cx="10515600" cy="3297576"/>
          </a:xfrm>
        </p:spPr>
        <p:txBody>
          <a:bodyPr>
            <a:normAutofit/>
          </a:bodyPr>
          <a:lstStyle/>
          <a:p>
            <a:pPr marL="0" indent="0" algn="ctr">
              <a:buNone/>
            </a:pPr>
            <a:r>
              <a:rPr lang="en-US" sz="6000" dirty="0"/>
              <a:t>A Healthy, </a:t>
            </a:r>
          </a:p>
          <a:p>
            <a:pPr marL="0" indent="0" algn="ctr">
              <a:buNone/>
            </a:pPr>
            <a:r>
              <a:rPr lang="en-US" sz="6000" dirty="0"/>
              <a:t>Vibrant, Resilient </a:t>
            </a:r>
          </a:p>
          <a:p>
            <a:pPr marL="0" indent="0" algn="ctr">
              <a:buNone/>
            </a:pPr>
            <a:r>
              <a:rPr lang="en-US" sz="6000" dirty="0"/>
              <a:t>Community</a:t>
            </a:r>
          </a:p>
        </p:txBody>
      </p:sp>
      <p:pic>
        <p:nvPicPr>
          <p:cNvPr id="4" name="Picture 3">
            <a:extLst>
              <a:ext uri="{FF2B5EF4-FFF2-40B4-BE49-F238E27FC236}">
                <a16:creationId xmlns:a16="http://schemas.microsoft.com/office/drawing/2014/main" id="{42117D9A-B87A-3B31-E466-01E3550F1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340" y="130053"/>
            <a:ext cx="2250220" cy="2216394"/>
          </a:xfrm>
          <a:prstGeom prst="rect">
            <a:avLst/>
          </a:prstGeom>
        </p:spPr>
      </p:pic>
    </p:spTree>
    <p:extLst>
      <p:ext uri="{BB962C8B-B14F-4D97-AF65-F5344CB8AC3E}">
        <p14:creationId xmlns:p14="http://schemas.microsoft.com/office/powerpoint/2010/main" val="148549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2B4D-6BB2-F92F-0922-9AA7AA334EE0}"/>
              </a:ext>
            </a:extLst>
          </p:cNvPr>
          <p:cNvSpPr>
            <a:spLocks noGrp="1"/>
          </p:cNvSpPr>
          <p:nvPr>
            <p:ph type="title"/>
          </p:nvPr>
        </p:nvSpPr>
        <p:spPr/>
        <p:txBody>
          <a:bodyPr>
            <a:normAutofit/>
          </a:bodyPr>
          <a:lstStyle/>
          <a:p>
            <a:pPr algn="r"/>
            <a:r>
              <a:rPr lang="en-US" sz="4800" b="1" dirty="0"/>
              <a:t>Income Declining</a:t>
            </a:r>
          </a:p>
        </p:txBody>
      </p:sp>
      <p:sp>
        <p:nvSpPr>
          <p:cNvPr id="3" name="Content Placeholder 2">
            <a:extLst>
              <a:ext uri="{FF2B5EF4-FFF2-40B4-BE49-F238E27FC236}">
                <a16:creationId xmlns:a16="http://schemas.microsoft.com/office/drawing/2014/main" id="{EAD4EB97-1C9D-C270-A419-9BDE50163535}"/>
              </a:ext>
            </a:extLst>
          </p:cNvPr>
          <p:cNvSpPr>
            <a:spLocks noGrp="1"/>
          </p:cNvSpPr>
          <p:nvPr>
            <p:ph idx="1"/>
          </p:nvPr>
        </p:nvSpPr>
        <p:spPr>
          <a:xfrm>
            <a:off x="838200" y="2581519"/>
            <a:ext cx="10515600" cy="3595444"/>
          </a:xfrm>
        </p:spPr>
        <p:txBody>
          <a:bodyPr>
            <a:normAutofit fontScale="92500" lnSpcReduction="10000"/>
          </a:bodyPr>
          <a:lstStyle/>
          <a:p>
            <a:pPr marL="0" indent="0" algn="ctr">
              <a:buNone/>
            </a:pPr>
            <a:r>
              <a:rPr lang="en-US" sz="4000" dirty="0"/>
              <a:t>2009 Virgin Islands: $44,499</a:t>
            </a:r>
          </a:p>
          <a:p>
            <a:pPr marL="0" indent="0" algn="ctr">
              <a:buNone/>
            </a:pPr>
            <a:r>
              <a:rPr lang="en-US" sz="4000" dirty="0"/>
              <a:t>2019 Virgin Islands: $40,408</a:t>
            </a:r>
          </a:p>
          <a:p>
            <a:pPr marL="0" indent="0" algn="ctr">
              <a:buNone/>
            </a:pPr>
            <a:r>
              <a:rPr lang="en-US" sz="4000" dirty="0"/>
              <a:t>9.1% Decrease</a:t>
            </a:r>
          </a:p>
          <a:p>
            <a:pPr marL="0" indent="0" algn="ctr">
              <a:buNone/>
            </a:pPr>
            <a:endParaRPr lang="en-US" sz="4000" dirty="0"/>
          </a:p>
          <a:p>
            <a:pPr marL="0" indent="0" algn="ctr">
              <a:buNone/>
            </a:pPr>
            <a:r>
              <a:rPr lang="en-US" sz="4000" dirty="0"/>
              <a:t>2019 United States: $67,521</a:t>
            </a:r>
          </a:p>
          <a:p>
            <a:pPr marL="0" indent="0" algn="ctr">
              <a:buNone/>
            </a:pPr>
            <a:r>
              <a:rPr lang="en-US" sz="4000" dirty="0"/>
              <a:t>VI: 60% of National Median Household Income</a:t>
            </a:r>
          </a:p>
          <a:p>
            <a:pPr marL="0" indent="0" algn="ctr">
              <a:buNone/>
            </a:pPr>
            <a:endParaRPr lang="en-US" dirty="0"/>
          </a:p>
        </p:txBody>
      </p:sp>
      <p:pic>
        <p:nvPicPr>
          <p:cNvPr id="4" name="Picture 3">
            <a:extLst>
              <a:ext uri="{FF2B5EF4-FFF2-40B4-BE49-F238E27FC236}">
                <a16:creationId xmlns:a16="http://schemas.microsoft.com/office/drawing/2014/main" id="{FC5EEEB2-10BB-F263-D7CF-4BCB406F59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15" y="111003"/>
            <a:ext cx="2250220" cy="2216394"/>
          </a:xfrm>
          <a:prstGeom prst="rect">
            <a:avLst/>
          </a:prstGeom>
        </p:spPr>
      </p:pic>
    </p:spTree>
    <p:extLst>
      <p:ext uri="{BB962C8B-B14F-4D97-AF65-F5344CB8AC3E}">
        <p14:creationId xmlns:p14="http://schemas.microsoft.com/office/powerpoint/2010/main" val="1613411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F77D-5B05-B0DF-43D3-9D7CCFCCE72A}"/>
              </a:ext>
            </a:extLst>
          </p:cNvPr>
          <p:cNvSpPr>
            <a:spLocks noGrp="1"/>
          </p:cNvSpPr>
          <p:nvPr>
            <p:ph type="title"/>
          </p:nvPr>
        </p:nvSpPr>
        <p:spPr>
          <a:xfrm>
            <a:off x="838200" y="351477"/>
            <a:ext cx="10515600" cy="1325563"/>
          </a:xfrm>
        </p:spPr>
        <p:txBody>
          <a:bodyPr/>
          <a:lstStyle/>
          <a:p>
            <a:pPr algn="r"/>
            <a:r>
              <a:rPr lang="en-US" b="1" dirty="0"/>
              <a:t>Socio-economic Vulnerability</a:t>
            </a:r>
          </a:p>
        </p:txBody>
      </p:sp>
      <p:pic>
        <p:nvPicPr>
          <p:cNvPr id="13" name="Picture 12">
            <a:extLst>
              <a:ext uri="{FF2B5EF4-FFF2-40B4-BE49-F238E27FC236}">
                <a16:creationId xmlns:a16="http://schemas.microsoft.com/office/drawing/2014/main" id="{7C46C2A5-AADF-4B32-A159-66137E862323}"/>
              </a:ext>
            </a:extLst>
          </p:cNvPr>
          <p:cNvPicPr>
            <a:picLocks noChangeAspect="1"/>
          </p:cNvPicPr>
          <p:nvPr/>
        </p:nvPicPr>
        <p:blipFill>
          <a:blip r:embed="rId2"/>
          <a:stretch>
            <a:fillRect/>
          </a:stretch>
        </p:blipFill>
        <p:spPr>
          <a:xfrm>
            <a:off x="1150914" y="2469679"/>
            <a:ext cx="10098733" cy="3576280"/>
          </a:xfrm>
          <a:prstGeom prst="rect">
            <a:avLst/>
          </a:prstGeom>
        </p:spPr>
      </p:pic>
      <p:pic>
        <p:nvPicPr>
          <p:cNvPr id="14" name="Picture 13">
            <a:extLst>
              <a:ext uri="{FF2B5EF4-FFF2-40B4-BE49-F238E27FC236}">
                <a16:creationId xmlns:a16="http://schemas.microsoft.com/office/drawing/2014/main" id="{9396EB09-F700-83B7-B17D-6FD57C2C82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15" y="111003"/>
            <a:ext cx="2250220" cy="2216394"/>
          </a:xfrm>
          <a:prstGeom prst="rect">
            <a:avLst/>
          </a:prstGeom>
        </p:spPr>
      </p:pic>
    </p:spTree>
    <p:extLst>
      <p:ext uri="{BB962C8B-B14F-4D97-AF65-F5344CB8AC3E}">
        <p14:creationId xmlns:p14="http://schemas.microsoft.com/office/powerpoint/2010/main" val="445791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0FAF-90D5-D6DD-6A59-DE84DA768BCC}"/>
              </a:ext>
            </a:extLst>
          </p:cNvPr>
          <p:cNvSpPr>
            <a:spLocks noGrp="1"/>
          </p:cNvSpPr>
          <p:nvPr>
            <p:ph type="title"/>
          </p:nvPr>
        </p:nvSpPr>
        <p:spPr/>
        <p:txBody>
          <a:bodyPr>
            <a:normAutofit/>
          </a:bodyPr>
          <a:lstStyle/>
          <a:p>
            <a:pPr algn="r"/>
            <a:r>
              <a:rPr lang="en-US" sz="4800" b="1" dirty="0"/>
              <a:t>Counseling and Outreach Services</a:t>
            </a:r>
          </a:p>
        </p:txBody>
      </p:sp>
      <p:pic>
        <p:nvPicPr>
          <p:cNvPr id="4" name="Picture 3">
            <a:extLst>
              <a:ext uri="{FF2B5EF4-FFF2-40B4-BE49-F238E27FC236}">
                <a16:creationId xmlns:a16="http://schemas.microsoft.com/office/drawing/2014/main" id="{4D135184-BFE6-D5EA-36D7-818E4EDA3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15" y="111003"/>
            <a:ext cx="2250220" cy="2216394"/>
          </a:xfrm>
          <a:prstGeom prst="rect">
            <a:avLst/>
          </a:prstGeom>
        </p:spPr>
      </p:pic>
      <p:pic>
        <p:nvPicPr>
          <p:cNvPr id="7" name="Picture 6">
            <a:extLst>
              <a:ext uri="{FF2B5EF4-FFF2-40B4-BE49-F238E27FC236}">
                <a16:creationId xmlns:a16="http://schemas.microsoft.com/office/drawing/2014/main" id="{0B7AA6D4-997E-30DB-FE72-E84726A322AA}"/>
              </a:ext>
            </a:extLst>
          </p:cNvPr>
          <p:cNvPicPr>
            <a:picLocks noChangeAspect="1"/>
          </p:cNvPicPr>
          <p:nvPr/>
        </p:nvPicPr>
        <p:blipFill>
          <a:blip r:embed="rId4"/>
          <a:stretch>
            <a:fillRect/>
          </a:stretch>
        </p:blipFill>
        <p:spPr>
          <a:xfrm>
            <a:off x="1860031" y="2327397"/>
            <a:ext cx="8471937" cy="3119977"/>
          </a:xfrm>
          <a:prstGeom prst="rect">
            <a:avLst/>
          </a:prstGeom>
        </p:spPr>
      </p:pic>
    </p:spTree>
    <p:extLst>
      <p:ext uri="{BB962C8B-B14F-4D97-AF65-F5344CB8AC3E}">
        <p14:creationId xmlns:p14="http://schemas.microsoft.com/office/powerpoint/2010/main" val="3228249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78E1-78BA-4F63-82A8-855705FF229B}"/>
              </a:ext>
            </a:extLst>
          </p:cNvPr>
          <p:cNvSpPr>
            <a:spLocks noGrp="1"/>
          </p:cNvSpPr>
          <p:nvPr>
            <p:ph type="title"/>
          </p:nvPr>
        </p:nvSpPr>
        <p:spPr/>
        <p:txBody>
          <a:bodyPr>
            <a:normAutofit/>
          </a:bodyPr>
          <a:lstStyle/>
          <a:p>
            <a:pPr algn="r"/>
            <a:r>
              <a:rPr lang="en-US" sz="4800" b="1" dirty="0"/>
              <a:t>Liberation</a:t>
            </a:r>
          </a:p>
        </p:txBody>
      </p:sp>
      <p:pic>
        <p:nvPicPr>
          <p:cNvPr id="4" name="Picture 3">
            <a:extLst>
              <a:ext uri="{FF2B5EF4-FFF2-40B4-BE49-F238E27FC236}">
                <a16:creationId xmlns:a16="http://schemas.microsoft.com/office/drawing/2014/main" id="{42117D9A-B87A-3B31-E466-01E3550F1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15" y="111003"/>
            <a:ext cx="2250220" cy="2216394"/>
          </a:xfrm>
          <a:prstGeom prst="rect">
            <a:avLst/>
          </a:prstGeom>
        </p:spPr>
      </p:pic>
      <p:pic>
        <p:nvPicPr>
          <p:cNvPr id="5" name="Content Placeholder 3">
            <a:extLst>
              <a:ext uri="{FF2B5EF4-FFF2-40B4-BE49-F238E27FC236}">
                <a16:creationId xmlns:a16="http://schemas.microsoft.com/office/drawing/2014/main" id="{851535F4-110B-988C-7EF6-77888EB77C7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69643" y="2581519"/>
            <a:ext cx="7852713" cy="3167856"/>
          </a:xfrm>
        </p:spPr>
      </p:pic>
    </p:spTree>
    <p:extLst>
      <p:ext uri="{BB962C8B-B14F-4D97-AF65-F5344CB8AC3E}">
        <p14:creationId xmlns:p14="http://schemas.microsoft.com/office/powerpoint/2010/main" val="165566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6B97-1EE3-7134-FA17-71E495DC29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D0C818-6B4F-24FE-1CF3-5BD26E356D8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EB25E30-92D6-9885-E99E-7621F7077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15" y="111003"/>
            <a:ext cx="2250220" cy="2216394"/>
          </a:xfrm>
          <a:prstGeom prst="rect">
            <a:avLst/>
          </a:prstGeom>
        </p:spPr>
      </p:pic>
      <p:pic>
        <p:nvPicPr>
          <p:cNvPr id="5" name="Picture 4">
            <a:extLst>
              <a:ext uri="{FF2B5EF4-FFF2-40B4-BE49-F238E27FC236}">
                <a16:creationId xmlns:a16="http://schemas.microsoft.com/office/drawing/2014/main" id="{69C42595-76EA-2363-8373-584ACA314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5" y="0"/>
            <a:ext cx="12216650" cy="6858000"/>
          </a:xfrm>
          <a:prstGeom prst="rect">
            <a:avLst/>
          </a:prstGeom>
        </p:spPr>
      </p:pic>
    </p:spTree>
    <p:extLst>
      <p:ext uri="{BB962C8B-B14F-4D97-AF65-F5344CB8AC3E}">
        <p14:creationId xmlns:p14="http://schemas.microsoft.com/office/powerpoint/2010/main" val="114080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510D-8A73-E8E4-9BEA-766092D3F9B7}"/>
              </a:ext>
            </a:extLst>
          </p:cNvPr>
          <p:cNvSpPr>
            <a:spLocks noGrp="1"/>
          </p:cNvSpPr>
          <p:nvPr>
            <p:ph type="title"/>
          </p:nvPr>
        </p:nvSpPr>
        <p:spPr>
          <a:xfrm>
            <a:off x="838200" y="299601"/>
            <a:ext cx="10515600" cy="1325563"/>
          </a:xfrm>
        </p:spPr>
        <p:txBody>
          <a:bodyPr/>
          <a:lstStyle/>
          <a:p>
            <a:pPr algn="r"/>
            <a:r>
              <a:rPr lang="en-US" dirty="0"/>
              <a:t>Resilient</a:t>
            </a:r>
          </a:p>
        </p:txBody>
      </p:sp>
      <p:pic>
        <p:nvPicPr>
          <p:cNvPr id="7" name="Picture 6">
            <a:extLst>
              <a:ext uri="{FF2B5EF4-FFF2-40B4-BE49-F238E27FC236}">
                <a16:creationId xmlns:a16="http://schemas.microsoft.com/office/drawing/2014/main" id="{50170126-C4DE-35DF-0C77-D96358A6018A}"/>
              </a:ext>
            </a:extLst>
          </p:cNvPr>
          <p:cNvPicPr>
            <a:picLocks noChangeAspect="1"/>
          </p:cNvPicPr>
          <p:nvPr/>
        </p:nvPicPr>
        <p:blipFill>
          <a:blip r:embed="rId3"/>
          <a:stretch>
            <a:fillRect/>
          </a:stretch>
        </p:blipFill>
        <p:spPr>
          <a:xfrm>
            <a:off x="2793769" y="299601"/>
            <a:ext cx="4639321" cy="6258797"/>
          </a:xfrm>
          <a:prstGeom prst="rect">
            <a:avLst/>
          </a:prstGeom>
        </p:spPr>
      </p:pic>
      <p:pic>
        <p:nvPicPr>
          <p:cNvPr id="8" name="Picture 7">
            <a:extLst>
              <a:ext uri="{FF2B5EF4-FFF2-40B4-BE49-F238E27FC236}">
                <a16:creationId xmlns:a16="http://schemas.microsoft.com/office/drawing/2014/main" id="{0FE2AAAA-9956-8A4D-5B0E-4ABBFAF1E5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2903"/>
            <a:ext cx="2250220" cy="2216394"/>
          </a:xfrm>
          <a:prstGeom prst="rect">
            <a:avLst/>
          </a:prstGeom>
        </p:spPr>
      </p:pic>
    </p:spTree>
    <p:extLst>
      <p:ext uri="{BB962C8B-B14F-4D97-AF65-F5344CB8AC3E}">
        <p14:creationId xmlns:p14="http://schemas.microsoft.com/office/powerpoint/2010/main" val="24796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55CB-FFC5-DEC7-5915-3D40BF47FEF9}"/>
              </a:ext>
            </a:extLst>
          </p:cNvPr>
          <p:cNvSpPr>
            <a:spLocks noGrp="1"/>
          </p:cNvSpPr>
          <p:nvPr>
            <p:ph type="title"/>
          </p:nvPr>
        </p:nvSpPr>
        <p:spPr/>
        <p:txBody>
          <a:bodyPr/>
          <a:lstStyle/>
          <a:p>
            <a:pPr algn="r"/>
            <a:r>
              <a:rPr lang="en-US" dirty="0"/>
              <a:t>Resilient</a:t>
            </a:r>
          </a:p>
        </p:txBody>
      </p:sp>
      <p:pic>
        <p:nvPicPr>
          <p:cNvPr id="5" name="Picture 4">
            <a:extLst>
              <a:ext uri="{FF2B5EF4-FFF2-40B4-BE49-F238E27FC236}">
                <a16:creationId xmlns:a16="http://schemas.microsoft.com/office/drawing/2014/main" id="{2626C45D-558B-229B-5742-D63056DC31F5}"/>
              </a:ext>
            </a:extLst>
          </p:cNvPr>
          <p:cNvPicPr>
            <a:picLocks noChangeAspect="1"/>
          </p:cNvPicPr>
          <p:nvPr/>
        </p:nvPicPr>
        <p:blipFill>
          <a:blip r:embed="rId3"/>
          <a:stretch>
            <a:fillRect/>
          </a:stretch>
        </p:blipFill>
        <p:spPr>
          <a:xfrm>
            <a:off x="3785865" y="275785"/>
            <a:ext cx="4620270" cy="6306430"/>
          </a:xfrm>
          <a:prstGeom prst="rect">
            <a:avLst/>
          </a:prstGeom>
        </p:spPr>
      </p:pic>
      <p:pic>
        <p:nvPicPr>
          <p:cNvPr id="6" name="Picture 5">
            <a:extLst>
              <a:ext uri="{FF2B5EF4-FFF2-40B4-BE49-F238E27FC236}">
                <a16:creationId xmlns:a16="http://schemas.microsoft.com/office/drawing/2014/main" id="{999E5965-B5BD-42FA-93DA-FAAD4D6AF1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2903"/>
            <a:ext cx="2250220" cy="2216394"/>
          </a:xfrm>
          <a:prstGeom prst="rect">
            <a:avLst/>
          </a:prstGeom>
        </p:spPr>
      </p:pic>
    </p:spTree>
    <p:extLst>
      <p:ext uri="{BB962C8B-B14F-4D97-AF65-F5344CB8AC3E}">
        <p14:creationId xmlns:p14="http://schemas.microsoft.com/office/powerpoint/2010/main" val="361424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449098" cy="1048039"/>
          </a:xfrm>
        </p:spPr>
        <p:txBody>
          <a:bodyPr/>
          <a:lstStyle/>
          <a:p>
            <a:r>
              <a:rPr lang="en-US" dirty="0"/>
              <a:t>LHSC Dental Opening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651" y="1413164"/>
            <a:ext cx="4430683" cy="5444835"/>
          </a:xfrm>
          <a:prstGeom prst="rect">
            <a:avLst/>
          </a:prstGeom>
        </p:spPr>
      </p:pic>
      <p:pic>
        <p:nvPicPr>
          <p:cNvPr id="7" name="Picture 6">
            <a:extLst>
              <a:ext uri="{FF2B5EF4-FFF2-40B4-BE49-F238E27FC236}">
                <a16:creationId xmlns:a16="http://schemas.microsoft.com/office/drawing/2014/main" id="{42117D9A-B87A-3B31-E466-01E3550F1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7" y="1793638"/>
            <a:ext cx="2250220" cy="2216394"/>
          </a:xfrm>
          <a:prstGeom prst="rect">
            <a:avLst/>
          </a:prstGeom>
        </p:spPr>
      </p:pic>
    </p:spTree>
    <p:extLst>
      <p:ext uri="{BB962C8B-B14F-4D97-AF65-F5344CB8AC3E}">
        <p14:creationId xmlns:p14="http://schemas.microsoft.com/office/powerpoint/2010/main" val="235354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498975" cy="879137"/>
          </a:xfrm>
        </p:spPr>
        <p:txBody>
          <a:bodyPr/>
          <a:lstStyle/>
          <a:p>
            <a:r>
              <a:rPr lang="en-US" dirty="0"/>
              <a:t>LSHC Dental Opening</a:t>
            </a:r>
          </a:p>
        </p:txBody>
      </p:sp>
      <p:pic>
        <p:nvPicPr>
          <p:cNvPr id="8" name="Picture 7">
            <a:extLst>
              <a:ext uri="{FF2B5EF4-FFF2-40B4-BE49-F238E27FC236}">
                <a16:creationId xmlns:a16="http://schemas.microsoft.com/office/drawing/2014/main" id="{42117D9A-B87A-3B31-E466-01E3550F15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04" y="1577507"/>
            <a:ext cx="2250220" cy="221639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527" y="1244262"/>
            <a:ext cx="4305993" cy="5613737"/>
          </a:xfrm>
          <a:prstGeom prst="rect">
            <a:avLst/>
          </a:prstGeom>
        </p:spPr>
      </p:pic>
    </p:spTree>
    <p:extLst>
      <p:ext uri="{BB962C8B-B14F-4D97-AF65-F5344CB8AC3E}">
        <p14:creationId xmlns:p14="http://schemas.microsoft.com/office/powerpoint/2010/main" val="172342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0DBD-00BE-BD84-7729-6F8F0071B369}"/>
              </a:ext>
            </a:extLst>
          </p:cNvPr>
          <p:cNvSpPr>
            <a:spLocks noGrp="1"/>
          </p:cNvSpPr>
          <p:nvPr>
            <p:ph type="title"/>
          </p:nvPr>
        </p:nvSpPr>
        <p:spPr/>
        <p:txBody>
          <a:bodyPr>
            <a:normAutofit/>
          </a:bodyPr>
          <a:lstStyle/>
          <a:p>
            <a:pPr algn="r"/>
            <a:r>
              <a:rPr lang="en-US" sz="4800" b="1" dirty="0"/>
              <a:t>Patients</a:t>
            </a:r>
          </a:p>
        </p:txBody>
      </p:sp>
      <p:pic>
        <p:nvPicPr>
          <p:cNvPr id="4" name="Picture 3">
            <a:extLst>
              <a:ext uri="{FF2B5EF4-FFF2-40B4-BE49-F238E27FC236}">
                <a16:creationId xmlns:a16="http://schemas.microsoft.com/office/drawing/2014/main" id="{42117D9A-B87A-3B31-E466-01E3550F1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903"/>
            <a:ext cx="2250220" cy="2216394"/>
          </a:xfrm>
          <a:prstGeom prst="rect">
            <a:avLst/>
          </a:prstGeom>
        </p:spPr>
      </p:pic>
      <p:graphicFrame>
        <p:nvGraphicFramePr>
          <p:cNvPr id="6" name="Chart 5">
            <a:extLst>
              <a:ext uri="{FF2B5EF4-FFF2-40B4-BE49-F238E27FC236}">
                <a16:creationId xmlns:a16="http://schemas.microsoft.com/office/drawing/2014/main" id="{5E98C823-3B1A-4BF9-8264-F7A1F01EFFD5}"/>
              </a:ext>
            </a:extLst>
          </p:cNvPr>
          <p:cNvGraphicFramePr>
            <a:graphicFrameLocks/>
          </p:cNvGraphicFramePr>
          <p:nvPr>
            <p:extLst>
              <p:ext uri="{D42A27DB-BD31-4B8C-83A1-F6EECF244321}">
                <p14:modId xmlns:p14="http://schemas.microsoft.com/office/powerpoint/2010/main" val="3750085647"/>
              </p:ext>
            </p:extLst>
          </p:nvPr>
        </p:nvGraphicFramePr>
        <p:xfrm>
          <a:off x="2553814" y="1517515"/>
          <a:ext cx="7329488" cy="4975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734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D9B7-CBD3-E36E-8CC0-2C49025624AC}"/>
              </a:ext>
            </a:extLst>
          </p:cNvPr>
          <p:cNvSpPr>
            <a:spLocks noGrp="1"/>
          </p:cNvSpPr>
          <p:nvPr>
            <p:ph type="title"/>
          </p:nvPr>
        </p:nvSpPr>
        <p:spPr/>
        <p:txBody>
          <a:bodyPr>
            <a:normAutofit/>
          </a:bodyPr>
          <a:lstStyle/>
          <a:p>
            <a:pPr algn="r"/>
            <a:r>
              <a:rPr lang="en-US" sz="4800" b="1" dirty="0"/>
              <a:t>Visits</a:t>
            </a:r>
          </a:p>
        </p:txBody>
      </p:sp>
      <p:pic>
        <p:nvPicPr>
          <p:cNvPr id="4" name="Picture 3">
            <a:extLst>
              <a:ext uri="{FF2B5EF4-FFF2-40B4-BE49-F238E27FC236}">
                <a16:creationId xmlns:a16="http://schemas.microsoft.com/office/drawing/2014/main" id="{42117D9A-B87A-3B31-E466-01E3550F1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15" y="215778"/>
            <a:ext cx="2250220" cy="2216394"/>
          </a:xfrm>
          <a:prstGeom prst="rect">
            <a:avLst/>
          </a:prstGeom>
        </p:spPr>
      </p:pic>
      <p:graphicFrame>
        <p:nvGraphicFramePr>
          <p:cNvPr id="5" name="Chart 4">
            <a:extLst>
              <a:ext uri="{FF2B5EF4-FFF2-40B4-BE49-F238E27FC236}">
                <a16:creationId xmlns:a16="http://schemas.microsoft.com/office/drawing/2014/main" id="{70259842-CCEE-465F-A75B-D6DAE5BA258B}"/>
              </a:ext>
            </a:extLst>
          </p:cNvPr>
          <p:cNvGraphicFramePr>
            <a:graphicFrameLocks/>
          </p:cNvGraphicFramePr>
          <p:nvPr>
            <p:extLst>
              <p:ext uri="{D42A27DB-BD31-4B8C-83A1-F6EECF244321}">
                <p14:modId xmlns:p14="http://schemas.microsoft.com/office/powerpoint/2010/main" val="3232999508"/>
              </p:ext>
            </p:extLst>
          </p:nvPr>
        </p:nvGraphicFramePr>
        <p:xfrm>
          <a:off x="2468135" y="1554158"/>
          <a:ext cx="6908360" cy="50729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056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75465-FC6D-29B8-7616-50D7FB9C7A97}"/>
              </a:ext>
            </a:extLst>
          </p:cNvPr>
          <p:cNvSpPr>
            <a:spLocks noGrp="1"/>
          </p:cNvSpPr>
          <p:nvPr>
            <p:ph type="title"/>
          </p:nvPr>
        </p:nvSpPr>
        <p:spPr/>
        <p:txBody>
          <a:bodyPr>
            <a:noAutofit/>
          </a:bodyPr>
          <a:lstStyle/>
          <a:p>
            <a:pPr algn="r"/>
            <a:r>
              <a:rPr lang="en-US" sz="4800" b="1" dirty="0"/>
              <a:t>1 in 4 Residents of St Croix </a:t>
            </a:r>
            <a:br>
              <a:rPr lang="en-US" sz="4800" b="1" dirty="0"/>
            </a:br>
            <a:r>
              <a:rPr lang="en-US" sz="4800" b="1" dirty="0"/>
              <a:t>Are FHC Patients</a:t>
            </a:r>
          </a:p>
        </p:txBody>
      </p:sp>
      <p:pic>
        <p:nvPicPr>
          <p:cNvPr id="4" name="Picture 3">
            <a:extLst>
              <a:ext uri="{FF2B5EF4-FFF2-40B4-BE49-F238E27FC236}">
                <a16:creationId xmlns:a16="http://schemas.microsoft.com/office/drawing/2014/main" id="{42117D9A-B87A-3B31-E466-01E3550F1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15" y="111003"/>
            <a:ext cx="2250220" cy="2216394"/>
          </a:xfrm>
          <a:prstGeom prst="rect">
            <a:avLst/>
          </a:prstGeom>
        </p:spPr>
      </p:pic>
      <p:pic>
        <p:nvPicPr>
          <p:cNvPr id="5" name="Content Placeholder 8" descr="Icon&#10;&#10;Description automatically generated">
            <a:extLst>
              <a:ext uri="{FF2B5EF4-FFF2-40B4-BE49-F238E27FC236}">
                <a16:creationId xmlns:a16="http://schemas.microsoft.com/office/drawing/2014/main" id="{1B71D791-2B8B-2F29-78DF-64A0636A560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91057" y="2832905"/>
            <a:ext cx="8118191" cy="2216394"/>
          </a:xfrm>
          <a:prstGeom prst="rect">
            <a:avLst/>
          </a:prstGeom>
        </p:spPr>
      </p:pic>
    </p:spTree>
    <p:extLst>
      <p:ext uri="{BB962C8B-B14F-4D97-AF65-F5344CB8AC3E}">
        <p14:creationId xmlns:p14="http://schemas.microsoft.com/office/powerpoint/2010/main" val="1396189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5292</TotalTime>
  <Words>1630</Words>
  <Application>Microsoft Office PowerPoint</Application>
  <PresentationFormat>Widescreen</PresentationFormat>
  <Paragraphs>96</Paragraphs>
  <Slides>24</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Frederiksted Health Care</vt:lpstr>
      <vt:lpstr>Resilient</vt:lpstr>
      <vt:lpstr>Resilient</vt:lpstr>
      <vt:lpstr>LHSC Dental Opening</vt:lpstr>
      <vt:lpstr>LSHC Dental Opening</vt:lpstr>
      <vt:lpstr>Patients</vt:lpstr>
      <vt:lpstr>Visits</vt:lpstr>
      <vt:lpstr>1 in 4 Residents of St Croix  Are FHC Patients</vt:lpstr>
      <vt:lpstr>Patient Distribution</vt:lpstr>
      <vt:lpstr>Payer Mix</vt:lpstr>
      <vt:lpstr>Current Operations</vt:lpstr>
      <vt:lpstr>Comprehensive Services</vt:lpstr>
      <vt:lpstr>Health Center Program Quality Awards</vt:lpstr>
      <vt:lpstr>Only Dental Residency Program  in the Virgin Islands</vt:lpstr>
      <vt:lpstr>Only Patient Centered Medical Homes in the Virgin Islands</vt:lpstr>
      <vt:lpstr>Federal Tort Claims Act</vt:lpstr>
      <vt:lpstr>15,000 Low-Income Unserved</vt:lpstr>
      <vt:lpstr>Unmet Needs Score</vt:lpstr>
      <vt:lpstr>Income Declining</vt:lpstr>
      <vt:lpstr>Socio-economic Vulnerability</vt:lpstr>
      <vt:lpstr>Counseling and Outreach Services</vt:lpstr>
      <vt:lpstr>Liberation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Corcella</dc:creator>
  <cp:lastModifiedBy>Jamila Russell</cp:lastModifiedBy>
  <cp:revision>37</cp:revision>
  <dcterms:created xsi:type="dcterms:W3CDTF">2023-05-05T13:42:37Z</dcterms:created>
  <dcterms:modified xsi:type="dcterms:W3CDTF">2023-07-31T14:54:30Z</dcterms:modified>
</cp:coreProperties>
</file>