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4" r:id="rId1"/>
  </p:sldMasterIdLst>
  <p:notesMasterIdLst>
    <p:notesMasterId r:id="rId17"/>
  </p:notesMasterIdLst>
  <p:sldIdLst>
    <p:sldId id="312" r:id="rId2"/>
    <p:sldId id="281" r:id="rId3"/>
    <p:sldId id="278" r:id="rId4"/>
    <p:sldId id="313" r:id="rId5"/>
    <p:sldId id="320" r:id="rId6"/>
    <p:sldId id="314" r:id="rId7"/>
    <p:sldId id="317" r:id="rId8"/>
    <p:sldId id="256" r:id="rId9"/>
    <p:sldId id="296" r:id="rId10"/>
    <p:sldId id="315" r:id="rId11"/>
    <p:sldId id="295" r:id="rId12"/>
    <p:sldId id="291" r:id="rId13"/>
    <p:sldId id="292" r:id="rId14"/>
    <p:sldId id="319" r:id="rId15"/>
    <p:sldId id="31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8F3C"/>
    <a:srgbClr val="09BF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95" autoAdjust="0"/>
  </p:normalViewPr>
  <p:slideViewPr>
    <p:cSldViewPr>
      <p:cViewPr varScale="1">
        <p:scale>
          <a:sx n="104" d="100"/>
          <a:sy n="104" d="100"/>
        </p:scale>
        <p:origin x="1824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1A3B8-59C0-4F65-A782-679637609676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07D18D-DAA3-4192-842E-5AB3C3FB5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627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7D18D-DAA3-4192-842E-5AB3C3FB5E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73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7D18D-DAA3-4192-842E-5AB3C3FB5E6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891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7D18D-DAA3-4192-842E-5AB3C3FB5E6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56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39612-722E-431B-8B41-604AF8B2FAFB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4085-BF4F-455F-B107-602280053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00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39612-722E-431B-8B41-604AF8B2FAFB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4085-BF4F-455F-B107-602280053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029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39612-722E-431B-8B41-604AF8B2FAFB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4085-BF4F-455F-B107-6022800537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5942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39612-722E-431B-8B41-604AF8B2FAFB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4085-BF4F-455F-B107-602280053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340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39612-722E-431B-8B41-604AF8B2FAFB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4085-BF4F-455F-B107-6022800537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1413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39612-722E-431B-8B41-604AF8B2FAFB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4085-BF4F-455F-B107-602280053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96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39612-722E-431B-8B41-604AF8B2FAFB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4085-BF4F-455F-B107-602280053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72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39612-722E-431B-8B41-604AF8B2FAFB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4085-BF4F-455F-B107-602280053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09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39612-722E-431B-8B41-604AF8B2FAFB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4085-BF4F-455F-B107-602280053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275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39612-722E-431B-8B41-604AF8B2FAFB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4085-BF4F-455F-B107-602280053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36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39612-722E-431B-8B41-604AF8B2FAFB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4085-BF4F-455F-B107-602280053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9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39612-722E-431B-8B41-604AF8B2FAFB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4085-BF4F-455F-B107-602280053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062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39612-722E-431B-8B41-604AF8B2FAFB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4085-BF4F-455F-B107-602280053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49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39612-722E-431B-8B41-604AF8B2FAFB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4085-BF4F-455F-B107-602280053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95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39612-722E-431B-8B41-604AF8B2FAFB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4085-BF4F-455F-B107-602280053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09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39612-722E-431B-8B41-604AF8B2FAFB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4085-BF4F-455F-B107-602280053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381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39612-722E-431B-8B41-604AF8B2FAFB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0A34085-BF4F-455F-B107-602280053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8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  <p:sldLayoutId id="2147484046" r:id="rId12"/>
    <p:sldLayoutId id="2147484047" r:id="rId13"/>
    <p:sldLayoutId id="2147484048" r:id="rId14"/>
    <p:sldLayoutId id="2147484049" r:id="rId15"/>
    <p:sldLayoutId id="214748405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54844-1067-4F84-95D6-14CFDACD1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7741845" cy="1981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Petition for Amendment to Zoning Map </a:t>
            </a:r>
            <a:br>
              <a:rPr lang="en-US" sz="3200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No. 19-1-2-8 Estate Smith Bay</a:t>
            </a:r>
            <a:br>
              <a:rPr lang="en-US" sz="3200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Legislative Public Hearing</a:t>
            </a:r>
            <a:br>
              <a:rPr lang="en-US" sz="3200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September 19, 2024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ECE633F-C1DE-5AC4-7816-821D5C2486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21154" y="1981200"/>
            <a:ext cx="6751245" cy="450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10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2A144-FFDC-414A-853B-C95B99C9C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14463"/>
            <a:ext cx="2790182" cy="127846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Georgia" panose="02040502050405020303" pitchFamily="18" charset="0"/>
                <a:cs typeface="Times New Roman" panose="02020603050405020304" pitchFamily="18" charset="0"/>
              </a:rPr>
              <a:t>What is the proposed use if the rezoning were to occur?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149533-39EC-47BA-B48A-48291DF24F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1467" y="2057400"/>
            <a:ext cx="2819400" cy="44958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PROPOSED USES:</a:t>
            </a:r>
          </a:p>
          <a:p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4 Buildings containing Residential Apartment Units </a:t>
            </a:r>
          </a:p>
          <a:p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Three stories</a:t>
            </a:r>
          </a:p>
          <a:p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27 persons per building.</a:t>
            </a:r>
          </a:p>
          <a:p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Apartment building size: 4,488.00 S.F. </a:t>
            </a:r>
          </a:p>
          <a:p>
            <a:r>
              <a:rPr lang="en-US" b="1" dirty="0">
                <a:solidFill>
                  <a:schemeClr val="accent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Lot occupancy: total building coverage: </a:t>
            </a:r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16% [21,028.00 S.F.]</a:t>
            </a:r>
          </a:p>
          <a:p>
            <a:r>
              <a:rPr lang="en-US" b="1" dirty="0">
                <a:solidFill>
                  <a:schemeClr val="accent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Residential Buildings total area:</a:t>
            </a:r>
            <a:r>
              <a:rPr lang="en-US" dirty="0">
                <a:latin typeface="Georgia" panose="02040502050405020303" pitchFamily="18" charset="0"/>
                <a:cs typeface="Times New Roman" panose="02020603050405020304" pitchFamily="18" charset="0"/>
              </a:rPr>
              <a:t>: 17,952.00 S.F.</a:t>
            </a:r>
          </a:p>
          <a:p>
            <a:r>
              <a:rPr lang="en-US" dirty="0">
                <a:latin typeface="Georgia" panose="02040502050405020303" pitchFamily="18" charset="0"/>
                <a:cs typeface="Times New Roman" panose="02020603050405020304" pitchFamily="18" charset="0"/>
              </a:rPr>
              <a:t>The parking spaces will exceed code requirements. </a:t>
            </a:r>
          </a:p>
          <a:p>
            <a:endParaRPr lang="en-US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4446C02-DEE6-2FD1-3ECD-663C7124BD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5600" y="77278"/>
            <a:ext cx="6165187" cy="3322518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E7E67B-6087-9564-2ADC-3EA02CECC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33" y="3518369"/>
            <a:ext cx="6019800" cy="335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70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53246738-9314-D0B1-0D2B-8AD379360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657600"/>
            <a:ext cx="7754432" cy="31437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E73BA9-9343-B4AC-3EDD-A7270424F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63796"/>
            <a:ext cx="3657600" cy="332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19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E405C-657C-462F-9D9D-066BD2078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609600"/>
            <a:ext cx="8077200" cy="1752599"/>
          </a:xfrm>
        </p:spPr>
        <p:txBody>
          <a:bodyPr>
            <a:normAutofit fontScale="90000"/>
          </a:bodyPr>
          <a:lstStyle/>
          <a:p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PROPOSED USES (continued):</a:t>
            </a:r>
            <a:b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9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Commercial heavy equipment</a:t>
            </a:r>
            <a:b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storage building.</a:t>
            </a:r>
            <a:b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</a:br>
            <a:b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Building Size: 2,400.00 S.F.</a:t>
            </a:r>
            <a:b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</a:br>
            <a:b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Building Height: One Story</a:t>
            </a:r>
            <a:endParaRPr lang="en-US" sz="1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Content Placeholder 18">
            <a:extLst>
              <a:ext uri="{FF2B5EF4-FFF2-40B4-BE49-F238E27FC236}">
                <a16:creationId xmlns:a16="http://schemas.microsoft.com/office/drawing/2014/main" id="{C12DE50E-D2BE-139B-617D-C265874FBE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505200" y="123825"/>
            <a:ext cx="5257800" cy="3704685"/>
          </a:xfr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FA9EEB-0F5E-426B-77F3-A276F7906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114800"/>
            <a:ext cx="8839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02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DA966-9A5D-4953-889A-F552D70FB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48684"/>
            <a:ext cx="7620000" cy="1407310"/>
          </a:xfrm>
        </p:spPr>
        <p:txBody>
          <a:bodyPr>
            <a:normAutofit fontScale="90000"/>
          </a:bodyPr>
          <a:lstStyle/>
          <a:p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PROPOSED USES (continued):</a:t>
            </a:r>
            <a:br>
              <a:rPr lang="en-US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Vehicle parking garage:</a:t>
            </a:r>
            <a:br>
              <a:rPr lang="en-US" sz="1400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</a:br>
            <a:br>
              <a:rPr lang="en-US" sz="1400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en-US" sz="1400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Building Size: 676.00 S.F.</a:t>
            </a:r>
            <a:br>
              <a:rPr lang="en-US" sz="1400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</a:br>
            <a:br>
              <a:rPr lang="en-US" sz="1400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en-US" sz="1400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Building Height: One Story</a:t>
            </a:r>
            <a:endParaRPr lang="en-US" sz="1400" b="1" dirty="0">
              <a:solidFill>
                <a:srgbClr val="0070C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A6C68647-39DD-9A45-67D1-A6DD89DCA3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38783" y="298793"/>
            <a:ext cx="3890818" cy="3160038"/>
          </a:xfrm>
        </p:spPr>
      </p:pic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E6EAA552-4BF9-D819-C1B4-B4324856828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8536" y="2621908"/>
            <a:ext cx="4056264" cy="2105319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1582FD-80C5-53C9-8937-93C7A2917CCC}"/>
              </a:ext>
            </a:extLst>
          </p:cNvPr>
          <p:cNvSpPr txBox="1"/>
          <p:nvPr/>
        </p:nvSpPr>
        <p:spPr>
          <a:xfrm>
            <a:off x="533400" y="5798646"/>
            <a:ext cx="5105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Commercial Buildings total area:</a:t>
            </a:r>
            <a:r>
              <a:rPr lang="en-US" sz="1400" dirty="0">
                <a:latin typeface="Georgia" panose="02040502050405020303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1400" dirty="0">
                <a:latin typeface="Georgia" panose="02040502050405020303" pitchFamily="18" charset="0"/>
                <a:cs typeface="Times New Roman" panose="02020603050405020304" pitchFamily="18" charset="0"/>
              </a:rPr>
              <a:t>3,076.00 S.F.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755367B-BC82-2CD8-E0D6-BB3ED3C5E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8782" y="3706884"/>
            <a:ext cx="4283433" cy="209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26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1782" y="-152400"/>
            <a:ext cx="7772400" cy="1828799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sz="4000" b="1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COMPATIBILITY OF USES</a:t>
            </a:r>
            <a:br>
              <a:rPr lang="en-US" sz="4000" b="1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9508" y="1828800"/>
            <a:ext cx="8151091" cy="47244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Use is Compatible with surrounding land uses that include scattered residential and commercial elements.</a:t>
            </a:r>
          </a:p>
          <a:p>
            <a:r>
              <a:rPr lang="en-US" sz="2000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The US Citizenship and Immigration Services Building is nearby.  </a:t>
            </a:r>
          </a:p>
          <a:p>
            <a:r>
              <a:rPr lang="en-US" sz="2000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A shopping center with a gym and restaurant is located nearby.</a:t>
            </a:r>
          </a:p>
          <a:p>
            <a:r>
              <a:rPr lang="en-US" sz="2000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The closest residence is more than 300 feet away.  </a:t>
            </a:r>
          </a:p>
          <a:p>
            <a:r>
              <a:rPr lang="en-US" sz="2000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The Property is near to the Red Hook Dock.</a:t>
            </a:r>
          </a:p>
          <a:p>
            <a:r>
              <a:rPr lang="en-US" sz="2000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The Property is within walking distance of the Lindqvist Beach.  </a:t>
            </a:r>
          </a:p>
          <a:p>
            <a:r>
              <a:rPr lang="en-US" sz="2000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There is a church within walking distance. </a:t>
            </a:r>
          </a:p>
        </p:txBody>
      </p:sp>
    </p:spTree>
    <p:extLst>
      <p:ext uri="{BB962C8B-B14F-4D97-AF65-F5344CB8AC3E}">
        <p14:creationId xmlns:p14="http://schemas.microsoft.com/office/powerpoint/2010/main" val="2769232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B0A63-E3D4-4D5E-BCF7-F998AF8E5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457200"/>
            <a:ext cx="7543800" cy="899161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The End</a:t>
            </a:r>
          </a:p>
        </p:txBody>
      </p:sp>
      <p:pic>
        <p:nvPicPr>
          <p:cNvPr id="3" name="Content Placeholder 7">
            <a:extLst>
              <a:ext uri="{FF2B5EF4-FFF2-40B4-BE49-F238E27FC236}">
                <a16:creationId xmlns:a16="http://schemas.microsoft.com/office/drawing/2014/main" id="{9195E8F4-F786-A356-5B29-5180D6E51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600200"/>
            <a:ext cx="65532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81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85DC9E-9DD6-4DA7-9DEA-8C8C1AB8B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68" y="2667000"/>
            <a:ext cx="7010400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60DF6-13BF-453A-A0B6-AE2FCCAF5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7000"/>
            <a:ext cx="8077200" cy="849292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PROPERTY 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EC893-D007-4445-8CCD-75D49DFB1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868" y="914400"/>
            <a:ext cx="7267532" cy="99060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sz="1600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Estate Smith Bay, St. Thomas, U.S. Virgin Islands</a:t>
            </a:r>
          </a:p>
          <a:p>
            <a:r>
              <a:rPr lang="en-US" sz="1600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East of the  Eastern Cemetery near the Emile Francis Memorial Drive.</a:t>
            </a:r>
          </a:p>
          <a:p>
            <a:endParaRPr lang="en-US" dirty="0">
              <a:solidFill>
                <a:srgbClr val="318F3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 descr="Aerial view of a land&#10;&#10;Description automatically generated">
            <a:extLst>
              <a:ext uri="{FF2B5EF4-FFF2-40B4-BE49-F238E27FC236}">
                <a16:creationId xmlns:a16="http://schemas.microsoft.com/office/drawing/2014/main" id="{CDEFD76C-5BA6-D86F-0845-F33587CA9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30" y="1763692"/>
            <a:ext cx="8724900" cy="509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69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BC49F-5251-45BF-A071-3524C1567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9400"/>
            <a:ext cx="8229600" cy="13208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Georgia" panose="02040502050405020303" pitchFamily="18" charset="0"/>
              </a:rPr>
              <a:t>Access Road</a:t>
            </a:r>
            <a:endParaRPr lang="en-US" b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5F1D970-7C42-F3D5-447F-1B539699C4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600200"/>
            <a:ext cx="6248400" cy="4699990"/>
          </a:xfrm>
        </p:spPr>
      </p:pic>
    </p:spTree>
    <p:extLst>
      <p:ext uri="{BB962C8B-B14F-4D97-AF65-F5344CB8AC3E}">
        <p14:creationId xmlns:p14="http://schemas.microsoft.com/office/powerpoint/2010/main" val="2818164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FD081-25C0-404A-93F8-04A920806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7796"/>
            <a:ext cx="7543800" cy="987526"/>
          </a:xfrm>
        </p:spPr>
        <p:txBody>
          <a:bodyPr/>
          <a:lstStyle/>
          <a:p>
            <a:pPr algn="ctr"/>
            <a:r>
              <a:rPr lang="en-US" b="1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WHAT IS ON THE PROPERTY?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D23A19-3759-4853-BCD8-4F13DC2B1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3868" y="1570380"/>
            <a:ext cx="6477000" cy="710695"/>
          </a:xfrm>
        </p:spPr>
        <p:txBody>
          <a:bodyPr>
            <a:normAutofit/>
          </a:bodyPr>
          <a:lstStyle/>
          <a:p>
            <a:r>
              <a:rPr lang="en-US" sz="160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The property consists of bare land with some planted crops.</a:t>
            </a:r>
          </a:p>
        </p:txBody>
      </p:sp>
      <p:pic>
        <p:nvPicPr>
          <p:cNvPr id="5" name="Content Placeholder 4" descr="A green field with plants and a fence">
            <a:extLst>
              <a:ext uri="{FF2B5EF4-FFF2-40B4-BE49-F238E27FC236}">
                <a16:creationId xmlns:a16="http://schemas.microsoft.com/office/drawing/2014/main" id="{9E406A47-6AC8-2001-9212-4C12801055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439018"/>
            <a:ext cx="6333113" cy="3909832"/>
          </a:xfrm>
        </p:spPr>
      </p:pic>
    </p:spTree>
    <p:extLst>
      <p:ext uri="{BB962C8B-B14F-4D97-AF65-F5344CB8AC3E}">
        <p14:creationId xmlns:p14="http://schemas.microsoft.com/office/powerpoint/2010/main" val="259239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BC49F-5251-45BF-A071-3524C1567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9400"/>
            <a:ext cx="8229600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What’s surrounding the property?</a:t>
            </a:r>
            <a:br>
              <a:rPr lang="en-US" sz="4000" b="1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</a:br>
            <a:r>
              <a:rPr lang="en-US" sz="4000" b="1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To the </a:t>
            </a:r>
            <a:r>
              <a:rPr lang="en-US" sz="4000" b="1">
                <a:solidFill>
                  <a:srgbClr val="0070C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East</a:t>
            </a:r>
            <a:endParaRPr lang="en-US" b="1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Content Placeholder 5" descr="A green plant in a field&#10;&#10;Description automatically generated">
            <a:extLst>
              <a:ext uri="{FF2B5EF4-FFF2-40B4-BE49-F238E27FC236}">
                <a16:creationId xmlns:a16="http://schemas.microsoft.com/office/drawing/2014/main" id="{2A1E0E29-B2AB-72B1-68DF-5273ED1E2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624" y="2390774"/>
            <a:ext cx="4495800" cy="3371849"/>
          </a:xfrm>
          <a:prstGeom prst="rect">
            <a:avLst/>
          </a:prstGeom>
        </p:spPr>
      </p:pic>
      <p:pic>
        <p:nvPicPr>
          <p:cNvPr id="9" name="Picture 8" descr="A person in a hat in a garden&#10;&#10;Description automatically generated">
            <a:extLst>
              <a:ext uri="{FF2B5EF4-FFF2-40B4-BE49-F238E27FC236}">
                <a16:creationId xmlns:a16="http://schemas.microsoft.com/office/drawing/2014/main" id="{0AE47824-051E-F654-FD95-7E6AE4EB5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57625" y="2390775"/>
            <a:ext cx="4495799" cy="337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87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03D80-C74D-479E-967A-10CE4DB04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7696200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What’s surrounding the property?</a:t>
            </a:r>
            <a:br>
              <a:rPr lang="en-US" b="1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en-US" b="1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To the West</a:t>
            </a:r>
          </a:p>
        </p:txBody>
      </p:sp>
      <p:pic>
        <p:nvPicPr>
          <p:cNvPr id="5" name="Content Placeholder 4" descr="A tree with sunlight shining through the trees&#10;&#10;Description automatically generated with medium confidence">
            <a:extLst>
              <a:ext uri="{FF2B5EF4-FFF2-40B4-BE49-F238E27FC236}">
                <a16:creationId xmlns:a16="http://schemas.microsoft.com/office/drawing/2014/main" id="{60409BC1-28A8-4034-D149-27C7E863DC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5251" y="2330450"/>
            <a:ext cx="4419601" cy="3314700"/>
          </a:xfrm>
        </p:spPr>
      </p:pic>
      <p:pic>
        <p:nvPicPr>
          <p:cNvPr id="13" name="Picture 12" descr="A green forest with blue sky">
            <a:extLst>
              <a:ext uri="{FF2B5EF4-FFF2-40B4-BE49-F238E27FC236}">
                <a16:creationId xmlns:a16="http://schemas.microsoft.com/office/drawing/2014/main" id="{5885E1F2-E0F1-1C7D-1F8C-7C16585643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4750" y="2327308"/>
            <a:ext cx="4419601" cy="331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38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44089-799C-4F3F-8794-8BC39378D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7543801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>
                <a:solidFill>
                  <a:srgbClr val="0070C0"/>
                </a:solidFill>
                <a:latin typeface="Georgia" panose="02040502050405020303" pitchFamily="18" charset="0"/>
              </a:rPr>
              <a:t>What’s surrounding the property?</a:t>
            </a:r>
            <a:br>
              <a:rPr lang="en-US" b="1">
                <a:solidFill>
                  <a:srgbClr val="0070C0"/>
                </a:solidFill>
                <a:latin typeface="Georgia" panose="02040502050405020303" pitchFamily="18" charset="0"/>
              </a:rPr>
            </a:br>
            <a:r>
              <a:rPr lang="en-US" b="1">
                <a:solidFill>
                  <a:srgbClr val="0070C0"/>
                </a:solidFill>
                <a:latin typeface="Georgia" panose="02040502050405020303" pitchFamily="18" charset="0"/>
              </a:rPr>
              <a:t>To the North?</a:t>
            </a:r>
          </a:p>
        </p:txBody>
      </p:sp>
      <p:pic>
        <p:nvPicPr>
          <p:cNvPr id="5" name="Content Placeholder 4" descr="A child standing in a field of plants">
            <a:extLst>
              <a:ext uri="{FF2B5EF4-FFF2-40B4-BE49-F238E27FC236}">
                <a16:creationId xmlns:a16="http://schemas.microsoft.com/office/drawing/2014/main" id="{A8A17236-E955-F28F-8D0C-4F2B101F53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752600"/>
            <a:ext cx="5814218" cy="4360664"/>
          </a:xfrm>
        </p:spPr>
      </p:pic>
    </p:spTree>
    <p:extLst>
      <p:ext uri="{BB962C8B-B14F-4D97-AF65-F5344CB8AC3E}">
        <p14:creationId xmlns:p14="http://schemas.microsoft.com/office/powerpoint/2010/main" val="2332652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1782" y="-152400"/>
            <a:ext cx="7772400" cy="1828799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sz="4000" b="1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AMENDMENT REQUEST</a:t>
            </a:r>
            <a:br>
              <a:rPr lang="en-US" sz="4000" b="1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PURPOSE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9508" y="1828800"/>
            <a:ext cx="8151091" cy="47244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Rezone Parcel No. </a:t>
            </a:r>
            <a:r>
              <a:rPr lang="en-US" sz="2000" dirty="0">
                <a:solidFill>
                  <a:srgbClr val="0070C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19-1-2-8 Estate Smith Bay, St. Thomas</a:t>
            </a:r>
            <a:r>
              <a:rPr lang="en-US" sz="2000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, U.S. Virgin Islands from </a:t>
            </a:r>
            <a:r>
              <a:rPr lang="en-US" sz="2000" dirty="0">
                <a:solidFill>
                  <a:srgbClr val="0070C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A-Agriculture to B-3 Business—Scattered with a variance for agricultural uses .</a:t>
            </a:r>
          </a:p>
          <a:p>
            <a:r>
              <a:rPr lang="en-US" sz="2000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Allow for residential development, specifically for the construction and operation of an apartment complex, 36 two-bedroom units.  </a:t>
            </a:r>
          </a:p>
          <a:p>
            <a:r>
              <a:rPr lang="en-US" sz="2000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Incorporates supportive commercial elements, including a convenience store, laundromat, and a management/leasing office.</a:t>
            </a:r>
          </a:p>
          <a:p>
            <a:r>
              <a:rPr lang="en-US" sz="2000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Variance will allow for light organic farming and retail sales of agricultural products, which </a:t>
            </a:r>
            <a:r>
              <a:rPr lang="en-US" sz="2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continues the historical uses of farming activities on the property</a:t>
            </a:r>
            <a:r>
              <a:rPr lang="en-US" sz="2000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000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The use will include commercial equipment rentals and leasing, car rental, small garage, and water delivery and distribution services contributing positively to the local economy and community.</a:t>
            </a:r>
          </a:p>
          <a:p>
            <a:endParaRPr lang="en-US" sz="2000" dirty="0">
              <a:solidFill>
                <a:srgbClr val="0070C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0070C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0070C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86BD3-5BDF-4990-BC19-69CC15EE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04800"/>
            <a:ext cx="7620000" cy="102076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the proposed use if the rezoning were to occur?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D1C5BCF-D512-0C6D-AF4B-C672A630E1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404833"/>
            <a:ext cx="6781800" cy="5173767"/>
          </a:xfrm>
        </p:spPr>
      </p:pic>
    </p:spTree>
    <p:extLst>
      <p:ext uri="{BB962C8B-B14F-4D97-AF65-F5344CB8AC3E}">
        <p14:creationId xmlns:p14="http://schemas.microsoft.com/office/powerpoint/2010/main" val="207712994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14787</TotalTime>
  <Words>474</Words>
  <Application>Microsoft Office PowerPoint</Application>
  <PresentationFormat>On-screen Show (4:3)</PresentationFormat>
  <Paragraphs>43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Georgia</vt:lpstr>
      <vt:lpstr>Times New Roman</vt:lpstr>
      <vt:lpstr>Trebuchet MS</vt:lpstr>
      <vt:lpstr>Wingdings 3</vt:lpstr>
      <vt:lpstr>Facet</vt:lpstr>
      <vt:lpstr>Petition for Amendment to Zoning Map  No. 19-1-2-8 Estate Smith Bay Legislative Public Hearing September 19, 2024</vt:lpstr>
      <vt:lpstr>PROPERTY LOCATION</vt:lpstr>
      <vt:lpstr>Access Road</vt:lpstr>
      <vt:lpstr>WHAT IS ON THE PROPERTY?</vt:lpstr>
      <vt:lpstr>What’s surrounding the property? To the East</vt:lpstr>
      <vt:lpstr>What’s surrounding the property? To the West</vt:lpstr>
      <vt:lpstr>What’s surrounding the property? To the North?</vt:lpstr>
      <vt:lpstr> AMENDMENT REQUEST PURPOSE  </vt:lpstr>
      <vt:lpstr>What is the proposed use if the rezoning were to occur? </vt:lpstr>
      <vt:lpstr>What is the proposed use if the rezoning were to occur? </vt:lpstr>
      <vt:lpstr>PowerPoint Presentation</vt:lpstr>
      <vt:lpstr>PROPOSED USES (continued):  Commercial heavy equipment storage building.  Building Size: 2,400.00 S.F.  Building Height: One Story</vt:lpstr>
      <vt:lpstr>PROPOSED USES (continued):  Vehicle parking garage:  Building Size: 676.00 S.F.  Building Height: One Story</vt:lpstr>
      <vt:lpstr> COMPATIBILITY OF USES   </vt:lpstr>
      <vt:lpstr>The End</vt:lpstr>
    </vt:vector>
  </TitlesOfParts>
  <Company>VI-Environmental Law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ORLANDO MARTINEZ ZONING REQUEST</dc:title>
  <dc:creator>Jenifer Jones</dc:creator>
  <cp:lastModifiedBy>Jennifer Jones</cp:lastModifiedBy>
  <cp:revision>64</cp:revision>
  <dcterms:created xsi:type="dcterms:W3CDTF">2021-03-08T14:00:48Z</dcterms:created>
  <dcterms:modified xsi:type="dcterms:W3CDTF">2024-09-16T16:49:26Z</dcterms:modified>
</cp:coreProperties>
</file>