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6"/>
  </p:notesMasterIdLst>
  <p:sldIdLst>
    <p:sldId id="262" r:id="rId2"/>
    <p:sldId id="300" r:id="rId3"/>
    <p:sldId id="263" r:id="rId4"/>
    <p:sldId id="301" r:id="rId5"/>
    <p:sldId id="258" r:id="rId6"/>
    <p:sldId id="264" r:id="rId7"/>
    <p:sldId id="294" r:id="rId8"/>
    <p:sldId id="266" r:id="rId9"/>
    <p:sldId id="268" r:id="rId10"/>
    <p:sldId id="265" r:id="rId11"/>
    <p:sldId id="276" r:id="rId12"/>
    <p:sldId id="267" r:id="rId13"/>
    <p:sldId id="302" r:id="rId14"/>
    <p:sldId id="307" r:id="rId15"/>
    <p:sldId id="303" r:id="rId16"/>
    <p:sldId id="273" r:id="rId17"/>
    <p:sldId id="274" r:id="rId18"/>
    <p:sldId id="271" r:id="rId19"/>
    <p:sldId id="293" r:id="rId20"/>
    <p:sldId id="289" r:id="rId21"/>
    <p:sldId id="290" r:id="rId22"/>
    <p:sldId id="291" r:id="rId23"/>
    <p:sldId id="292" r:id="rId24"/>
    <p:sldId id="304" r:id="rId25"/>
    <p:sldId id="305" r:id="rId26"/>
    <p:sldId id="295" r:id="rId27"/>
    <p:sldId id="298" r:id="rId28"/>
    <p:sldId id="296" r:id="rId29"/>
    <p:sldId id="297" r:id="rId30"/>
    <p:sldId id="288" r:id="rId31"/>
    <p:sldId id="306" r:id="rId32"/>
    <p:sldId id="275" r:id="rId33"/>
    <p:sldId id="256" r:id="rId34"/>
    <p:sldId id="299" r:id="rId3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sa Mule Van Horn" initials="MMVH" lastIdx="3" clrIdx="0">
    <p:extLst>
      <p:ext uri="{19B8F6BF-5375-455C-9EA6-DF929625EA0E}">
        <p15:presenceInfo xmlns:p15="http://schemas.microsoft.com/office/powerpoint/2012/main" userId="S::marisa.mulevanhorn@novusarchitects.com::213c17fb-79bb-4f09-b5c7-31331afe532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8" autoAdjust="0"/>
    <p:restoredTop sz="96414" autoAdjust="0"/>
  </p:normalViewPr>
  <p:slideViewPr>
    <p:cSldViewPr snapToGrid="0">
      <p:cViewPr varScale="1">
        <p:scale>
          <a:sx n="70" d="100"/>
          <a:sy n="70" d="100"/>
        </p:scale>
        <p:origin x="276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9DD4F993-A470-47CA-A657-EFA9738914E5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760806E8-28A8-40E7-A46A-9F251803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844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MATCH ALL TEXT AND TEXT SIZES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806E8-28A8-40E7-A46A-9F2518038A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668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MATCH ALL TEXT AND TEXT SIZES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806E8-28A8-40E7-A46A-9F2518038A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7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MATCH ALL TEXT AND TEXT SIZES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806E8-28A8-40E7-A46A-9F2518038A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134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MATCH ALL TEXT AND TEXT SIZES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806E8-28A8-40E7-A46A-9F2518038A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81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MATCH ALL TEXT AND TEXT SIZES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806E8-28A8-40E7-A46A-9F2518038A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237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MATCH ALL TEXT AND TEXT SIZES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806E8-28A8-40E7-A46A-9F2518038A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785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MATCH ALL TEXT AND TEXT SIZES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806E8-28A8-40E7-A46A-9F2518038A5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604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MATCH ALL TEXT AND TEXT SIZES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806E8-28A8-40E7-A46A-9F2518038A5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206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MATCH ALL TEXT AND TEXT SIZES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806E8-28A8-40E7-A46A-9F2518038A5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05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MATCH ALL TEXT AND TEXT SIZES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806E8-28A8-40E7-A46A-9F2518038A5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358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MATCH ALL TEXT AND TEXT SIZES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806E8-28A8-40E7-A46A-9F2518038A5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124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MATCH ALL TEXT AND TEXT SIZES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806E8-28A8-40E7-A46A-9F2518038A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889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MATCH ALL TEXT AND TEXT SIZES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806E8-28A8-40E7-A46A-9F2518038A5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707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MATCH ALL TEXT AND TEXT SIZES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806E8-28A8-40E7-A46A-9F2518038A5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165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MATCH ALL TEXT AND TEXT SIZES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806E8-28A8-40E7-A46A-9F2518038A5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108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MATCH ALL TEXT AND TEXT SIZES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806E8-28A8-40E7-A46A-9F2518038A5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7359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MATCH ALL TEXT AND TEXT SIZES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806E8-28A8-40E7-A46A-9F2518038A5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105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MATCH ALL TEXT AND TEXT SIZES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806E8-28A8-40E7-A46A-9F2518038A5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905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MATCH ALL TEXT AND TEXT SIZES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806E8-28A8-40E7-A46A-9F2518038A5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325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MATCH ALL TEXT AND TEXT SIZES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806E8-28A8-40E7-A46A-9F2518038A5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6377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MATCH ALL TEXT AND TEXT SIZES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806E8-28A8-40E7-A46A-9F2518038A5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014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MATCH ALL TEXT AND TEXT SIZES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806E8-28A8-40E7-A46A-9F2518038A5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043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MATCH ALL TEXT AND TEXT SIZES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806E8-28A8-40E7-A46A-9F2518038A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432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MATCH ALL TEXT AND TEXT SIZES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806E8-28A8-40E7-A46A-9F2518038A5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380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MATCH ALL TEXT AND TEXT SIZES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806E8-28A8-40E7-A46A-9F2518038A5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2548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MATCH ALL TEXT AND TEXT SIZES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806E8-28A8-40E7-A46A-9F2518038A5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2700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MATCH ALL TEXT AND TEXT SIZES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806E8-28A8-40E7-A46A-9F2518038A5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72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MATCH ALL TEXT AND TEXT SIZES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806E8-28A8-40E7-A46A-9F2518038A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89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806E8-28A8-40E7-A46A-9F2518038A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760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MATCH ALL TEXT AND TEXT SIZES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806E8-28A8-40E7-A46A-9F2518038A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70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MATCH ALL TEXT AND TEXT SIZES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806E8-28A8-40E7-A46A-9F2518038A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7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MATCH ALL TEXT AND TEXT SIZES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806E8-28A8-40E7-A46A-9F2518038A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246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MATCH ALL TEXT AND TEXT SIZES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806E8-28A8-40E7-A46A-9F2518038A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619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3E939-A829-4B32-9D24-BFC465614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203462-D1A0-4021-AEEF-777561366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A3582-76F2-420B-A938-CF03CB776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E4CB3-6C56-4C52-A059-7B63FAE0A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D4387-A441-42CD-B25B-C2834C45C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925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F2CBF-6C87-411C-B3BE-9A916B634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8DF479-5B95-4A7E-BAF1-B201BE9B2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3562E-1D72-4044-BBD3-07B941B3B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74139-4274-4BA1-A860-351862A36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83CBB-A5EE-49C2-8E18-BE97A4F49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80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3C0BC-9C1D-4139-BD7A-20079683C9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BCFC62-D8B6-491D-9F8B-9FB8273188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A0512-E78B-4E49-BD64-7B4169251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3BD22-A503-433A-91E4-987A2CA23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7230E-FE80-4139-AB8F-3CEAA73B4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101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BC3E4-8C13-4E92-A650-8D453CA48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EF782-26B0-41A2-BD8C-43D2025BEE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9F04F-445B-4CD6-8F5A-8F341CF18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42DDF-71D2-403E-A8C0-55624D464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36A0B-0611-402C-9DD8-6A7F91818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79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46C39-7606-4474-A13C-5B11DB0CD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3FC55-3D82-43F9-A921-8DFABF32C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3181E-E1DF-4474-9819-FEF9260B2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D644F-3285-44E0-AC09-D6B0DEBFB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A7F0C-7E75-4286-A3EF-BEE3A75C4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58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C2D87-DA77-48A7-A67E-DEA7FD54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BA99A-9599-491A-B0BD-9F71A5145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A2E76-D177-4610-A857-BEA5778972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4842B-8483-4BFD-86D8-45C36063D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84AF77-5523-4249-BAA5-0D3AFB2E1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AD89F5-6234-4CF2-86C9-AA12B244F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0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1D636-7AAD-4FF4-BE0E-3DB469775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34F41-149B-4BBD-8CA4-47A21CE6C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F7A047-94E5-4D04-A63A-51518EF570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1A7BC5-1C70-4CAA-A33D-BCC1D6C94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EBCC1D-2DB3-424A-80DA-31A0068A83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72B64E-232F-4687-AE86-594A0DA9E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3E17EE-C386-4296-8ECE-CDF32F2F5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D04CEE-B7C2-4070-9B05-770066A65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1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3195F-32EF-415B-9AEB-AC39D40A5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1FD906-FE88-485A-9E1F-E34FC7D9E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626BD4-0527-4E82-8486-0AABCBDE6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0C4A2D-E560-4FE1-B5BA-56475D423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20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6BE597-34C0-4282-A532-AF1E56B35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57337A-96B0-4307-955E-4B5E769E5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A3A9EF-48FF-444E-A43E-D8BFE23D2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169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DAF9E-2384-4AE8-9710-55B226FE7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C08C9-EEAC-4368-999A-1A6675DA4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86BCB5-10BD-44CE-BC0E-FB51DFD7B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1748DC-94B1-42EA-8FBD-E15476EC5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02DEEC-3595-4B2B-96F0-DB8EA24F3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5DBB7-7BFE-460F-B61E-E3570836E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08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A416B-7A23-4BAF-83E7-ED23520E7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3830E8-7C98-4AD0-B842-93BBECE063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262305-ECC4-4AF0-827E-4F5C0275FC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7E304-0CBC-424D-9248-7844F47DD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6C579E-34E7-41E4-8B4A-7DE0A6BC5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A14A44-886F-4C06-8437-F339499E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14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654B10-B427-4A1B-8F3A-B714751C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8D9A1C-B29E-4C7E-9D65-D824592F6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08F05-13FD-415F-BCBC-7FE2ECD720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52029-2AEE-45A6-B709-7468DCC038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BF5FFA-77EF-4922-B4AD-4AB338E8A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473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106F77D-4360-C30C-F48E-352624676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87925" cy="5324074"/>
          </a:xfrm>
        </p:spPr>
        <p:txBody>
          <a:bodyPr>
            <a:normAutofit fontScale="90000"/>
          </a:bodyPr>
          <a:lstStyle/>
          <a:p>
            <a:br>
              <a:rPr lang="en-US" sz="4000" b="1" dirty="0"/>
            </a:b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Bill ZAC-22-12</a:t>
            </a:r>
            <a:b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Amending the zoning designation</a:t>
            </a:r>
            <a:b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of Plot Nos. 102-A Remainder, 102-B, and102-C </a:t>
            </a:r>
            <a:b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Estate Hermon Hill, Company Quarter, St. Croix</a:t>
            </a:r>
            <a:b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b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from R-3 (Residential - Medium Density) to P (Public)</a:t>
            </a:r>
            <a:b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for VITEMA’s main office/center of operations on St. Croix to include an Emergency Operations Center, a safe room for emergency responders to shelter in place during storm/disasters, and a 9-1-1 Emergency Center</a:t>
            </a:r>
            <a:endParaRPr lang="en-VI" sz="40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E48938-1B65-ACC6-9586-BECD7D410FFA}"/>
              </a:ext>
            </a:extLst>
          </p:cNvPr>
          <p:cNvSpPr txBox="1">
            <a:spLocks/>
          </p:cNvSpPr>
          <p:nvPr/>
        </p:nvSpPr>
        <p:spPr>
          <a:xfrm>
            <a:off x="0" y="5710884"/>
            <a:ext cx="12191999" cy="114711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0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/>
              <a:t>35</a:t>
            </a:r>
            <a:r>
              <a:rPr lang="en-US" sz="1000" baseline="30000" dirty="0"/>
              <a:t>th</a:t>
            </a:r>
            <a:r>
              <a:rPr lang="en-US" sz="1000" dirty="0"/>
              <a:t> Legislature, Committee of the Whole</a:t>
            </a:r>
            <a:br>
              <a:rPr lang="en-US" sz="1000" dirty="0"/>
            </a:br>
            <a:r>
              <a:rPr lang="en-US" sz="1000" dirty="0"/>
              <a:t> VITEMA EOC and Safe Room</a:t>
            </a:r>
          </a:p>
          <a:p>
            <a:r>
              <a:rPr lang="en-US" sz="1000" dirty="0"/>
              <a:t>March 10, 2023 </a:t>
            </a:r>
            <a:br>
              <a:rPr lang="en-US" sz="1200" dirty="0"/>
            </a:br>
            <a:endParaRPr lang="en-VI" sz="1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1986AD9-D832-8925-D4BF-9B490E586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07" y="6084070"/>
            <a:ext cx="1027058" cy="1852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B13F6F-B6C5-A035-131D-D906E4E344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2" y="5727956"/>
            <a:ext cx="764410" cy="913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AD47B6-869C-216F-15AB-39EAAB6699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932" y="5718479"/>
            <a:ext cx="2469993" cy="93009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6BC2A1B-5C68-E4EF-80FC-8C2F24B34A6B}"/>
              </a:ext>
            </a:extLst>
          </p:cNvPr>
          <p:cNvGrpSpPr/>
          <p:nvPr/>
        </p:nvGrpSpPr>
        <p:grpSpPr>
          <a:xfrm>
            <a:off x="-2" y="6656172"/>
            <a:ext cx="12187928" cy="201828"/>
            <a:chOff x="-2" y="6656172"/>
            <a:chExt cx="12187928" cy="20182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159F3E0-BFBD-D5AD-BF03-005EA579B664}"/>
                </a:ext>
              </a:extLst>
            </p:cNvPr>
            <p:cNvSpPr/>
            <p:nvPr/>
          </p:nvSpPr>
          <p:spPr>
            <a:xfrm>
              <a:off x="-2" y="6656173"/>
              <a:ext cx="12187927" cy="2018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C1F609-4A6D-7FB0-1766-461523DB7EEA}"/>
                </a:ext>
              </a:extLst>
            </p:cNvPr>
            <p:cNvSpPr/>
            <p:nvPr/>
          </p:nvSpPr>
          <p:spPr>
            <a:xfrm flipV="1">
              <a:off x="-2" y="6656172"/>
              <a:ext cx="12187928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" bIns="27432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838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93AFDD1-0444-7DC1-60F4-FFA9B928FC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65" y="634586"/>
            <a:ext cx="3657600" cy="27432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106F77D-4360-C30C-F48E-352624676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87925" cy="5414294"/>
          </a:xfrm>
        </p:spPr>
        <p:txBody>
          <a:bodyPr>
            <a:normAutofit/>
          </a:bodyPr>
          <a:lstStyle/>
          <a:p>
            <a:br>
              <a:rPr lang="en-US" sz="4000" b="1" dirty="0"/>
            </a:br>
            <a:br>
              <a:rPr lang="en-US" sz="4000" dirty="0"/>
            </a:br>
            <a:endParaRPr lang="en-VI" sz="4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412934-36EC-49E2-7378-1253E96FF304}"/>
              </a:ext>
            </a:extLst>
          </p:cNvPr>
          <p:cNvSpPr txBox="1">
            <a:spLocks/>
          </p:cNvSpPr>
          <p:nvPr/>
        </p:nvSpPr>
        <p:spPr>
          <a:xfrm>
            <a:off x="-4076" y="0"/>
            <a:ext cx="12187925" cy="54142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4000" b="1"/>
            </a:br>
            <a:br>
              <a:rPr lang="en-US" sz="4000"/>
            </a:br>
            <a:endParaRPr lang="en-VI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8A3334-9496-63C8-FAC1-FB1DA6B8F4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897" y="634586"/>
            <a:ext cx="3657600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A369C3-CBF8-91F0-2C56-7FE6DFA3AE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45" y="3291263"/>
            <a:ext cx="3657600" cy="2743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026D9B-8C38-3176-856A-026A9E1485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745" y="3311468"/>
            <a:ext cx="3665752" cy="272299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B5C7F8B-9DB2-F83C-A420-DF445D663633}"/>
              </a:ext>
            </a:extLst>
          </p:cNvPr>
          <p:cNvGrpSpPr/>
          <p:nvPr/>
        </p:nvGrpSpPr>
        <p:grpSpPr>
          <a:xfrm>
            <a:off x="-2" y="6656172"/>
            <a:ext cx="12187928" cy="201828"/>
            <a:chOff x="-2" y="6656172"/>
            <a:chExt cx="12187928" cy="20182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D808FFA-1F69-889C-B7CD-CE4759721B2C}"/>
                </a:ext>
              </a:extLst>
            </p:cNvPr>
            <p:cNvSpPr/>
            <p:nvPr/>
          </p:nvSpPr>
          <p:spPr>
            <a:xfrm>
              <a:off x="-2" y="6656173"/>
              <a:ext cx="12187927" cy="2018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C9A231E-534A-0201-DA0A-422DCF8A1B66}"/>
                </a:ext>
              </a:extLst>
            </p:cNvPr>
            <p:cNvSpPr/>
            <p:nvPr/>
          </p:nvSpPr>
          <p:spPr>
            <a:xfrm flipV="1">
              <a:off x="-2" y="6656172"/>
              <a:ext cx="12187928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" bIns="27432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72C74897-1CC7-DD0C-C490-40900884620F}"/>
              </a:ext>
            </a:extLst>
          </p:cNvPr>
          <p:cNvSpPr txBox="1">
            <a:spLocks/>
          </p:cNvSpPr>
          <p:nvPr/>
        </p:nvSpPr>
        <p:spPr>
          <a:xfrm>
            <a:off x="0" y="6036003"/>
            <a:ext cx="12191999" cy="8219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00" dirty="0"/>
              <a:t>35</a:t>
            </a:r>
            <a:r>
              <a:rPr lang="en-US" sz="1000" baseline="30000" dirty="0"/>
              <a:t>th</a:t>
            </a:r>
            <a:r>
              <a:rPr lang="en-US" sz="1000" dirty="0"/>
              <a:t> Legislature, Committee of the Whole</a:t>
            </a:r>
            <a:br>
              <a:rPr lang="en-US" sz="1000" dirty="0"/>
            </a:br>
            <a:r>
              <a:rPr lang="en-US" sz="1000" dirty="0"/>
              <a:t> VITEMA EOC and Safe Room</a:t>
            </a:r>
          </a:p>
          <a:p>
            <a:pPr algn="r"/>
            <a:r>
              <a:rPr lang="en-US" sz="1000" dirty="0"/>
              <a:t>March 10, 2023</a:t>
            </a:r>
            <a:br>
              <a:rPr lang="en-US" sz="1200" dirty="0"/>
            </a:br>
            <a:endParaRPr lang="en-VI" sz="1200" dirty="0"/>
          </a:p>
        </p:txBody>
      </p:sp>
    </p:spTree>
    <p:extLst>
      <p:ext uri="{BB962C8B-B14F-4D97-AF65-F5344CB8AC3E}">
        <p14:creationId xmlns:p14="http://schemas.microsoft.com/office/powerpoint/2010/main" val="3055646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8A3334-9496-63C8-FAC1-FB1DA6B8F4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2185" y="602143"/>
            <a:ext cx="3657600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E0CB58-C204-27C9-6803-F441B4D419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38" y="624285"/>
            <a:ext cx="3657600" cy="27432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106F77D-4360-C30C-F48E-352624676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87925" cy="5414294"/>
          </a:xfrm>
        </p:spPr>
        <p:txBody>
          <a:bodyPr>
            <a:normAutofit/>
          </a:bodyPr>
          <a:lstStyle/>
          <a:p>
            <a:br>
              <a:rPr lang="en-US" sz="4000" b="1" dirty="0"/>
            </a:br>
            <a:br>
              <a:rPr lang="en-US" sz="4000" dirty="0"/>
            </a:br>
            <a:endParaRPr lang="en-VI" sz="4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412934-36EC-49E2-7378-1253E96FF304}"/>
              </a:ext>
            </a:extLst>
          </p:cNvPr>
          <p:cNvSpPr txBox="1">
            <a:spLocks/>
          </p:cNvSpPr>
          <p:nvPr/>
        </p:nvSpPr>
        <p:spPr>
          <a:xfrm>
            <a:off x="-4076" y="0"/>
            <a:ext cx="12187925" cy="54142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4000" b="1"/>
            </a:br>
            <a:br>
              <a:rPr lang="en-US" sz="4000"/>
            </a:br>
            <a:endParaRPr lang="en-VI" sz="4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A369C3-CBF8-91F0-2C56-7FE6DFA3AE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3520" y="3291263"/>
            <a:ext cx="3657600" cy="2743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026D9B-8C38-3176-856A-026A9E1485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4033" y="3291263"/>
            <a:ext cx="3657600" cy="2743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9F4F56E-3A84-E786-C327-86436CF4FCD4}"/>
              </a:ext>
            </a:extLst>
          </p:cNvPr>
          <p:cNvGrpSpPr/>
          <p:nvPr/>
        </p:nvGrpSpPr>
        <p:grpSpPr>
          <a:xfrm>
            <a:off x="-2" y="6656172"/>
            <a:ext cx="12187928" cy="201828"/>
            <a:chOff x="-2" y="6656172"/>
            <a:chExt cx="12187928" cy="20182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A9E273-B853-9EA2-60E0-B3764CD7E8F5}"/>
                </a:ext>
              </a:extLst>
            </p:cNvPr>
            <p:cNvSpPr/>
            <p:nvPr/>
          </p:nvSpPr>
          <p:spPr>
            <a:xfrm>
              <a:off x="-2" y="6656173"/>
              <a:ext cx="12187927" cy="2018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7226491-8C1C-5827-D8B6-5AC8198D1F62}"/>
                </a:ext>
              </a:extLst>
            </p:cNvPr>
            <p:cNvSpPr/>
            <p:nvPr/>
          </p:nvSpPr>
          <p:spPr>
            <a:xfrm flipV="1">
              <a:off x="-2" y="6656172"/>
              <a:ext cx="12187928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" bIns="27432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AB87D636-07A4-5369-4CF8-50E674C1532B}"/>
              </a:ext>
            </a:extLst>
          </p:cNvPr>
          <p:cNvSpPr txBox="1">
            <a:spLocks/>
          </p:cNvSpPr>
          <p:nvPr/>
        </p:nvSpPr>
        <p:spPr>
          <a:xfrm>
            <a:off x="0" y="6036003"/>
            <a:ext cx="12191999" cy="8219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00" dirty="0"/>
              <a:t>35</a:t>
            </a:r>
            <a:r>
              <a:rPr lang="en-US" sz="1000" baseline="30000" dirty="0"/>
              <a:t>th</a:t>
            </a:r>
            <a:r>
              <a:rPr lang="en-US" sz="1000" dirty="0"/>
              <a:t> Legislature, Committee of the Whole</a:t>
            </a:r>
            <a:br>
              <a:rPr lang="en-US" sz="1000" dirty="0"/>
            </a:br>
            <a:r>
              <a:rPr lang="en-US" sz="1000" dirty="0"/>
              <a:t> VITEMA EOC and Safe Room</a:t>
            </a:r>
          </a:p>
          <a:p>
            <a:pPr algn="r"/>
            <a:r>
              <a:rPr lang="en-US" sz="1000" dirty="0"/>
              <a:t>March 10, 2023</a:t>
            </a:r>
            <a:br>
              <a:rPr lang="en-US" sz="1200" dirty="0"/>
            </a:br>
            <a:endParaRPr lang="en-VI" sz="1200" dirty="0"/>
          </a:p>
        </p:txBody>
      </p:sp>
    </p:spTree>
    <p:extLst>
      <p:ext uri="{BB962C8B-B14F-4D97-AF65-F5344CB8AC3E}">
        <p14:creationId xmlns:p14="http://schemas.microsoft.com/office/powerpoint/2010/main" val="4148527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106F77D-4360-C30C-F48E-352624676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87925" cy="5414294"/>
          </a:xfrm>
        </p:spPr>
        <p:txBody>
          <a:bodyPr>
            <a:normAutofit/>
          </a:bodyPr>
          <a:lstStyle/>
          <a:p>
            <a:br>
              <a:rPr lang="en-US" sz="4000" b="1" dirty="0"/>
            </a:br>
            <a:br>
              <a:rPr lang="en-US" sz="4000" dirty="0"/>
            </a:br>
            <a:endParaRPr lang="en-VI" sz="4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059467-830C-2DFE-3D9F-A10838CC702F}"/>
              </a:ext>
            </a:extLst>
          </p:cNvPr>
          <p:cNvSpPr txBox="1"/>
          <p:nvPr/>
        </p:nvSpPr>
        <p:spPr>
          <a:xfrm>
            <a:off x="8578662" y="0"/>
            <a:ext cx="36174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EXISTING CONDITIONS</a:t>
            </a:r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FLOODING/GUTS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200" dirty="0"/>
              <a:t>No FEMA flood zones or guts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200" dirty="0"/>
              <a:t>Pre-existing flood conditions exist</a:t>
            </a:r>
          </a:p>
          <a:p>
            <a:endParaRPr lang="en-US" sz="1200" dirty="0"/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CULTURAL/HISTORICAL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/>
              <a:t>Previously Disturbed Site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/>
              <a:t>No Cultural/Historical Resources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/>
              <a:t>Cease Work and Report Resources </a:t>
            </a:r>
          </a:p>
          <a:p>
            <a:pPr lvl="1"/>
            <a:endParaRPr lang="en-US" sz="1200" dirty="0"/>
          </a:p>
          <a:p>
            <a:pPr lvl="1"/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ENDANGERED PLANTS/ANIMALS	</a:t>
            </a:r>
          </a:p>
          <a:p>
            <a:endParaRPr lang="en-US" sz="1200" dirty="0"/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200" dirty="0"/>
              <a:t>No ESAs or Boa Habitat</a:t>
            </a:r>
          </a:p>
          <a:p>
            <a:endParaRPr lang="en-US" sz="1200" dirty="0"/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NO WETLANDS	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DB99B79-4C39-1871-2E08-0142428F7925}"/>
              </a:ext>
            </a:extLst>
          </p:cNvPr>
          <p:cNvSpPr/>
          <p:nvPr/>
        </p:nvSpPr>
        <p:spPr>
          <a:xfrm>
            <a:off x="4664812" y="2084172"/>
            <a:ext cx="384983" cy="494271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914240-41A3-3B88-092E-17A77EDAF7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8"/>
          <a:stretch/>
        </p:blipFill>
        <p:spPr>
          <a:xfrm>
            <a:off x="-12226" y="-9728"/>
            <a:ext cx="8578662" cy="60808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7FDF8A-5AC1-A91E-F076-1615263C31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1" t="4571" r="18785" b="4508"/>
          <a:stretch/>
        </p:blipFill>
        <p:spPr>
          <a:xfrm>
            <a:off x="33915" y="72105"/>
            <a:ext cx="2627119" cy="27432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3FB2FE1-13D0-9975-43F0-27D52318B5E6}"/>
              </a:ext>
            </a:extLst>
          </p:cNvPr>
          <p:cNvSpPr/>
          <p:nvPr/>
        </p:nvSpPr>
        <p:spPr>
          <a:xfrm>
            <a:off x="1944130" y="502508"/>
            <a:ext cx="45719" cy="5196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8D691F-5EFB-D0BE-E93C-CAC52F685AA3}"/>
              </a:ext>
            </a:extLst>
          </p:cNvPr>
          <p:cNvGrpSpPr/>
          <p:nvPr/>
        </p:nvGrpSpPr>
        <p:grpSpPr>
          <a:xfrm>
            <a:off x="-2" y="6656172"/>
            <a:ext cx="12187928" cy="201828"/>
            <a:chOff x="-2" y="6656172"/>
            <a:chExt cx="12187928" cy="20182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A7746D1-B4EC-EABC-573D-08DFE7CDC1D0}"/>
                </a:ext>
              </a:extLst>
            </p:cNvPr>
            <p:cNvSpPr/>
            <p:nvPr/>
          </p:nvSpPr>
          <p:spPr>
            <a:xfrm>
              <a:off x="-2" y="6656173"/>
              <a:ext cx="12187927" cy="2018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537A1BC-AE88-627E-5BEF-F88E7491981A}"/>
                </a:ext>
              </a:extLst>
            </p:cNvPr>
            <p:cNvSpPr/>
            <p:nvPr/>
          </p:nvSpPr>
          <p:spPr>
            <a:xfrm flipV="1">
              <a:off x="-2" y="6656172"/>
              <a:ext cx="12187928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" bIns="27432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6819DD06-DAEA-45D7-E346-53C2188F1087}"/>
              </a:ext>
            </a:extLst>
          </p:cNvPr>
          <p:cNvSpPr/>
          <p:nvPr/>
        </p:nvSpPr>
        <p:spPr>
          <a:xfrm>
            <a:off x="4811584" y="2305322"/>
            <a:ext cx="45719" cy="5196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8924A4-8151-DE39-6869-22E381DDE24F}"/>
              </a:ext>
            </a:extLst>
          </p:cNvPr>
          <p:cNvSpPr txBox="1">
            <a:spLocks/>
          </p:cNvSpPr>
          <p:nvPr/>
        </p:nvSpPr>
        <p:spPr>
          <a:xfrm>
            <a:off x="0" y="6036003"/>
            <a:ext cx="12191999" cy="8219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00" dirty="0"/>
              <a:t>35</a:t>
            </a:r>
            <a:r>
              <a:rPr lang="en-US" sz="1000" baseline="30000" dirty="0"/>
              <a:t>th</a:t>
            </a:r>
            <a:r>
              <a:rPr lang="en-US" sz="1000" dirty="0"/>
              <a:t> Legislature, Committee of the Whole</a:t>
            </a:r>
            <a:br>
              <a:rPr lang="en-US" sz="1000" dirty="0"/>
            </a:br>
            <a:r>
              <a:rPr lang="en-US" sz="1000" dirty="0"/>
              <a:t> VITEMA EOC and Safe Room</a:t>
            </a:r>
          </a:p>
          <a:p>
            <a:pPr algn="r"/>
            <a:r>
              <a:rPr lang="en-US" sz="1000" dirty="0"/>
              <a:t>March 10, 2023</a:t>
            </a:r>
            <a:br>
              <a:rPr lang="en-US" sz="1200" dirty="0"/>
            </a:br>
            <a:endParaRPr lang="en-VI" sz="1200" dirty="0"/>
          </a:p>
        </p:txBody>
      </p:sp>
    </p:spTree>
    <p:extLst>
      <p:ext uri="{BB962C8B-B14F-4D97-AF65-F5344CB8AC3E}">
        <p14:creationId xmlns:p14="http://schemas.microsoft.com/office/powerpoint/2010/main" val="528976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106F77D-4360-C30C-F48E-352624676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87925" cy="5414294"/>
          </a:xfrm>
        </p:spPr>
        <p:txBody>
          <a:bodyPr>
            <a:normAutofit/>
          </a:bodyPr>
          <a:lstStyle/>
          <a:p>
            <a:br>
              <a:rPr lang="en-US" sz="4000" b="1" dirty="0"/>
            </a:br>
            <a:br>
              <a:rPr lang="en-US" sz="4000" dirty="0"/>
            </a:br>
            <a:endParaRPr lang="en-VI" sz="4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4C9C2AC-09BB-AF05-AC22-FD20AB575AC6}"/>
              </a:ext>
            </a:extLst>
          </p:cNvPr>
          <p:cNvGrpSpPr/>
          <p:nvPr/>
        </p:nvGrpSpPr>
        <p:grpSpPr>
          <a:xfrm>
            <a:off x="-2" y="6656172"/>
            <a:ext cx="12187928" cy="201828"/>
            <a:chOff x="-2" y="6656172"/>
            <a:chExt cx="12187928" cy="20182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B606BA-7DC2-6674-9231-8152FE06A40B}"/>
                </a:ext>
              </a:extLst>
            </p:cNvPr>
            <p:cNvSpPr/>
            <p:nvPr/>
          </p:nvSpPr>
          <p:spPr>
            <a:xfrm>
              <a:off x="-2" y="6656173"/>
              <a:ext cx="12187927" cy="2018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4515D78-4DB8-1B6C-95A6-7E0D6F7B40E5}"/>
                </a:ext>
              </a:extLst>
            </p:cNvPr>
            <p:cNvSpPr/>
            <p:nvPr/>
          </p:nvSpPr>
          <p:spPr>
            <a:xfrm flipV="1">
              <a:off x="-2" y="6656172"/>
              <a:ext cx="12187928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" bIns="27432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AEB098F-FE66-B547-BEF9-E0BF91F95A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4" t="-140" r="21656" b="7178"/>
          <a:stretch/>
        </p:blipFill>
        <p:spPr>
          <a:xfrm>
            <a:off x="2957209" y="468872"/>
            <a:ext cx="3907804" cy="371761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8CE3ED-A0D5-C47F-C77C-B85E86D98262}"/>
              </a:ext>
            </a:extLst>
          </p:cNvPr>
          <p:cNvSpPr txBox="1"/>
          <p:nvPr/>
        </p:nvSpPr>
        <p:spPr>
          <a:xfrm>
            <a:off x="8590889" y="0"/>
            <a:ext cx="3592965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NEW VITEMA EOC FACILITY</a:t>
            </a:r>
          </a:p>
          <a:p>
            <a:endParaRPr lang="en-US" sz="1200" dirty="0"/>
          </a:p>
          <a:p>
            <a:r>
              <a:rPr lang="en-US" sz="1200" dirty="0"/>
              <a:t>Summary of Exterior Building Views</a:t>
            </a:r>
          </a:p>
          <a:p>
            <a:pPr marL="228600" indent="-228600">
              <a:buFont typeface="+mj-lt"/>
              <a:buAutoNum type="arabicPeriod"/>
            </a:pPr>
            <a:endParaRPr lang="en-US" sz="1200" dirty="0"/>
          </a:p>
          <a:p>
            <a:pPr marL="285750" indent="-285750">
              <a:buFont typeface="+mj-lt"/>
              <a:buAutoNum type="arabicPeriod"/>
            </a:pPr>
            <a:r>
              <a:rPr lang="en-US" sz="1200" b="1" dirty="0"/>
              <a:t>View looking West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Residential neighborhood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Faith facilities</a:t>
            </a:r>
          </a:p>
          <a:p>
            <a:pPr marL="228600" indent="-228600">
              <a:buFont typeface="+mj-lt"/>
              <a:buAutoNum type="arabicPeriod"/>
            </a:pPr>
            <a:endParaRPr lang="en-US" sz="1200" dirty="0"/>
          </a:p>
          <a:p>
            <a:pPr marL="285750" indent="-285750">
              <a:buFont typeface="+mj-lt"/>
              <a:buAutoNum type="arabicPeriod"/>
            </a:pPr>
            <a:r>
              <a:rPr lang="en-US" sz="1200" b="1" dirty="0"/>
              <a:t>View looking North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Residential &amp; Questa Verde Condos</a:t>
            </a:r>
          </a:p>
          <a:p>
            <a:pPr marL="685800" lvl="1" indent="-228600">
              <a:buFont typeface="+mj-lt"/>
              <a:buAutoNum type="arabicPeriod"/>
            </a:pPr>
            <a:endParaRPr lang="en-US" sz="1200" dirty="0"/>
          </a:p>
          <a:p>
            <a:pPr marL="285750" indent="-285750">
              <a:buFont typeface="+mj-lt"/>
              <a:buAutoNum type="arabicPeriod"/>
            </a:pPr>
            <a:r>
              <a:rPr lang="en-US" sz="1200" b="1" dirty="0"/>
              <a:t>View looking East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Residential neighborhood</a:t>
            </a:r>
          </a:p>
          <a:p>
            <a:pPr marL="742950" lvl="1" indent="-285750">
              <a:buFont typeface="+mj-lt"/>
              <a:buAutoNum type="arabicPeriod"/>
            </a:pPr>
            <a:endParaRPr lang="en-US" sz="1200" dirty="0"/>
          </a:p>
          <a:p>
            <a:pPr marL="285750" indent="-285750">
              <a:buFont typeface="+mj-lt"/>
              <a:buAutoNum type="arabicPeriod"/>
            </a:pPr>
            <a:r>
              <a:rPr lang="en-US" sz="1200" b="1" dirty="0"/>
              <a:t>View looking South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Residential neighborhood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lvl="1"/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5BBB27-A788-0B16-E72C-ED78397DF2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1" t="19403" b="-299"/>
          <a:stretch/>
        </p:blipFill>
        <p:spPr>
          <a:xfrm>
            <a:off x="329806" y="171450"/>
            <a:ext cx="2514600" cy="16908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EBD33F-5E8E-7593-9790-D3BB2F8309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3946" y="171450"/>
            <a:ext cx="2286000" cy="1714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0A48FDE-78F5-150E-5B96-7E56D881E9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1876" y="0"/>
            <a:ext cx="2514600" cy="18859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F78FB0E-DE1A-871F-54D1-129B5D7E40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288" y="1965513"/>
            <a:ext cx="2514600" cy="18859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18C5BA-4DCF-12AA-4C6C-7760CF3826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074" y="1965513"/>
            <a:ext cx="2514600" cy="18859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314F732-CBFF-7167-812B-9EE6F006C5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1875" y="3958521"/>
            <a:ext cx="2514600" cy="1885950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8D56780-91D4-3D89-8787-3E623E4E6832}"/>
              </a:ext>
            </a:extLst>
          </p:cNvPr>
          <p:cNvCxnSpPr>
            <a:cxnSpLocks/>
          </p:cNvCxnSpPr>
          <p:nvPr/>
        </p:nvCxnSpPr>
        <p:spPr>
          <a:xfrm flipV="1">
            <a:off x="5157814" y="2908487"/>
            <a:ext cx="91440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C795EBBF-E6D3-C3D1-FFB4-1C804FDB9054}"/>
              </a:ext>
            </a:extLst>
          </p:cNvPr>
          <p:cNvSpPr/>
          <p:nvPr/>
        </p:nvSpPr>
        <p:spPr>
          <a:xfrm>
            <a:off x="5554938" y="2666171"/>
            <a:ext cx="51727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2A2C6E1C-3995-F5D4-A6A4-4004688588BD}"/>
              </a:ext>
            </a:extLst>
          </p:cNvPr>
          <p:cNvSpPr/>
          <p:nvPr/>
        </p:nvSpPr>
        <p:spPr>
          <a:xfrm rot="16200000">
            <a:off x="4045728" y="1393916"/>
            <a:ext cx="49943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6013CE69-82DC-3A2E-3E2B-435349F2A703}"/>
              </a:ext>
            </a:extLst>
          </p:cNvPr>
          <p:cNvSpPr/>
          <p:nvPr/>
        </p:nvSpPr>
        <p:spPr>
          <a:xfrm rot="5400000">
            <a:off x="4045728" y="3962122"/>
            <a:ext cx="49943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EF7677E6-5835-CB5E-3862-16D75CF15199}"/>
              </a:ext>
            </a:extLst>
          </p:cNvPr>
          <p:cNvSpPr/>
          <p:nvPr/>
        </p:nvSpPr>
        <p:spPr>
          <a:xfrm rot="10800000">
            <a:off x="2517110" y="2668072"/>
            <a:ext cx="51727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60278488-5732-7CF6-1380-52060D3AA543}"/>
              </a:ext>
            </a:extLst>
          </p:cNvPr>
          <p:cNvSpPr/>
          <p:nvPr/>
        </p:nvSpPr>
        <p:spPr>
          <a:xfrm>
            <a:off x="6093961" y="2771327"/>
            <a:ext cx="274320" cy="27432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9B189B64-3D39-1ECD-4F21-17F639BD29CC}"/>
              </a:ext>
            </a:extLst>
          </p:cNvPr>
          <p:cNvSpPr/>
          <p:nvPr/>
        </p:nvSpPr>
        <p:spPr>
          <a:xfrm>
            <a:off x="4158285" y="1102739"/>
            <a:ext cx="274320" cy="27432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4899CB25-2207-5C16-D382-4AD2EC44363A}"/>
              </a:ext>
            </a:extLst>
          </p:cNvPr>
          <p:cNvSpPr/>
          <p:nvPr/>
        </p:nvSpPr>
        <p:spPr>
          <a:xfrm>
            <a:off x="2233953" y="2771327"/>
            <a:ext cx="274320" cy="27432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E308563A-656B-2E34-0245-E08B1EF30343}"/>
              </a:ext>
            </a:extLst>
          </p:cNvPr>
          <p:cNvSpPr/>
          <p:nvPr/>
        </p:nvSpPr>
        <p:spPr>
          <a:xfrm>
            <a:off x="4158285" y="4465335"/>
            <a:ext cx="274320" cy="27432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E01459-9D3E-9ED6-4FC9-5C83D49F5F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406" y="3954720"/>
            <a:ext cx="2286000" cy="1714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3DDB9E-4D99-895E-F6CA-48011FFDB7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3946" y="3954720"/>
            <a:ext cx="2286000" cy="17145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B1B5848-6C8C-33CB-F1C2-130E5EAF08C0}"/>
              </a:ext>
            </a:extLst>
          </p:cNvPr>
          <p:cNvSpPr txBox="1">
            <a:spLocks/>
          </p:cNvSpPr>
          <p:nvPr/>
        </p:nvSpPr>
        <p:spPr>
          <a:xfrm>
            <a:off x="0" y="6036003"/>
            <a:ext cx="12191999" cy="8219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00" dirty="0"/>
              <a:t>35</a:t>
            </a:r>
            <a:r>
              <a:rPr lang="en-US" sz="1000" baseline="30000" dirty="0"/>
              <a:t>th</a:t>
            </a:r>
            <a:r>
              <a:rPr lang="en-US" sz="1000" dirty="0"/>
              <a:t> Legislature, Committee of the Whole</a:t>
            </a:r>
            <a:br>
              <a:rPr lang="en-US" sz="1000" dirty="0"/>
            </a:br>
            <a:r>
              <a:rPr lang="en-US" sz="1000" dirty="0"/>
              <a:t> VITEMA EOC and Safe Room</a:t>
            </a:r>
          </a:p>
          <a:p>
            <a:pPr algn="r"/>
            <a:r>
              <a:rPr lang="en-US" sz="1000" dirty="0"/>
              <a:t>March 10, 2023</a:t>
            </a:r>
            <a:br>
              <a:rPr lang="en-US" sz="1200" dirty="0"/>
            </a:br>
            <a:endParaRPr lang="en-VI" sz="1200" dirty="0"/>
          </a:p>
        </p:txBody>
      </p:sp>
    </p:spTree>
    <p:extLst>
      <p:ext uri="{BB962C8B-B14F-4D97-AF65-F5344CB8AC3E}">
        <p14:creationId xmlns:p14="http://schemas.microsoft.com/office/powerpoint/2010/main" val="316782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4C9C2AC-09BB-AF05-AC22-FD20AB575AC6}"/>
              </a:ext>
            </a:extLst>
          </p:cNvPr>
          <p:cNvGrpSpPr/>
          <p:nvPr/>
        </p:nvGrpSpPr>
        <p:grpSpPr>
          <a:xfrm>
            <a:off x="-2" y="6656172"/>
            <a:ext cx="12187928" cy="201828"/>
            <a:chOff x="-2" y="6656172"/>
            <a:chExt cx="12187928" cy="20182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B606BA-7DC2-6674-9231-8152FE06A40B}"/>
                </a:ext>
              </a:extLst>
            </p:cNvPr>
            <p:cNvSpPr/>
            <p:nvPr/>
          </p:nvSpPr>
          <p:spPr>
            <a:xfrm>
              <a:off x="-2" y="6656173"/>
              <a:ext cx="12187927" cy="2018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4515D78-4DB8-1B6C-95A6-7E0D6F7B40E5}"/>
                </a:ext>
              </a:extLst>
            </p:cNvPr>
            <p:cNvSpPr/>
            <p:nvPr/>
          </p:nvSpPr>
          <p:spPr>
            <a:xfrm flipV="1">
              <a:off x="-2" y="6656172"/>
              <a:ext cx="12187928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" bIns="27432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A8CE3ED-A0D5-C47F-C77C-B85E86D98262}"/>
              </a:ext>
            </a:extLst>
          </p:cNvPr>
          <p:cNvSpPr txBox="1"/>
          <p:nvPr/>
        </p:nvSpPr>
        <p:spPr>
          <a:xfrm>
            <a:off x="8590889" y="0"/>
            <a:ext cx="3592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b="1" dirty="0"/>
          </a:p>
          <a:p>
            <a:pPr algn="ctr"/>
            <a:r>
              <a:rPr lang="en-US" sz="1200" b="1" dirty="0"/>
              <a:t>VIEW FROM QUESTA VERDE</a:t>
            </a:r>
          </a:p>
          <a:p>
            <a:pPr algn="ctr"/>
            <a:r>
              <a:rPr lang="en-US" sz="1200" b="1" dirty="0"/>
              <a:t>TO NEW VITEMA EOC FACILITY</a:t>
            </a:r>
          </a:p>
          <a:p>
            <a:endParaRPr lang="en-US" sz="12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D492B95-61B7-D971-206F-101BCB837E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9"/>
          <a:stretch/>
        </p:blipFill>
        <p:spPr>
          <a:xfrm>
            <a:off x="-4076" y="0"/>
            <a:ext cx="8586815" cy="66561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02D42D-2EB2-CB51-11EC-80D5C296BE6F}"/>
              </a:ext>
            </a:extLst>
          </p:cNvPr>
          <p:cNvSpPr txBox="1">
            <a:spLocks/>
          </p:cNvSpPr>
          <p:nvPr/>
        </p:nvSpPr>
        <p:spPr>
          <a:xfrm>
            <a:off x="0" y="6036003"/>
            <a:ext cx="12191999" cy="8219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00" dirty="0"/>
              <a:t>35</a:t>
            </a:r>
            <a:r>
              <a:rPr lang="en-US" sz="1000" baseline="30000" dirty="0"/>
              <a:t>th</a:t>
            </a:r>
            <a:r>
              <a:rPr lang="en-US" sz="1000" dirty="0"/>
              <a:t> Legislature, Committee of the Whole</a:t>
            </a:r>
            <a:br>
              <a:rPr lang="en-US" sz="1000" dirty="0"/>
            </a:br>
            <a:r>
              <a:rPr lang="en-US" sz="1000" dirty="0"/>
              <a:t> VITEMA EOC and Safe Room</a:t>
            </a:r>
          </a:p>
          <a:p>
            <a:pPr algn="r"/>
            <a:r>
              <a:rPr lang="en-US" sz="1000" dirty="0"/>
              <a:t>March 10, 2023</a:t>
            </a:r>
            <a:br>
              <a:rPr lang="en-US" sz="1200" dirty="0"/>
            </a:br>
            <a:endParaRPr lang="en-VI" sz="1200" dirty="0"/>
          </a:p>
        </p:txBody>
      </p:sp>
    </p:spTree>
    <p:extLst>
      <p:ext uri="{BB962C8B-B14F-4D97-AF65-F5344CB8AC3E}">
        <p14:creationId xmlns:p14="http://schemas.microsoft.com/office/powerpoint/2010/main" val="3866592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106F77D-4360-C30C-F48E-352624676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87925" cy="5414294"/>
          </a:xfrm>
        </p:spPr>
        <p:txBody>
          <a:bodyPr>
            <a:normAutofit/>
          </a:bodyPr>
          <a:lstStyle/>
          <a:p>
            <a:br>
              <a:rPr lang="en-US" sz="4000" b="1" dirty="0"/>
            </a:br>
            <a:br>
              <a:rPr lang="en-US" sz="4000" dirty="0"/>
            </a:br>
            <a:endParaRPr lang="en-VI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92AE37-A71E-4D7A-B281-A9F7CE2C98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1" t="19" r="52" b="37"/>
          <a:stretch/>
        </p:blipFill>
        <p:spPr bwMode="auto">
          <a:xfrm>
            <a:off x="5115337" y="1"/>
            <a:ext cx="707666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782B7D36-2EF1-7369-2468-6946B9F4E176}"/>
              </a:ext>
            </a:extLst>
          </p:cNvPr>
          <p:cNvSpPr txBox="1">
            <a:spLocks/>
          </p:cNvSpPr>
          <p:nvPr/>
        </p:nvSpPr>
        <p:spPr>
          <a:xfrm>
            <a:off x="457200" y="1927976"/>
            <a:ext cx="5265549" cy="5355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Proposed Facility</a:t>
            </a:r>
          </a:p>
        </p:txBody>
      </p:sp>
      <p:pic>
        <p:nvPicPr>
          <p:cNvPr id="8" name="Picture 8" descr="Image result for shoes steps path">
            <a:extLst>
              <a:ext uri="{FF2B5EF4-FFF2-40B4-BE49-F238E27FC236}">
                <a16:creationId xmlns:a16="http://schemas.microsoft.com/office/drawing/2014/main" id="{3565E885-4D02-541E-F71A-4BF29864FC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300" t="25593" r="100212" b="31818"/>
          <a:stretch/>
        </p:blipFill>
        <p:spPr bwMode="auto">
          <a:xfrm>
            <a:off x="5446644" y="2574235"/>
            <a:ext cx="924340" cy="428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26CFF4C-BD62-3684-8A22-9DA89DD619CC}"/>
              </a:ext>
            </a:extLst>
          </p:cNvPr>
          <p:cNvGrpSpPr/>
          <p:nvPr/>
        </p:nvGrpSpPr>
        <p:grpSpPr>
          <a:xfrm>
            <a:off x="-2" y="6656172"/>
            <a:ext cx="12187928" cy="201828"/>
            <a:chOff x="-2" y="6656172"/>
            <a:chExt cx="12187928" cy="20182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1D64A6A-557D-460F-0F7E-349F262922CD}"/>
                </a:ext>
              </a:extLst>
            </p:cNvPr>
            <p:cNvSpPr/>
            <p:nvPr/>
          </p:nvSpPr>
          <p:spPr>
            <a:xfrm>
              <a:off x="-2" y="6656173"/>
              <a:ext cx="12187927" cy="2018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BD3742A-1636-A049-81C3-18442597EDA9}"/>
                </a:ext>
              </a:extLst>
            </p:cNvPr>
            <p:cNvSpPr/>
            <p:nvPr/>
          </p:nvSpPr>
          <p:spPr>
            <a:xfrm flipV="1">
              <a:off x="-2" y="6656172"/>
              <a:ext cx="12187928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" bIns="27432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E02ADB2F-98C2-1C35-755F-30A098F77DDB}"/>
              </a:ext>
            </a:extLst>
          </p:cNvPr>
          <p:cNvSpPr txBox="1">
            <a:spLocks/>
          </p:cNvSpPr>
          <p:nvPr/>
        </p:nvSpPr>
        <p:spPr>
          <a:xfrm>
            <a:off x="0" y="6036003"/>
            <a:ext cx="12191999" cy="8219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00" dirty="0"/>
              <a:t>35</a:t>
            </a:r>
            <a:r>
              <a:rPr lang="en-US" sz="1000" baseline="30000" dirty="0"/>
              <a:t>th</a:t>
            </a:r>
            <a:r>
              <a:rPr lang="en-US" sz="1000" dirty="0"/>
              <a:t> Legislature, Committee of the Whole</a:t>
            </a:r>
            <a:br>
              <a:rPr lang="en-US" sz="1000" dirty="0"/>
            </a:br>
            <a:r>
              <a:rPr lang="en-US" sz="1000" dirty="0"/>
              <a:t> VITEMA EOC and Safe Room</a:t>
            </a:r>
          </a:p>
          <a:p>
            <a:pPr algn="r"/>
            <a:r>
              <a:rPr lang="en-US" sz="1000" dirty="0"/>
              <a:t>March 10, 2023</a:t>
            </a:r>
            <a:br>
              <a:rPr lang="en-US" sz="1200" dirty="0"/>
            </a:br>
            <a:endParaRPr lang="en-VI" sz="1200" dirty="0"/>
          </a:p>
        </p:txBody>
      </p:sp>
    </p:spTree>
    <p:extLst>
      <p:ext uri="{BB962C8B-B14F-4D97-AF65-F5344CB8AC3E}">
        <p14:creationId xmlns:p14="http://schemas.microsoft.com/office/powerpoint/2010/main" val="1817130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106F77D-4360-C30C-F48E-352624676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87925" cy="5414294"/>
          </a:xfrm>
        </p:spPr>
        <p:txBody>
          <a:bodyPr>
            <a:normAutofit/>
          </a:bodyPr>
          <a:lstStyle/>
          <a:p>
            <a:br>
              <a:rPr lang="en-US" sz="4000" b="1" dirty="0"/>
            </a:br>
            <a:br>
              <a:rPr lang="en-US" sz="4000" dirty="0"/>
            </a:br>
            <a:endParaRPr lang="en-VI" sz="4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A9C6BC9-7E59-2EAA-002C-E0DD2374B61F}"/>
              </a:ext>
            </a:extLst>
          </p:cNvPr>
          <p:cNvGrpSpPr/>
          <p:nvPr/>
        </p:nvGrpSpPr>
        <p:grpSpPr>
          <a:xfrm>
            <a:off x="-2" y="6656172"/>
            <a:ext cx="12187928" cy="201828"/>
            <a:chOff x="-2" y="6656172"/>
            <a:chExt cx="12187928" cy="20182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2E5DF7C-9534-6A1E-923E-ACB2059BC2D7}"/>
                </a:ext>
              </a:extLst>
            </p:cNvPr>
            <p:cNvSpPr/>
            <p:nvPr/>
          </p:nvSpPr>
          <p:spPr>
            <a:xfrm>
              <a:off x="-2" y="6656173"/>
              <a:ext cx="12187927" cy="2018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51C791-C79A-539B-8C3E-081DBFE7CAE0}"/>
                </a:ext>
              </a:extLst>
            </p:cNvPr>
            <p:cNvSpPr/>
            <p:nvPr/>
          </p:nvSpPr>
          <p:spPr>
            <a:xfrm flipV="1">
              <a:off x="-2" y="6656172"/>
              <a:ext cx="12187928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" bIns="27432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F4F4D90-A05B-7A3A-F239-6AEE9C9D13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55" r="21383" b="1897"/>
          <a:stretch/>
        </p:blipFill>
        <p:spPr>
          <a:xfrm>
            <a:off x="-8149" y="0"/>
            <a:ext cx="5854472" cy="5311167"/>
          </a:xfrm>
          <a:prstGeom prst="rect">
            <a:avLst/>
          </a:prstGeom>
        </p:spPr>
      </p:pic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4DB9931F-1571-0209-9BF1-418F435E06C0}"/>
              </a:ext>
            </a:extLst>
          </p:cNvPr>
          <p:cNvSpPr/>
          <p:nvPr/>
        </p:nvSpPr>
        <p:spPr>
          <a:xfrm>
            <a:off x="2306784" y="2077492"/>
            <a:ext cx="182880" cy="18288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9F7EC79F-A186-5999-4CBE-56113B2EE442}"/>
              </a:ext>
            </a:extLst>
          </p:cNvPr>
          <p:cNvSpPr/>
          <p:nvPr/>
        </p:nvSpPr>
        <p:spPr>
          <a:xfrm>
            <a:off x="4199929" y="2697821"/>
            <a:ext cx="182880" cy="18288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8B9D4AD3-C32C-CBA3-C577-E95EF70ECCFB}"/>
              </a:ext>
            </a:extLst>
          </p:cNvPr>
          <p:cNvSpPr/>
          <p:nvPr/>
        </p:nvSpPr>
        <p:spPr>
          <a:xfrm>
            <a:off x="3584969" y="3476823"/>
            <a:ext cx="182880" cy="18288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D904033A-9860-D9E2-66B9-9A827A67B4D2}"/>
              </a:ext>
            </a:extLst>
          </p:cNvPr>
          <p:cNvSpPr/>
          <p:nvPr/>
        </p:nvSpPr>
        <p:spPr>
          <a:xfrm>
            <a:off x="4430444" y="3125920"/>
            <a:ext cx="182880" cy="18288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A151661F-EAA6-88C7-666A-D8CA621ABF2C}"/>
              </a:ext>
            </a:extLst>
          </p:cNvPr>
          <p:cNvSpPr/>
          <p:nvPr/>
        </p:nvSpPr>
        <p:spPr>
          <a:xfrm>
            <a:off x="5226078" y="1986052"/>
            <a:ext cx="182880" cy="18288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3E3515D4-B9D6-22F6-044E-9563140C8EB3}"/>
              </a:ext>
            </a:extLst>
          </p:cNvPr>
          <p:cNvSpPr/>
          <p:nvPr/>
        </p:nvSpPr>
        <p:spPr>
          <a:xfrm>
            <a:off x="1982088" y="3319633"/>
            <a:ext cx="182880" cy="18288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3872ACD8-66CA-2F7F-3BB8-143C25E052BE}"/>
              </a:ext>
            </a:extLst>
          </p:cNvPr>
          <p:cNvSpPr/>
          <p:nvPr/>
        </p:nvSpPr>
        <p:spPr>
          <a:xfrm>
            <a:off x="984979" y="4152450"/>
            <a:ext cx="182880" cy="18288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F5AFF778-D0D5-1449-7D06-C5AC6E5CC0BB}"/>
              </a:ext>
            </a:extLst>
          </p:cNvPr>
          <p:cNvSpPr/>
          <p:nvPr/>
        </p:nvSpPr>
        <p:spPr>
          <a:xfrm>
            <a:off x="383803" y="4335330"/>
            <a:ext cx="182880" cy="18288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EED85781-351C-EDE9-C4F4-1412BCC9E191}"/>
              </a:ext>
            </a:extLst>
          </p:cNvPr>
          <p:cNvSpPr/>
          <p:nvPr/>
        </p:nvSpPr>
        <p:spPr>
          <a:xfrm>
            <a:off x="1274649" y="3627461"/>
            <a:ext cx="182880" cy="18288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5D66B120-B8A6-A84C-346A-02F3D1507B71}"/>
              </a:ext>
            </a:extLst>
          </p:cNvPr>
          <p:cNvSpPr/>
          <p:nvPr/>
        </p:nvSpPr>
        <p:spPr>
          <a:xfrm>
            <a:off x="4199929" y="126772"/>
            <a:ext cx="182880" cy="18288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FBA6D8-4D1F-CB94-1CCF-4DB6AA836F52}"/>
              </a:ext>
            </a:extLst>
          </p:cNvPr>
          <p:cNvSpPr txBox="1"/>
          <p:nvPr/>
        </p:nvSpPr>
        <p:spPr>
          <a:xfrm>
            <a:off x="8590889" y="0"/>
            <a:ext cx="359296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PROPOSED SITE PLAN</a:t>
            </a:r>
          </a:p>
          <a:p>
            <a:endParaRPr lang="en-US" sz="1200" dirty="0"/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PARKING - Surface</a:t>
            </a:r>
          </a:p>
          <a:p>
            <a:pPr lvl="2"/>
            <a:endParaRPr lang="en-US" sz="12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/>
              <a:t>Regular Stalls - 135 (includes ADA)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/>
              <a:t>RV Stalls – 4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/>
              <a:t>Overflow – 64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/>
              <a:t>Total - 202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SITE IMPROVEMENTS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+mj-lt"/>
              <a:buAutoNum type="arabicPeriod"/>
            </a:pPr>
            <a:r>
              <a:rPr lang="en-US" sz="1200" dirty="0"/>
              <a:t>Stormwater Pond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sz="1200" dirty="0"/>
              <a:t>Mechanical Yard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sz="1200" dirty="0"/>
              <a:t>Sidewalks and Driveways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sz="1200" dirty="0"/>
              <a:t>Entrance Gate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sz="1200" dirty="0"/>
              <a:t>Perimeter Fence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sz="1200" dirty="0"/>
              <a:t>Generator Enclosure &amp; Mechanical Yard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8C8E60-374A-C946-AE29-2B9BA31171F1}"/>
              </a:ext>
            </a:extLst>
          </p:cNvPr>
          <p:cNvSpPr txBox="1">
            <a:spLocks/>
          </p:cNvSpPr>
          <p:nvPr/>
        </p:nvSpPr>
        <p:spPr>
          <a:xfrm>
            <a:off x="0" y="6036003"/>
            <a:ext cx="12191999" cy="8219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00" dirty="0"/>
              <a:t>35</a:t>
            </a:r>
            <a:r>
              <a:rPr lang="en-US" sz="1000" baseline="30000" dirty="0"/>
              <a:t>th</a:t>
            </a:r>
            <a:r>
              <a:rPr lang="en-US" sz="1000" dirty="0"/>
              <a:t> Legislature, Committee of the Whole</a:t>
            </a:r>
            <a:br>
              <a:rPr lang="en-US" sz="1000" dirty="0"/>
            </a:br>
            <a:r>
              <a:rPr lang="en-US" sz="1000" dirty="0"/>
              <a:t> VITEMA EOC and Safe Room</a:t>
            </a:r>
          </a:p>
          <a:p>
            <a:pPr algn="r"/>
            <a:r>
              <a:rPr lang="en-US" sz="1000" dirty="0"/>
              <a:t>March 10, 2023</a:t>
            </a:r>
            <a:br>
              <a:rPr lang="en-US" sz="1200" dirty="0"/>
            </a:br>
            <a:endParaRPr lang="en-VI" sz="1200" dirty="0"/>
          </a:p>
        </p:txBody>
      </p:sp>
    </p:spTree>
    <p:extLst>
      <p:ext uri="{BB962C8B-B14F-4D97-AF65-F5344CB8AC3E}">
        <p14:creationId xmlns:p14="http://schemas.microsoft.com/office/powerpoint/2010/main" val="4166980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106F77D-4360-C30C-F48E-352624676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87925" cy="5414294"/>
          </a:xfrm>
        </p:spPr>
        <p:txBody>
          <a:bodyPr>
            <a:normAutofit/>
          </a:bodyPr>
          <a:lstStyle/>
          <a:p>
            <a:br>
              <a:rPr lang="en-US" sz="4000" b="1" dirty="0"/>
            </a:br>
            <a:br>
              <a:rPr lang="en-US" sz="4000" dirty="0"/>
            </a:br>
            <a:endParaRPr lang="en-VI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8EBC6C-0938-6249-1B17-D9CD978F3FF5}"/>
              </a:ext>
            </a:extLst>
          </p:cNvPr>
          <p:cNvSpPr txBox="1"/>
          <p:nvPr/>
        </p:nvSpPr>
        <p:spPr>
          <a:xfrm>
            <a:off x="8582737" y="0"/>
            <a:ext cx="36133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PROPOSED GRADING AND DRAINAGE</a:t>
            </a:r>
          </a:p>
          <a:p>
            <a:endParaRPr lang="en-US" sz="1200" dirty="0"/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STORMWATER POND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/>
              <a:t>Parking Lot Runoff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/>
              <a:t>Cistern Overflow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STORMWATER INLETS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STORMWATER DRAINAGE SYSTEM</a:t>
            </a:r>
          </a:p>
          <a:p>
            <a:pPr lvl="1"/>
            <a:endParaRPr lang="en-US" sz="12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64972D-F427-B485-3CB6-F5A56A415C79}"/>
              </a:ext>
            </a:extLst>
          </p:cNvPr>
          <p:cNvGrpSpPr/>
          <p:nvPr/>
        </p:nvGrpSpPr>
        <p:grpSpPr>
          <a:xfrm>
            <a:off x="-2" y="6656172"/>
            <a:ext cx="12187928" cy="201828"/>
            <a:chOff x="-2" y="6656172"/>
            <a:chExt cx="12187928" cy="20182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F881072-85C1-3E8F-D272-0D88D74DDA07}"/>
                </a:ext>
              </a:extLst>
            </p:cNvPr>
            <p:cNvSpPr/>
            <p:nvPr/>
          </p:nvSpPr>
          <p:spPr>
            <a:xfrm>
              <a:off x="-2" y="6656173"/>
              <a:ext cx="12187927" cy="2018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8E66B5-A348-ABE5-39EF-762921AAC44B}"/>
                </a:ext>
              </a:extLst>
            </p:cNvPr>
            <p:cNvSpPr/>
            <p:nvPr/>
          </p:nvSpPr>
          <p:spPr>
            <a:xfrm flipV="1">
              <a:off x="-2" y="6656172"/>
              <a:ext cx="12187928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" bIns="27432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331E07A-B9E3-09A6-0F6F-E5A38C54FD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0" r="22437"/>
          <a:stretch/>
        </p:blipFill>
        <p:spPr>
          <a:xfrm>
            <a:off x="-4075" y="238125"/>
            <a:ext cx="5804800" cy="516334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7C9424B-C050-E572-D77D-3F65539BFA99}"/>
              </a:ext>
            </a:extLst>
          </p:cNvPr>
          <p:cNvSpPr txBox="1">
            <a:spLocks/>
          </p:cNvSpPr>
          <p:nvPr/>
        </p:nvSpPr>
        <p:spPr>
          <a:xfrm>
            <a:off x="0" y="6036003"/>
            <a:ext cx="12191999" cy="8219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00" dirty="0"/>
              <a:t>35</a:t>
            </a:r>
            <a:r>
              <a:rPr lang="en-US" sz="1000" baseline="30000" dirty="0"/>
              <a:t>th</a:t>
            </a:r>
            <a:r>
              <a:rPr lang="en-US" sz="1000" dirty="0"/>
              <a:t> Legislature, Committee of the Whole</a:t>
            </a:r>
            <a:br>
              <a:rPr lang="en-US" sz="1000" dirty="0"/>
            </a:br>
            <a:r>
              <a:rPr lang="en-US" sz="1000" dirty="0"/>
              <a:t> VITEMA EOC and Safe Room</a:t>
            </a:r>
          </a:p>
          <a:p>
            <a:pPr algn="r"/>
            <a:r>
              <a:rPr lang="en-US" sz="1000" dirty="0"/>
              <a:t>March 10, 2023</a:t>
            </a:r>
            <a:br>
              <a:rPr lang="en-US" sz="1200" dirty="0"/>
            </a:br>
            <a:endParaRPr lang="en-VI" sz="1200" dirty="0"/>
          </a:p>
        </p:txBody>
      </p:sp>
    </p:spTree>
    <p:extLst>
      <p:ext uri="{BB962C8B-B14F-4D97-AF65-F5344CB8AC3E}">
        <p14:creationId xmlns:p14="http://schemas.microsoft.com/office/powerpoint/2010/main" val="119069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106F77D-4360-C30C-F48E-352624676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87925" cy="5414294"/>
          </a:xfrm>
        </p:spPr>
        <p:txBody>
          <a:bodyPr>
            <a:normAutofit/>
          </a:bodyPr>
          <a:lstStyle/>
          <a:p>
            <a:br>
              <a:rPr lang="en-US" sz="4000" b="1" dirty="0"/>
            </a:br>
            <a:br>
              <a:rPr lang="en-US" sz="4000" dirty="0"/>
            </a:br>
            <a:endParaRPr lang="en-VI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4B3672-3B4C-0999-2FA0-8CA9F98BCF22}"/>
              </a:ext>
            </a:extLst>
          </p:cNvPr>
          <p:cNvSpPr txBox="1"/>
          <p:nvPr/>
        </p:nvSpPr>
        <p:spPr>
          <a:xfrm>
            <a:off x="8582737" y="0"/>
            <a:ext cx="361333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PROPOSED UTILITIES</a:t>
            </a:r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POTABLE WATER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/>
              <a:t>Cistern and Pump Station (interior, basement level)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/>
              <a:t>Master Meter/Backflow Preventor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/>
              <a:t>Reuse Water Cistern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/>
              <a:t>Reuse Water Pump Station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/>
              <a:t>Reuse Water Drip Irrigation Connection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/>
              <a:t>WAPA 2 inch Potable Water Pipe</a:t>
            </a:r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SANITARY SEWER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/>
              <a:t>Wastewater Treatment Plant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/>
              <a:t>Buffer Tank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/>
              <a:t>Sanitary Cleanout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/>
              <a:t>Irrigation Area</a:t>
            </a:r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POWER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/>
              <a:t>Transformer (by WAPA)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/>
              <a:t>Underground Power Conduits (by WAPA)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TELECOMMUNICATIONS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/>
              <a:t>Conduits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/>
              <a:t>Connection to WAPA Provided Telecom Handhole</a:t>
            </a:r>
            <a:endParaRPr lang="en-US" sz="1200" dirty="0">
              <a:solidFill>
                <a:srgbClr val="FF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4A18A8-7BD0-5D33-F199-6B6CE58F62C5}"/>
              </a:ext>
            </a:extLst>
          </p:cNvPr>
          <p:cNvGrpSpPr/>
          <p:nvPr/>
        </p:nvGrpSpPr>
        <p:grpSpPr>
          <a:xfrm>
            <a:off x="-2" y="6656172"/>
            <a:ext cx="12187928" cy="201828"/>
            <a:chOff x="-2" y="6656172"/>
            <a:chExt cx="12187928" cy="20182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195D03-F9AF-F4AC-354B-F164463AFC66}"/>
                </a:ext>
              </a:extLst>
            </p:cNvPr>
            <p:cNvSpPr/>
            <p:nvPr/>
          </p:nvSpPr>
          <p:spPr>
            <a:xfrm>
              <a:off x="-2" y="6656173"/>
              <a:ext cx="12187927" cy="2018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596C24A-7093-22BB-AD56-C881475A4DCB}"/>
                </a:ext>
              </a:extLst>
            </p:cNvPr>
            <p:cNvSpPr/>
            <p:nvPr/>
          </p:nvSpPr>
          <p:spPr>
            <a:xfrm flipV="1">
              <a:off x="-2" y="6656172"/>
              <a:ext cx="12187928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" bIns="27432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605CDB7-3348-39B2-3444-58C51616B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96" y="161579"/>
            <a:ext cx="5453814" cy="541429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643715D-4BF9-C028-ACA4-17C9F4335F8A}"/>
              </a:ext>
            </a:extLst>
          </p:cNvPr>
          <p:cNvSpPr txBox="1">
            <a:spLocks/>
          </p:cNvSpPr>
          <p:nvPr/>
        </p:nvSpPr>
        <p:spPr>
          <a:xfrm>
            <a:off x="0" y="6036003"/>
            <a:ext cx="12191999" cy="8219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00" dirty="0"/>
              <a:t>35</a:t>
            </a:r>
            <a:r>
              <a:rPr lang="en-US" sz="1000" baseline="30000" dirty="0"/>
              <a:t>th</a:t>
            </a:r>
            <a:r>
              <a:rPr lang="en-US" sz="1000" dirty="0"/>
              <a:t> Legislature, Committee of the Whole</a:t>
            </a:r>
            <a:br>
              <a:rPr lang="en-US" sz="1000" dirty="0"/>
            </a:br>
            <a:r>
              <a:rPr lang="en-US" sz="1000" dirty="0"/>
              <a:t> VITEMA EOC and Safe Room</a:t>
            </a:r>
          </a:p>
          <a:p>
            <a:pPr algn="r"/>
            <a:r>
              <a:rPr lang="en-US" sz="1000" dirty="0"/>
              <a:t>March 10, 2023</a:t>
            </a:r>
            <a:br>
              <a:rPr lang="en-US" sz="1200" dirty="0"/>
            </a:br>
            <a:endParaRPr lang="en-VI" sz="1200" dirty="0"/>
          </a:p>
        </p:txBody>
      </p:sp>
    </p:spTree>
    <p:extLst>
      <p:ext uri="{BB962C8B-B14F-4D97-AF65-F5344CB8AC3E}">
        <p14:creationId xmlns:p14="http://schemas.microsoft.com/office/powerpoint/2010/main" val="1132297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106F77D-4360-C30C-F48E-352624676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87925" cy="5414294"/>
          </a:xfrm>
        </p:spPr>
        <p:txBody>
          <a:bodyPr>
            <a:normAutofit/>
          </a:bodyPr>
          <a:lstStyle/>
          <a:p>
            <a:br>
              <a:rPr lang="en-US" sz="4000" b="1" dirty="0"/>
            </a:br>
            <a:br>
              <a:rPr lang="en-US" sz="4000" dirty="0"/>
            </a:br>
            <a:endParaRPr lang="en-VI" sz="4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1CB08D-DF68-035C-5D2F-60C36FA0D359}"/>
              </a:ext>
            </a:extLst>
          </p:cNvPr>
          <p:cNvSpPr txBox="1"/>
          <p:nvPr/>
        </p:nvSpPr>
        <p:spPr>
          <a:xfrm>
            <a:off x="8590889" y="0"/>
            <a:ext cx="3592965" cy="58428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NEW VITEMA EOC FACILITY</a:t>
            </a:r>
          </a:p>
          <a:p>
            <a:endParaRPr lang="en-US" sz="1200" dirty="0"/>
          </a:p>
          <a:p>
            <a:r>
              <a:rPr lang="en-US" sz="1200" dirty="0"/>
              <a:t>Summary of Building Program</a:t>
            </a:r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Ground Floor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Cistern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Utility and Storage space</a:t>
            </a:r>
          </a:p>
          <a:p>
            <a:endParaRPr lang="en-US" sz="1200" dirty="0"/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1</a:t>
            </a:r>
            <a:r>
              <a:rPr lang="en-US" sz="1200" b="1" baseline="30000" dirty="0"/>
              <a:t>st</a:t>
            </a:r>
            <a:r>
              <a:rPr lang="en-US" sz="1200" b="1" dirty="0"/>
              <a:t> Floor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Secure EOC Entry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Emergency Operations Center (EOC)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Meeting Space</a:t>
            </a:r>
          </a:p>
          <a:p>
            <a:pPr lvl="1">
              <a:lnSpc>
                <a:spcPct val="107000"/>
              </a:lnSpc>
            </a:pPr>
            <a:endParaRPr lang="en-US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</a:pPr>
            <a:endParaRPr lang="en-US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2</a:t>
            </a:r>
            <a:r>
              <a:rPr lang="en-US" sz="1200" b="1" baseline="30000" dirty="0"/>
              <a:t>nd</a:t>
            </a:r>
            <a:r>
              <a:rPr lang="en-US" sz="1200" b="1" dirty="0"/>
              <a:t> Floor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Secure ECC Entry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911 Call Center (ECC)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Office space &amp; Meeting Rooms</a:t>
            </a:r>
          </a:p>
          <a:p>
            <a:endParaRPr lang="en-US" sz="1200" dirty="0"/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3</a:t>
            </a:r>
            <a:r>
              <a:rPr lang="en-US" sz="1200" b="1" baseline="30000" dirty="0"/>
              <a:t>rd</a:t>
            </a:r>
            <a:r>
              <a:rPr lang="en-US" sz="1200" b="1" dirty="0"/>
              <a:t> Floor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Staff Bunk and Multi-purpose space</a:t>
            </a:r>
          </a:p>
          <a:p>
            <a:pPr lvl="1"/>
            <a:endParaRPr lang="en-US" sz="1200" dirty="0"/>
          </a:p>
          <a:p>
            <a:pPr lvl="1"/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4</a:t>
            </a:r>
            <a:r>
              <a:rPr lang="en-US" sz="1200" b="1" baseline="30000" dirty="0"/>
              <a:t>th</a:t>
            </a:r>
            <a:r>
              <a:rPr lang="en-US" sz="1200" b="1" dirty="0"/>
              <a:t> Floor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EOC Office space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BF530C6-5909-51F6-5597-3C35BEFA6768}"/>
              </a:ext>
            </a:extLst>
          </p:cNvPr>
          <p:cNvGrpSpPr/>
          <p:nvPr/>
        </p:nvGrpSpPr>
        <p:grpSpPr>
          <a:xfrm>
            <a:off x="-2" y="6656172"/>
            <a:ext cx="12187928" cy="201828"/>
            <a:chOff x="-2" y="6656172"/>
            <a:chExt cx="12187928" cy="20182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A44F7A-4035-08D6-37B9-0D3381F40051}"/>
                </a:ext>
              </a:extLst>
            </p:cNvPr>
            <p:cNvSpPr/>
            <p:nvPr/>
          </p:nvSpPr>
          <p:spPr>
            <a:xfrm>
              <a:off x="-2" y="6656173"/>
              <a:ext cx="12187927" cy="2018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F04FA7B-3810-A539-A58E-A3C5B8564DB3}"/>
                </a:ext>
              </a:extLst>
            </p:cNvPr>
            <p:cNvSpPr/>
            <p:nvPr/>
          </p:nvSpPr>
          <p:spPr>
            <a:xfrm flipV="1">
              <a:off x="-2" y="6656172"/>
              <a:ext cx="12187928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" bIns="27432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7987E8B-F1EA-864A-C3FC-CEE20F6C72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" t="2111" r="12400" b="1177"/>
          <a:stretch/>
        </p:blipFill>
        <p:spPr>
          <a:xfrm>
            <a:off x="8146" y="116734"/>
            <a:ext cx="8582743" cy="651725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E68EE9F-1572-30E0-EA1D-14248477436F}"/>
              </a:ext>
            </a:extLst>
          </p:cNvPr>
          <p:cNvSpPr txBox="1">
            <a:spLocks/>
          </p:cNvSpPr>
          <p:nvPr/>
        </p:nvSpPr>
        <p:spPr>
          <a:xfrm>
            <a:off x="0" y="6036003"/>
            <a:ext cx="12191999" cy="8219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00" dirty="0"/>
              <a:t>35</a:t>
            </a:r>
            <a:r>
              <a:rPr lang="en-US" sz="1000" baseline="30000" dirty="0"/>
              <a:t>th</a:t>
            </a:r>
            <a:r>
              <a:rPr lang="en-US" sz="1000" dirty="0"/>
              <a:t> Legislature, Committee of the Whole</a:t>
            </a:r>
            <a:br>
              <a:rPr lang="en-US" sz="1000" dirty="0"/>
            </a:br>
            <a:r>
              <a:rPr lang="en-US" sz="1000" dirty="0"/>
              <a:t> VITEMA EOC and Safe Room</a:t>
            </a:r>
          </a:p>
          <a:p>
            <a:pPr algn="r"/>
            <a:r>
              <a:rPr lang="en-US" sz="1000" dirty="0"/>
              <a:t>March 10, 2023</a:t>
            </a:r>
            <a:br>
              <a:rPr lang="en-US" sz="1200" dirty="0"/>
            </a:br>
            <a:endParaRPr lang="en-VI" sz="1200" dirty="0"/>
          </a:p>
        </p:txBody>
      </p:sp>
    </p:spTree>
    <p:extLst>
      <p:ext uri="{BB962C8B-B14F-4D97-AF65-F5344CB8AC3E}">
        <p14:creationId xmlns:p14="http://schemas.microsoft.com/office/powerpoint/2010/main" val="3244296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106F77D-4360-C30C-F48E-352624676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87925" cy="5414294"/>
          </a:xfrm>
        </p:spPr>
        <p:txBody>
          <a:bodyPr>
            <a:normAutofit/>
          </a:bodyPr>
          <a:lstStyle/>
          <a:p>
            <a:br>
              <a:rPr lang="en-US" sz="4000" b="1" dirty="0"/>
            </a:br>
            <a:br>
              <a:rPr lang="en-US" sz="4000" dirty="0"/>
            </a:br>
            <a:endParaRPr lang="en-VI" sz="4000" dirty="0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6E44E51E-C72A-3E60-3A50-182E8079B55E}"/>
              </a:ext>
            </a:extLst>
          </p:cNvPr>
          <p:cNvSpPr txBox="1">
            <a:spLocks/>
          </p:cNvSpPr>
          <p:nvPr/>
        </p:nvSpPr>
        <p:spPr>
          <a:xfrm>
            <a:off x="457200" y="1927976"/>
            <a:ext cx="5265549" cy="5355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solidFill>
                  <a:schemeClr val="tx1"/>
                </a:solidFill>
                <a:cs typeface="Segoe UI" panose="020B0502040204020203" pitchFamily="34" charset="0"/>
              </a:rPr>
              <a:t>Today’s Agenda</a:t>
            </a:r>
          </a:p>
        </p:txBody>
      </p:sp>
      <p:pic>
        <p:nvPicPr>
          <p:cNvPr id="5" name="Picture 6" descr="Image result for stopwatch closeup">
            <a:extLst>
              <a:ext uri="{FF2B5EF4-FFF2-40B4-BE49-F238E27FC236}">
                <a16:creationId xmlns:a16="http://schemas.microsoft.com/office/drawing/2014/main" id="{A10F0963-CDD1-9371-1D54-99EBCF3AC8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87" t="4448" r="63957" b="31512"/>
          <a:stretch/>
        </p:blipFill>
        <p:spPr bwMode="auto">
          <a:xfrm>
            <a:off x="6370984" y="0"/>
            <a:ext cx="582101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E8ADD1F5-E6A5-9D05-E3D8-A9A7669D0383}"/>
              </a:ext>
            </a:extLst>
          </p:cNvPr>
          <p:cNvSpPr txBox="1">
            <a:spLocks/>
          </p:cNvSpPr>
          <p:nvPr/>
        </p:nvSpPr>
        <p:spPr>
          <a:xfrm>
            <a:off x="457201" y="3321448"/>
            <a:ext cx="5608748" cy="23852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cs typeface="Segoe UI" panose="020B0502040204020203" pitchFamily="34" charset="0"/>
              </a:rPr>
              <a:t>Project Introduction</a:t>
            </a:r>
          </a:p>
          <a:p>
            <a:r>
              <a:rPr lang="en-US" sz="2400" dirty="0">
                <a:cs typeface="Segoe UI" panose="020B0502040204020203" pitchFamily="34" charset="0"/>
              </a:rPr>
              <a:t>Proposed Zoning Designation</a:t>
            </a:r>
          </a:p>
          <a:p>
            <a:r>
              <a:rPr lang="en-US" sz="2400" dirty="0">
                <a:cs typeface="Segoe UI" panose="020B0502040204020203" pitchFamily="34" charset="0"/>
              </a:rPr>
              <a:t>Existing Conditions Review</a:t>
            </a:r>
          </a:p>
          <a:p>
            <a:r>
              <a:rPr lang="en-US" sz="2400" dirty="0">
                <a:cs typeface="Segoe UI" panose="020B0502040204020203" pitchFamily="34" charset="0"/>
              </a:rPr>
              <a:t>Exterior Building Review</a:t>
            </a:r>
          </a:p>
          <a:p>
            <a:r>
              <a:rPr lang="en-US" sz="2400" dirty="0">
                <a:cs typeface="Segoe UI" panose="020B0502040204020203" pitchFamily="34" charset="0"/>
              </a:rPr>
              <a:t>Next Steps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9A225-9D46-06C7-3642-969A632C3685}"/>
              </a:ext>
            </a:extLst>
          </p:cNvPr>
          <p:cNvGrpSpPr/>
          <p:nvPr/>
        </p:nvGrpSpPr>
        <p:grpSpPr>
          <a:xfrm>
            <a:off x="-2" y="6656172"/>
            <a:ext cx="12187928" cy="201828"/>
            <a:chOff x="-2" y="6656172"/>
            <a:chExt cx="12187928" cy="20182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1060F3D-95FF-C2A9-E05C-34548823315D}"/>
                </a:ext>
              </a:extLst>
            </p:cNvPr>
            <p:cNvSpPr/>
            <p:nvPr/>
          </p:nvSpPr>
          <p:spPr>
            <a:xfrm>
              <a:off x="-2" y="6656173"/>
              <a:ext cx="12187927" cy="2018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EB7D099-5471-2C4A-A267-9C5EE5C13276}"/>
                </a:ext>
              </a:extLst>
            </p:cNvPr>
            <p:cNvSpPr/>
            <p:nvPr/>
          </p:nvSpPr>
          <p:spPr>
            <a:xfrm flipV="1">
              <a:off x="-2" y="6656172"/>
              <a:ext cx="12187928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" bIns="27432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09B53C68-F57F-3224-1D37-EE60F0BFE9D3}"/>
              </a:ext>
            </a:extLst>
          </p:cNvPr>
          <p:cNvSpPr txBox="1">
            <a:spLocks/>
          </p:cNvSpPr>
          <p:nvPr/>
        </p:nvSpPr>
        <p:spPr>
          <a:xfrm>
            <a:off x="0" y="6036003"/>
            <a:ext cx="12191999" cy="8219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00" dirty="0"/>
              <a:t>35</a:t>
            </a:r>
            <a:r>
              <a:rPr lang="en-US" sz="1000" baseline="30000" dirty="0"/>
              <a:t>th</a:t>
            </a:r>
            <a:r>
              <a:rPr lang="en-US" sz="1000" dirty="0"/>
              <a:t> Legislature, Committee of the Whole</a:t>
            </a:r>
            <a:br>
              <a:rPr lang="en-US" sz="1000" dirty="0"/>
            </a:br>
            <a:r>
              <a:rPr lang="en-US" sz="1000" dirty="0"/>
              <a:t> VITEMA EOC and Safe Room</a:t>
            </a:r>
          </a:p>
          <a:p>
            <a:pPr algn="r"/>
            <a:r>
              <a:rPr lang="en-US" sz="1000" dirty="0"/>
              <a:t>March 10, 2023</a:t>
            </a:r>
            <a:br>
              <a:rPr lang="en-US" sz="1200" dirty="0"/>
            </a:br>
            <a:endParaRPr lang="en-VI" sz="1200" dirty="0"/>
          </a:p>
        </p:txBody>
      </p:sp>
    </p:spTree>
    <p:extLst>
      <p:ext uri="{BB962C8B-B14F-4D97-AF65-F5344CB8AC3E}">
        <p14:creationId xmlns:p14="http://schemas.microsoft.com/office/powerpoint/2010/main" val="934965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106F77D-4360-C30C-F48E-352624676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87925" cy="5414294"/>
          </a:xfrm>
        </p:spPr>
        <p:txBody>
          <a:bodyPr>
            <a:normAutofit/>
          </a:bodyPr>
          <a:lstStyle/>
          <a:p>
            <a:br>
              <a:rPr lang="en-US" sz="4000" b="1" dirty="0"/>
            </a:br>
            <a:br>
              <a:rPr lang="en-US" sz="4000" dirty="0"/>
            </a:br>
            <a:endParaRPr lang="en-VI" sz="4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72D217-DC8D-C676-6F8B-BB17503604D5}"/>
              </a:ext>
            </a:extLst>
          </p:cNvPr>
          <p:cNvSpPr txBox="1"/>
          <p:nvPr/>
        </p:nvSpPr>
        <p:spPr>
          <a:xfrm>
            <a:off x="8590889" y="0"/>
            <a:ext cx="3592965" cy="58299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NEW VITEMA EOC FACILITY</a:t>
            </a:r>
          </a:p>
          <a:p>
            <a:pPr algn="ctr"/>
            <a:endParaRPr lang="en-US" sz="1200" b="1" dirty="0"/>
          </a:p>
          <a:p>
            <a:pPr algn="ctr"/>
            <a:endParaRPr lang="en-US" sz="1200" b="1" dirty="0"/>
          </a:p>
          <a:p>
            <a:pPr algn="ctr"/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Ground Floor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Cistern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Utility and Storage space</a:t>
            </a:r>
          </a:p>
          <a:p>
            <a:endParaRPr lang="en-US" sz="1200" dirty="0"/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1</a:t>
            </a:r>
            <a:r>
              <a:rPr lang="en-US" sz="1200" b="1" baseline="30000" dirty="0"/>
              <a:t>st</a:t>
            </a:r>
            <a:r>
              <a:rPr lang="en-US" sz="1200" b="1" dirty="0"/>
              <a:t> Floor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Secure EOC Entry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Emergency Operations Center (EOC)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Meeting Space</a:t>
            </a:r>
          </a:p>
          <a:p>
            <a:pPr lvl="1">
              <a:lnSpc>
                <a:spcPct val="107000"/>
              </a:lnSpc>
            </a:pPr>
            <a:endParaRPr lang="en-US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28E46C-F1AC-8D8E-B62F-6A0696E65AC2}"/>
              </a:ext>
            </a:extLst>
          </p:cNvPr>
          <p:cNvGrpSpPr/>
          <p:nvPr/>
        </p:nvGrpSpPr>
        <p:grpSpPr>
          <a:xfrm>
            <a:off x="-2" y="6656172"/>
            <a:ext cx="12187928" cy="201828"/>
            <a:chOff x="-2" y="6656172"/>
            <a:chExt cx="12187928" cy="20182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1C9821-DC9A-9542-E1F8-D61720BF7D84}"/>
                </a:ext>
              </a:extLst>
            </p:cNvPr>
            <p:cNvSpPr/>
            <p:nvPr/>
          </p:nvSpPr>
          <p:spPr>
            <a:xfrm>
              <a:off x="-2" y="6656173"/>
              <a:ext cx="12187927" cy="2018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6B47339-8092-2946-F314-63C817DBC395}"/>
                </a:ext>
              </a:extLst>
            </p:cNvPr>
            <p:cNvSpPr/>
            <p:nvPr/>
          </p:nvSpPr>
          <p:spPr>
            <a:xfrm flipV="1">
              <a:off x="-2" y="6656172"/>
              <a:ext cx="12187928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" bIns="27432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EFD8AEB-C566-A878-E9EF-9959F0840C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" t="2363" r="12115"/>
          <a:stretch/>
        </p:blipFill>
        <p:spPr>
          <a:xfrm>
            <a:off x="156754" y="127952"/>
            <a:ext cx="8303716" cy="64007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6A29EE9-605B-5363-A6FA-37A98790E54F}"/>
              </a:ext>
            </a:extLst>
          </p:cNvPr>
          <p:cNvSpPr txBox="1">
            <a:spLocks/>
          </p:cNvSpPr>
          <p:nvPr/>
        </p:nvSpPr>
        <p:spPr>
          <a:xfrm>
            <a:off x="0" y="6036003"/>
            <a:ext cx="12191999" cy="8219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00" dirty="0"/>
              <a:t>35</a:t>
            </a:r>
            <a:r>
              <a:rPr lang="en-US" sz="1000" baseline="30000" dirty="0"/>
              <a:t>th</a:t>
            </a:r>
            <a:r>
              <a:rPr lang="en-US" sz="1000" dirty="0"/>
              <a:t> Legislature, Committee of the Whole</a:t>
            </a:r>
            <a:br>
              <a:rPr lang="en-US" sz="1000" dirty="0"/>
            </a:br>
            <a:r>
              <a:rPr lang="en-US" sz="1000" dirty="0"/>
              <a:t> VITEMA EOC and Safe Room</a:t>
            </a:r>
          </a:p>
          <a:p>
            <a:pPr algn="r"/>
            <a:r>
              <a:rPr lang="en-US" sz="1000" dirty="0"/>
              <a:t>March 10, 2023</a:t>
            </a:r>
            <a:br>
              <a:rPr lang="en-US" sz="1200" dirty="0"/>
            </a:br>
            <a:endParaRPr lang="en-VI" sz="1200" dirty="0"/>
          </a:p>
        </p:txBody>
      </p:sp>
    </p:spTree>
    <p:extLst>
      <p:ext uri="{BB962C8B-B14F-4D97-AF65-F5344CB8AC3E}">
        <p14:creationId xmlns:p14="http://schemas.microsoft.com/office/powerpoint/2010/main" val="375356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C4152F7-D895-592C-D9F0-2E1294D8D13B}"/>
              </a:ext>
            </a:extLst>
          </p:cNvPr>
          <p:cNvSpPr txBox="1"/>
          <p:nvPr/>
        </p:nvSpPr>
        <p:spPr>
          <a:xfrm>
            <a:off x="8590889" y="0"/>
            <a:ext cx="3592965" cy="56970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NEW VITEMA EOC FACILITY</a:t>
            </a:r>
          </a:p>
          <a:p>
            <a:pPr algn="ctr"/>
            <a:endParaRPr lang="en-US" sz="1200" b="1" dirty="0"/>
          </a:p>
          <a:p>
            <a:pPr algn="ctr"/>
            <a:endParaRPr lang="en-US" sz="1200" b="1" dirty="0"/>
          </a:p>
          <a:p>
            <a:pPr algn="ctr"/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2</a:t>
            </a:r>
            <a:r>
              <a:rPr lang="en-US" sz="1200" b="1" baseline="30000" dirty="0"/>
              <a:t>nd</a:t>
            </a:r>
            <a:r>
              <a:rPr lang="en-US" sz="1200" b="1" dirty="0"/>
              <a:t> Floor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Secure ECC Entry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911 Call Center (ECC)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Office space &amp; Meeting Rooms</a:t>
            </a:r>
          </a:p>
          <a:p>
            <a:pPr lvl="1">
              <a:lnSpc>
                <a:spcPct val="107000"/>
              </a:lnSpc>
            </a:pPr>
            <a:endParaRPr lang="en-US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</a:pPr>
            <a:endParaRPr lang="en-US" sz="1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</a:pPr>
            <a:endParaRPr lang="en-US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</a:pPr>
            <a:endParaRPr lang="en-US" sz="1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</a:pPr>
            <a:endParaRPr lang="en-US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106F77D-4360-C30C-F48E-352624676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87925" cy="5414294"/>
          </a:xfrm>
        </p:spPr>
        <p:txBody>
          <a:bodyPr>
            <a:normAutofit/>
          </a:bodyPr>
          <a:lstStyle/>
          <a:p>
            <a:br>
              <a:rPr lang="en-US" sz="4000" b="1" dirty="0"/>
            </a:br>
            <a:br>
              <a:rPr lang="en-US" sz="4000" dirty="0"/>
            </a:br>
            <a:endParaRPr lang="en-VI" sz="4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1633CBD-E73D-8809-4BF1-13E6E68AEEBF}"/>
              </a:ext>
            </a:extLst>
          </p:cNvPr>
          <p:cNvGrpSpPr/>
          <p:nvPr/>
        </p:nvGrpSpPr>
        <p:grpSpPr>
          <a:xfrm>
            <a:off x="-2" y="6656172"/>
            <a:ext cx="12187928" cy="201828"/>
            <a:chOff x="-2" y="6656172"/>
            <a:chExt cx="12187928" cy="20182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685E9C-FB45-2C0C-37FE-3B3082CECE8C}"/>
                </a:ext>
              </a:extLst>
            </p:cNvPr>
            <p:cNvSpPr/>
            <p:nvPr/>
          </p:nvSpPr>
          <p:spPr>
            <a:xfrm>
              <a:off x="-2" y="6656173"/>
              <a:ext cx="12187927" cy="2018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F63DE8-38BC-2273-31DE-AD7DAA8CEE10}"/>
                </a:ext>
              </a:extLst>
            </p:cNvPr>
            <p:cNvSpPr/>
            <p:nvPr/>
          </p:nvSpPr>
          <p:spPr>
            <a:xfrm flipV="1">
              <a:off x="-2" y="6656172"/>
              <a:ext cx="12187928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" bIns="27432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C1FD9D7-BA51-42FC-A33D-DCD1269BA0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t="3767" r="23219" b="3666"/>
          <a:stretch/>
        </p:blipFill>
        <p:spPr>
          <a:xfrm>
            <a:off x="1384664" y="197412"/>
            <a:ext cx="7120368" cy="616461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57047EA-2F62-2124-5210-B77539ECA3DC}"/>
              </a:ext>
            </a:extLst>
          </p:cNvPr>
          <p:cNvSpPr txBox="1">
            <a:spLocks/>
          </p:cNvSpPr>
          <p:nvPr/>
        </p:nvSpPr>
        <p:spPr>
          <a:xfrm>
            <a:off x="0" y="6036003"/>
            <a:ext cx="12191999" cy="8219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00" dirty="0"/>
              <a:t>35</a:t>
            </a:r>
            <a:r>
              <a:rPr lang="en-US" sz="1000" baseline="30000" dirty="0"/>
              <a:t>th</a:t>
            </a:r>
            <a:r>
              <a:rPr lang="en-US" sz="1000" dirty="0"/>
              <a:t> Legislature, Committee of the Whole</a:t>
            </a:r>
            <a:br>
              <a:rPr lang="en-US" sz="1000" dirty="0"/>
            </a:br>
            <a:r>
              <a:rPr lang="en-US" sz="1000" dirty="0"/>
              <a:t> VITEMA EOC and Safe Room</a:t>
            </a:r>
          </a:p>
          <a:p>
            <a:pPr algn="r"/>
            <a:r>
              <a:rPr lang="en-US" sz="1000" dirty="0"/>
              <a:t>March 10, 2023</a:t>
            </a:r>
            <a:br>
              <a:rPr lang="en-US" sz="1200" dirty="0"/>
            </a:br>
            <a:endParaRPr lang="en-VI" sz="1200" dirty="0"/>
          </a:p>
        </p:txBody>
      </p:sp>
    </p:spTree>
    <p:extLst>
      <p:ext uri="{BB962C8B-B14F-4D97-AF65-F5344CB8AC3E}">
        <p14:creationId xmlns:p14="http://schemas.microsoft.com/office/powerpoint/2010/main" val="2444919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CF74DF4-7A30-91DC-43F4-82936E05FB76}"/>
              </a:ext>
            </a:extLst>
          </p:cNvPr>
          <p:cNvSpPr txBox="1"/>
          <p:nvPr/>
        </p:nvSpPr>
        <p:spPr>
          <a:xfrm>
            <a:off x="8590889" y="0"/>
            <a:ext cx="3592965" cy="55124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NEW VITEMA EOC FACILITY</a:t>
            </a:r>
          </a:p>
          <a:p>
            <a:pPr algn="ctr"/>
            <a:endParaRPr lang="en-US" sz="1200" b="1" dirty="0"/>
          </a:p>
          <a:p>
            <a:pPr algn="ctr"/>
            <a:endParaRPr lang="en-US" sz="1200" b="1" dirty="0"/>
          </a:p>
          <a:p>
            <a:pPr algn="ctr"/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3</a:t>
            </a:r>
            <a:r>
              <a:rPr lang="en-US" sz="1200" b="1" baseline="30000" dirty="0"/>
              <a:t>rd</a:t>
            </a:r>
            <a:r>
              <a:rPr lang="en-US" sz="1200" b="1" dirty="0"/>
              <a:t> Floor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Staff Bunk and Multi-purpose space</a:t>
            </a:r>
          </a:p>
          <a:p>
            <a:pPr lvl="1">
              <a:lnSpc>
                <a:spcPct val="107000"/>
              </a:lnSpc>
            </a:pPr>
            <a:endParaRPr lang="en-US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</a:pPr>
            <a:endParaRPr lang="en-US" sz="1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</a:pPr>
            <a:endParaRPr lang="en-US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</a:pPr>
            <a:endParaRPr lang="en-US" sz="1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</a:pPr>
            <a:endParaRPr lang="en-US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106F77D-4360-C30C-F48E-352624676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87925" cy="5414294"/>
          </a:xfrm>
        </p:spPr>
        <p:txBody>
          <a:bodyPr>
            <a:normAutofit/>
          </a:bodyPr>
          <a:lstStyle/>
          <a:p>
            <a:br>
              <a:rPr lang="en-US" sz="4000" b="1" dirty="0"/>
            </a:br>
            <a:br>
              <a:rPr lang="en-US" sz="4000" dirty="0"/>
            </a:br>
            <a:endParaRPr lang="en-VI" sz="4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2B9805-36AB-5853-C286-D3B4C371C526}"/>
              </a:ext>
            </a:extLst>
          </p:cNvPr>
          <p:cNvGrpSpPr/>
          <p:nvPr/>
        </p:nvGrpSpPr>
        <p:grpSpPr>
          <a:xfrm>
            <a:off x="-2" y="6656172"/>
            <a:ext cx="12187928" cy="201828"/>
            <a:chOff x="-2" y="6656172"/>
            <a:chExt cx="12187928" cy="20182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0258049-B913-29D8-740D-3DEC9A9E3D32}"/>
                </a:ext>
              </a:extLst>
            </p:cNvPr>
            <p:cNvSpPr/>
            <p:nvPr/>
          </p:nvSpPr>
          <p:spPr>
            <a:xfrm>
              <a:off x="-2" y="6656173"/>
              <a:ext cx="12187927" cy="2018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E0F1C59-43FB-7791-CD5E-02184AFB8E30}"/>
                </a:ext>
              </a:extLst>
            </p:cNvPr>
            <p:cNvSpPr/>
            <p:nvPr/>
          </p:nvSpPr>
          <p:spPr>
            <a:xfrm flipV="1">
              <a:off x="-2" y="6656172"/>
              <a:ext cx="12187928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" bIns="27432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FA2F0D8-4BF3-A0CB-17D7-AE45FA729E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2" t="4486" r="19989" b="4562"/>
          <a:stretch/>
        </p:blipFill>
        <p:spPr>
          <a:xfrm>
            <a:off x="1018909" y="156109"/>
            <a:ext cx="7522352" cy="614144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34C40A3-A3D9-417F-0495-169BCC99B804}"/>
              </a:ext>
            </a:extLst>
          </p:cNvPr>
          <p:cNvSpPr txBox="1">
            <a:spLocks/>
          </p:cNvSpPr>
          <p:nvPr/>
        </p:nvSpPr>
        <p:spPr>
          <a:xfrm>
            <a:off x="0" y="6036003"/>
            <a:ext cx="12191999" cy="8219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00" dirty="0"/>
              <a:t>35</a:t>
            </a:r>
            <a:r>
              <a:rPr lang="en-US" sz="1000" baseline="30000" dirty="0"/>
              <a:t>th</a:t>
            </a:r>
            <a:r>
              <a:rPr lang="en-US" sz="1000" dirty="0"/>
              <a:t> Legislature, Committee of the Whole</a:t>
            </a:r>
            <a:br>
              <a:rPr lang="en-US" sz="1000" dirty="0"/>
            </a:br>
            <a:r>
              <a:rPr lang="en-US" sz="1000" dirty="0"/>
              <a:t> VITEMA EOC and Safe Room</a:t>
            </a:r>
          </a:p>
          <a:p>
            <a:pPr algn="r"/>
            <a:r>
              <a:rPr lang="en-US" sz="1000" dirty="0"/>
              <a:t>March 10, 2023</a:t>
            </a:r>
            <a:br>
              <a:rPr lang="en-US" sz="1200" dirty="0"/>
            </a:br>
            <a:endParaRPr lang="en-VI" sz="1200" dirty="0"/>
          </a:p>
        </p:txBody>
      </p:sp>
    </p:spTree>
    <p:extLst>
      <p:ext uri="{BB962C8B-B14F-4D97-AF65-F5344CB8AC3E}">
        <p14:creationId xmlns:p14="http://schemas.microsoft.com/office/powerpoint/2010/main" val="2700440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259AD4-82CD-C8E7-3FB8-AB28B7B06799}"/>
              </a:ext>
            </a:extLst>
          </p:cNvPr>
          <p:cNvSpPr txBox="1"/>
          <p:nvPr/>
        </p:nvSpPr>
        <p:spPr>
          <a:xfrm>
            <a:off x="8590889" y="0"/>
            <a:ext cx="3592965" cy="57229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NEW VITEMA EOC FACILITY</a:t>
            </a:r>
          </a:p>
          <a:p>
            <a:pPr algn="ctr"/>
            <a:endParaRPr lang="en-US" sz="1200" b="1" dirty="0"/>
          </a:p>
          <a:p>
            <a:pPr algn="ctr"/>
            <a:endParaRPr lang="en-US" sz="1200" b="1" dirty="0"/>
          </a:p>
          <a:p>
            <a:pPr algn="ctr"/>
            <a:endParaRPr lang="en-US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4</a:t>
            </a:r>
            <a:r>
              <a:rPr lang="en-US" sz="1200" b="1" baseline="30000" dirty="0"/>
              <a:t>th</a:t>
            </a:r>
            <a:r>
              <a:rPr lang="en-US" sz="1200" b="1" dirty="0"/>
              <a:t> Floor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EOC Office space</a:t>
            </a:r>
          </a:p>
          <a:p>
            <a:pPr lvl="1">
              <a:lnSpc>
                <a:spcPct val="107000"/>
              </a:lnSpc>
            </a:pPr>
            <a:endParaRPr lang="en-US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</a:pPr>
            <a:endParaRPr lang="en-US" sz="1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</a:pPr>
            <a:endParaRPr lang="en-US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</a:pPr>
            <a:endParaRPr lang="en-US" sz="1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</a:pPr>
            <a:endParaRPr lang="en-US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</a:pPr>
            <a:endParaRPr lang="en-US" sz="1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</a:pPr>
            <a:endParaRPr lang="en-US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106F77D-4360-C30C-F48E-352624676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87925" cy="5414294"/>
          </a:xfrm>
        </p:spPr>
        <p:txBody>
          <a:bodyPr>
            <a:normAutofit/>
          </a:bodyPr>
          <a:lstStyle/>
          <a:p>
            <a:br>
              <a:rPr lang="en-US" sz="4000" b="1" dirty="0"/>
            </a:br>
            <a:br>
              <a:rPr lang="en-US" sz="4000" dirty="0"/>
            </a:br>
            <a:endParaRPr lang="en-VI" sz="4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7278824-8543-F236-20CE-7C31584F2CF5}"/>
              </a:ext>
            </a:extLst>
          </p:cNvPr>
          <p:cNvGrpSpPr/>
          <p:nvPr/>
        </p:nvGrpSpPr>
        <p:grpSpPr>
          <a:xfrm>
            <a:off x="-2" y="6656172"/>
            <a:ext cx="12187928" cy="201828"/>
            <a:chOff x="-2" y="6656172"/>
            <a:chExt cx="12187928" cy="20182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78C64B5-D00E-F656-3BF9-28A0EDE5CF7F}"/>
                </a:ext>
              </a:extLst>
            </p:cNvPr>
            <p:cNvSpPr/>
            <p:nvPr/>
          </p:nvSpPr>
          <p:spPr>
            <a:xfrm>
              <a:off x="-2" y="6656173"/>
              <a:ext cx="12187927" cy="2018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AE96792-F1F5-BD37-77F8-9C83AFC4D7CB}"/>
                </a:ext>
              </a:extLst>
            </p:cNvPr>
            <p:cNvSpPr/>
            <p:nvPr/>
          </p:nvSpPr>
          <p:spPr>
            <a:xfrm flipV="1">
              <a:off x="-2" y="6656172"/>
              <a:ext cx="12187928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" bIns="27432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5B56571-D102-8967-A02F-450503F977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" t="4306" r="15444" b="3485"/>
          <a:stretch/>
        </p:blipFill>
        <p:spPr>
          <a:xfrm>
            <a:off x="1001491" y="361479"/>
            <a:ext cx="7569786" cy="601371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AF8866C-02E7-AF5F-A7AB-55350E01DBC9}"/>
              </a:ext>
            </a:extLst>
          </p:cNvPr>
          <p:cNvSpPr txBox="1">
            <a:spLocks/>
          </p:cNvSpPr>
          <p:nvPr/>
        </p:nvSpPr>
        <p:spPr>
          <a:xfrm>
            <a:off x="0" y="6036003"/>
            <a:ext cx="12191999" cy="8219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00" dirty="0"/>
              <a:t>35</a:t>
            </a:r>
            <a:r>
              <a:rPr lang="en-US" sz="1000" baseline="30000" dirty="0"/>
              <a:t>th</a:t>
            </a:r>
            <a:r>
              <a:rPr lang="en-US" sz="1000" dirty="0"/>
              <a:t> Legislature, Committee of the Whole</a:t>
            </a:r>
            <a:br>
              <a:rPr lang="en-US" sz="1000" dirty="0"/>
            </a:br>
            <a:r>
              <a:rPr lang="en-US" sz="1000" dirty="0"/>
              <a:t> VITEMA EOC and Safe Room</a:t>
            </a:r>
          </a:p>
          <a:p>
            <a:pPr algn="r"/>
            <a:r>
              <a:rPr lang="en-US" sz="1000" dirty="0"/>
              <a:t>March 10, 2023</a:t>
            </a:r>
            <a:br>
              <a:rPr lang="en-US" sz="1200" dirty="0"/>
            </a:br>
            <a:endParaRPr lang="en-VI" sz="1200" dirty="0"/>
          </a:p>
        </p:txBody>
      </p:sp>
    </p:spTree>
    <p:extLst>
      <p:ext uri="{BB962C8B-B14F-4D97-AF65-F5344CB8AC3E}">
        <p14:creationId xmlns:p14="http://schemas.microsoft.com/office/powerpoint/2010/main" val="666627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CCEC56-BC30-A0B9-644B-819D10D683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7" t="7404" r="26044" b="2979"/>
          <a:stretch/>
        </p:blipFill>
        <p:spPr>
          <a:xfrm>
            <a:off x="466926" y="118147"/>
            <a:ext cx="6993129" cy="653802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106F77D-4360-C30C-F48E-352624676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87925" cy="5414294"/>
          </a:xfrm>
        </p:spPr>
        <p:txBody>
          <a:bodyPr>
            <a:normAutofit/>
          </a:bodyPr>
          <a:lstStyle/>
          <a:p>
            <a:r>
              <a:rPr lang="en-US" sz="4000" b="1" dirty="0"/>
              <a:t>	</a:t>
            </a:r>
            <a:br>
              <a:rPr lang="en-US" sz="4000" b="1" dirty="0"/>
            </a:br>
            <a:br>
              <a:rPr lang="en-US" sz="4000" dirty="0"/>
            </a:br>
            <a:endParaRPr lang="en-VI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BCFEAC-5767-98EB-14CF-C55CD933CA0C}"/>
              </a:ext>
            </a:extLst>
          </p:cNvPr>
          <p:cNvSpPr txBox="1"/>
          <p:nvPr/>
        </p:nvSpPr>
        <p:spPr>
          <a:xfrm>
            <a:off x="8590889" y="0"/>
            <a:ext cx="359296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NEW VITEMA EOC FACILITY</a:t>
            </a:r>
          </a:p>
          <a:p>
            <a:endParaRPr lang="en-US" sz="1200" dirty="0"/>
          </a:p>
          <a:p>
            <a:r>
              <a:rPr lang="en-US" sz="1200" dirty="0"/>
              <a:t>Exterior Building</a:t>
            </a:r>
          </a:p>
          <a:p>
            <a:pPr marL="228600" indent="-228600">
              <a:buFont typeface="+mj-lt"/>
              <a:buAutoNum type="arabicPeriod"/>
            </a:pPr>
            <a:endParaRPr lang="en-US" sz="1200" dirty="0"/>
          </a:p>
          <a:p>
            <a:pPr marL="285750" indent="-285750">
              <a:buFont typeface="+mj-lt"/>
              <a:buAutoNum type="arabicPeriod"/>
            </a:pPr>
            <a:r>
              <a:rPr lang="en-US" sz="1200" b="1" dirty="0"/>
              <a:t>SOUTH Exterior Building Elevation</a:t>
            </a:r>
          </a:p>
          <a:p>
            <a:pPr marL="228600" indent="-228600">
              <a:buFont typeface="+mj-lt"/>
              <a:buAutoNum type="arabicPeriod"/>
            </a:pPr>
            <a:endParaRPr lang="en-US" sz="1200" dirty="0"/>
          </a:p>
          <a:p>
            <a:pPr marL="285750" indent="-285750">
              <a:buFont typeface="+mj-lt"/>
              <a:buAutoNum type="arabicPeriod"/>
            </a:pPr>
            <a:r>
              <a:rPr lang="en-US" sz="1200" b="1" dirty="0"/>
              <a:t>WEST Exterior Building Elevation</a:t>
            </a:r>
          </a:p>
          <a:p>
            <a:pPr marL="285750" indent="-285750">
              <a:buFont typeface="+mj-lt"/>
              <a:buAutoNum type="arabicPeriod"/>
            </a:pPr>
            <a:endParaRPr lang="en-US" sz="1200" b="1" dirty="0"/>
          </a:p>
          <a:p>
            <a:pPr marL="285750" indent="-285750">
              <a:buFont typeface="+mj-lt"/>
              <a:buAutoNum type="arabicPeriod"/>
            </a:pPr>
            <a:endParaRPr lang="en-US" sz="1200" b="1" dirty="0"/>
          </a:p>
          <a:p>
            <a:pPr marL="285750" indent="-285750">
              <a:buFont typeface="+mj-lt"/>
              <a:buAutoNum type="arabicPeriod"/>
            </a:pPr>
            <a:endParaRPr lang="en-US" sz="1200" b="1" dirty="0"/>
          </a:p>
          <a:p>
            <a:pPr marL="285750" indent="-285750">
              <a:buFont typeface="+mj-lt"/>
              <a:buAutoNum type="arabicPeriod"/>
            </a:pPr>
            <a:endParaRPr lang="en-US" sz="1200" b="1" dirty="0"/>
          </a:p>
          <a:p>
            <a:pPr marL="285750" indent="-285750">
              <a:buFont typeface="+mj-lt"/>
              <a:buAutoNum type="arabicPeriod"/>
            </a:pPr>
            <a:endParaRPr lang="en-US" sz="1200" b="1" dirty="0"/>
          </a:p>
          <a:p>
            <a:pPr marL="285750" indent="-285750">
              <a:buFont typeface="+mj-lt"/>
              <a:buAutoNum type="arabicPeriod"/>
            </a:pPr>
            <a:endParaRPr lang="en-US" sz="1200" b="1" dirty="0"/>
          </a:p>
          <a:p>
            <a:pPr marL="285750" indent="-285750">
              <a:buFont typeface="+mj-lt"/>
              <a:buAutoNum type="arabicPeriod"/>
            </a:pPr>
            <a:endParaRPr lang="en-US" sz="1200" b="1" dirty="0"/>
          </a:p>
          <a:p>
            <a:pPr marL="285750" indent="-285750">
              <a:buFont typeface="+mj-lt"/>
              <a:buAutoNum type="arabicPeriod"/>
            </a:pPr>
            <a:endParaRPr lang="en-US" sz="1200" b="1" dirty="0"/>
          </a:p>
          <a:p>
            <a:pPr marL="285750" indent="-285750">
              <a:buFont typeface="+mj-lt"/>
              <a:buAutoNum type="arabicPeriod"/>
            </a:pPr>
            <a:endParaRPr lang="en-US" sz="1200" b="1" dirty="0"/>
          </a:p>
          <a:p>
            <a:pPr marL="285750" indent="-285750">
              <a:buFont typeface="+mj-lt"/>
              <a:buAutoNum type="arabicPeriod"/>
            </a:pPr>
            <a:endParaRPr lang="en-US" sz="1200" b="1" dirty="0"/>
          </a:p>
          <a:p>
            <a:pPr marL="285750" indent="-285750">
              <a:buFont typeface="+mj-lt"/>
              <a:buAutoNum type="arabicPeriod"/>
            </a:pPr>
            <a:endParaRPr lang="en-US" sz="1200" b="1" dirty="0"/>
          </a:p>
          <a:p>
            <a:pPr marL="285750" indent="-285750">
              <a:buFont typeface="+mj-lt"/>
              <a:buAutoNum type="arabicPeriod"/>
            </a:pPr>
            <a:endParaRPr lang="en-US" sz="1200" b="1" dirty="0"/>
          </a:p>
          <a:p>
            <a:pPr marL="285750" indent="-285750">
              <a:buFont typeface="+mj-lt"/>
              <a:buAutoNum type="arabicPeriod"/>
            </a:pPr>
            <a:endParaRPr lang="en-US" sz="1200" b="1" dirty="0"/>
          </a:p>
          <a:p>
            <a:pPr marL="285750" indent="-285750">
              <a:buFont typeface="+mj-lt"/>
              <a:buAutoNum type="arabicPeriod"/>
            </a:pPr>
            <a:endParaRPr lang="en-US" sz="1200" b="1" dirty="0"/>
          </a:p>
          <a:p>
            <a:pPr marL="285750" indent="-285750">
              <a:buFont typeface="+mj-lt"/>
              <a:buAutoNum type="arabicPeriod"/>
            </a:pPr>
            <a:endParaRPr lang="en-US" sz="1200" b="1" dirty="0"/>
          </a:p>
          <a:p>
            <a:pPr marL="285750" indent="-285750">
              <a:buFont typeface="+mj-lt"/>
              <a:buAutoNum type="arabicPeriod"/>
            </a:pPr>
            <a:endParaRPr lang="en-US" sz="1200" b="1" dirty="0"/>
          </a:p>
          <a:p>
            <a:pPr marL="285750" indent="-285750">
              <a:buFont typeface="+mj-lt"/>
              <a:buAutoNum type="arabicPeriod"/>
            </a:pPr>
            <a:endParaRPr lang="en-US" sz="1200" b="1" dirty="0"/>
          </a:p>
          <a:p>
            <a:pPr marL="285750" indent="-285750">
              <a:buFont typeface="+mj-lt"/>
              <a:buAutoNum type="arabicPeriod"/>
            </a:pPr>
            <a:endParaRPr lang="en-US" sz="1200" b="1" dirty="0"/>
          </a:p>
          <a:p>
            <a:endParaRPr lang="en-US" sz="1200" dirty="0"/>
          </a:p>
          <a:p>
            <a:pPr lvl="1"/>
            <a:endParaRPr lang="en-US" sz="1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FBBFF30-9F3C-5162-6D03-268F803DF3D4}"/>
              </a:ext>
            </a:extLst>
          </p:cNvPr>
          <p:cNvGrpSpPr/>
          <p:nvPr/>
        </p:nvGrpSpPr>
        <p:grpSpPr>
          <a:xfrm>
            <a:off x="-2" y="6656172"/>
            <a:ext cx="12187928" cy="201828"/>
            <a:chOff x="-2" y="6656172"/>
            <a:chExt cx="12187928" cy="20182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DD9A5AC-6A9E-1011-C2E2-467A2B6F8B54}"/>
                </a:ext>
              </a:extLst>
            </p:cNvPr>
            <p:cNvSpPr/>
            <p:nvPr/>
          </p:nvSpPr>
          <p:spPr>
            <a:xfrm>
              <a:off x="-2" y="6656173"/>
              <a:ext cx="12187927" cy="2018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B3DC06C-A13C-0173-056A-AF4F16D8404F}"/>
                </a:ext>
              </a:extLst>
            </p:cNvPr>
            <p:cNvSpPr/>
            <p:nvPr/>
          </p:nvSpPr>
          <p:spPr>
            <a:xfrm flipV="1">
              <a:off x="-2" y="6656172"/>
              <a:ext cx="12187928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" bIns="27432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6F57942F-4BAA-C8E9-DE4C-4C48ECAE445B}"/>
              </a:ext>
            </a:extLst>
          </p:cNvPr>
          <p:cNvSpPr/>
          <p:nvPr/>
        </p:nvSpPr>
        <p:spPr>
          <a:xfrm>
            <a:off x="1272210" y="2881554"/>
            <a:ext cx="274320" cy="27432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38F525EE-45BB-F856-B008-2EB856D207E0}"/>
              </a:ext>
            </a:extLst>
          </p:cNvPr>
          <p:cNvSpPr/>
          <p:nvPr/>
        </p:nvSpPr>
        <p:spPr>
          <a:xfrm>
            <a:off x="1268139" y="6342684"/>
            <a:ext cx="274320" cy="27432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CF23A67-7F78-A1F9-D075-035491A5860D}"/>
              </a:ext>
            </a:extLst>
          </p:cNvPr>
          <p:cNvSpPr txBox="1">
            <a:spLocks/>
          </p:cNvSpPr>
          <p:nvPr/>
        </p:nvSpPr>
        <p:spPr>
          <a:xfrm>
            <a:off x="0" y="6036003"/>
            <a:ext cx="12191999" cy="8219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00" dirty="0"/>
              <a:t>35</a:t>
            </a:r>
            <a:r>
              <a:rPr lang="en-US" sz="1000" baseline="30000" dirty="0"/>
              <a:t>th</a:t>
            </a:r>
            <a:r>
              <a:rPr lang="en-US" sz="1000" dirty="0"/>
              <a:t> Legislature, Committee of the Whole</a:t>
            </a:r>
            <a:br>
              <a:rPr lang="en-US" sz="1000" dirty="0"/>
            </a:br>
            <a:r>
              <a:rPr lang="en-US" sz="1000" dirty="0"/>
              <a:t> VITEMA EOC and Safe Room</a:t>
            </a:r>
          </a:p>
          <a:p>
            <a:pPr algn="r"/>
            <a:r>
              <a:rPr lang="en-US" sz="1000" dirty="0"/>
              <a:t>March 10, 2023</a:t>
            </a:r>
            <a:br>
              <a:rPr lang="en-US" sz="1200" dirty="0"/>
            </a:br>
            <a:endParaRPr lang="en-VI" sz="1200" dirty="0"/>
          </a:p>
        </p:txBody>
      </p:sp>
    </p:spTree>
    <p:extLst>
      <p:ext uri="{BB962C8B-B14F-4D97-AF65-F5344CB8AC3E}">
        <p14:creationId xmlns:p14="http://schemas.microsoft.com/office/powerpoint/2010/main" val="749905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106F77D-4360-C30C-F48E-352624676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87925" cy="5414294"/>
          </a:xfrm>
        </p:spPr>
        <p:txBody>
          <a:bodyPr>
            <a:normAutofit/>
          </a:bodyPr>
          <a:lstStyle/>
          <a:p>
            <a:br>
              <a:rPr lang="en-US" sz="4000" b="1" dirty="0"/>
            </a:br>
            <a:br>
              <a:rPr lang="en-US" sz="4000" dirty="0"/>
            </a:br>
            <a:endParaRPr lang="en-VI" sz="4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CCEC56-BC30-A0B9-644B-819D10D683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" t="10544" r="8480" b="3369"/>
          <a:stretch/>
        </p:blipFill>
        <p:spPr>
          <a:xfrm>
            <a:off x="496110" y="291830"/>
            <a:ext cx="8752665" cy="628042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9D18698-9573-79EC-92E8-5D4B3C60F187}"/>
              </a:ext>
            </a:extLst>
          </p:cNvPr>
          <p:cNvGrpSpPr/>
          <p:nvPr/>
        </p:nvGrpSpPr>
        <p:grpSpPr>
          <a:xfrm>
            <a:off x="-2" y="6656172"/>
            <a:ext cx="12187928" cy="201828"/>
            <a:chOff x="-2" y="6656172"/>
            <a:chExt cx="12187928" cy="20182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AEF4542-1C15-3D0B-2EEA-9E75B03EB72E}"/>
                </a:ext>
              </a:extLst>
            </p:cNvPr>
            <p:cNvSpPr/>
            <p:nvPr/>
          </p:nvSpPr>
          <p:spPr>
            <a:xfrm>
              <a:off x="-2" y="6656173"/>
              <a:ext cx="12187927" cy="2018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C8AB95-1CC4-CBC9-6F0C-44F20D4AC2EC}"/>
                </a:ext>
              </a:extLst>
            </p:cNvPr>
            <p:cNvSpPr/>
            <p:nvPr/>
          </p:nvSpPr>
          <p:spPr>
            <a:xfrm flipV="1">
              <a:off x="-2" y="6656172"/>
              <a:ext cx="12187928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" bIns="27432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E11B14A-BB96-9C60-F258-BBE4E2E803E4}"/>
              </a:ext>
            </a:extLst>
          </p:cNvPr>
          <p:cNvSpPr txBox="1"/>
          <p:nvPr/>
        </p:nvSpPr>
        <p:spPr>
          <a:xfrm>
            <a:off x="8590889" y="0"/>
            <a:ext cx="359296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NEW VITEMA EOC FACILITY</a:t>
            </a:r>
          </a:p>
          <a:p>
            <a:endParaRPr lang="en-US" sz="1200" dirty="0"/>
          </a:p>
          <a:p>
            <a:r>
              <a:rPr lang="en-US" sz="1200" dirty="0"/>
              <a:t>Exterior Building</a:t>
            </a:r>
          </a:p>
          <a:p>
            <a:pPr marL="228600" indent="-228600">
              <a:buFont typeface="+mj-lt"/>
              <a:buAutoNum type="arabicPeriod"/>
            </a:pPr>
            <a:endParaRPr lang="en-US" sz="1200" dirty="0"/>
          </a:p>
          <a:p>
            <a:pPr marL="285750" indent="-285750">
              <a:buFont typeface="+mj-lt"/>
              <a:buAutoNum type="arabicPeriod"/>
            </a:pPr>
            <a:r>
              <a:rPr lang="en-US" sz="1200" b="1" dirty="0"/>
              <a:t>NORTH Exterior Building Elevation</a:t>
            </a:r>
          </a:p>
          <a:p>
            <a:pPr marL="228600" indent="-228600">
              <a:buFont typeface="+mj-lt"/>
              <a:buAutoNum type="arabicPeriod"/>
            </a:pPr>
            <a:endParaRPr lang="en-US" sz="1200" dirty="0"/>
          </a:p>
          <a:p>
            <a:pPr marL="285750" indent="-285750">
              <a:buFont typeface="+mj-lt"/>
              <a:buAutoNum type="arabicPeriod"/>
            </a:pPr>
            <a:r>
              <a:rPr lang="en-US" sz="1200" b="1" dirty="0"/>
              <a:t>EAST Exterior Building Elevation</a:t>
            </a:r>
          </a:p>
          <a:p>
            <a:pPr marL="285750" indent="-285750">
              <a:buFont typeface="+mj-lt"/>
              <a:buAutoNum type="arabicPeriod"/>
            </a:pPr>
            <a:endParaRPr lang="en-US" sz="1200" b="1" dirty="0"/>
          </a:p>
          <a:p>
            <a:pPr marL="285750" indent="-285750">
              <a:buFont typeface="+mj-lt"/>
              <a:buAutoNum type="arabicPeriod"/>
            </a:pPr>
            <a:endParaRPr lang="en-US" sz="1200" b="1" dirty="0"/>
          </a:p>
          <a:p>
            <a:pPr marL="285750" indent="-285750">
              <a:buFont typeface="+mj-lt"/>
              <a:buAutoNum type="arabicPeriod"/>
            </a:pPr>
            <a:endParaRPr lang="en-US" sz="1200" b="1" dirty="0"/>
          </a:p>
          <a:p>
            <a:pPr marL="285750" indent="-285750">
              <a:buFont typeface="+mj-lt"/>
              <a:buAutoNum type="arabicPeriod"/>
            </a:pPr>
            <a:endParaRPr lang="en-US" sz="1200" b="1" dirty="0"/>
          </a:p>
          <a:p>
            <a:pPr marL="285750" indent="-285750">
              <a:buFont typeface="+mj-lt"/>
              <a:buAutoNum type="arabicPeriod"/>
            </a:pPr>
            <a:endParaRPr lang="en-US" sz="1200" b="1" dirty="0"/>
          </a:p>
          <a:p>
            <a:pPr marL="285750" indent="-285750">
              <a:buFont typeface="+mj-lt"/>
              <a:buAutoNum type="arabicPeriod"/>
            </a:pPr>
            <a:endParaRPr lang="en-US" sz="1200" b="1" dirty="0"/>
          </a:p>
          <a:p>
            <a:pPr marL="285750" indent="-285750">
              <a:buFont typeface="+mj-lt"/>
              <a:buAutoNum type="arabicPeriod"/>
            </a:pPr>
            <a:endParaRPr lang="en-US" sz="1200" b="1" dirty="0"/>
          </a:p>
          <a:p>
            <a:pPr marL="285750" indent="-285750">
              <a:buFont typeface="+mj-lt"/>
              <a:buAutoNum type="arabicPeriod"/>
            </a:pPr>
            <a:endParaRPr lang="en-US" sz="1200" b="1" dirty="0"/>
          </a:p>
          <a:p>
            <a:pPr marL="285750" indent="-285750">
              <a:buFont typeface="+mj-lt"/>
              <a:buAutoNum type="arabicPeriod"/>
            </a:pPr>
            <a:endParaRPr lang="en-US" sz="1200" b="1" dirty="0"/>
          </a:p>
          <a:p>
            <a:pPr marL="285750" indent="-285750">
              <a:buFont typeface="+mj-lt"/>
              <a:buAutoNum type="arabicPeriod"/>
            </a:pPr>
            <a:endParaRPr lang="en-US" sz="1200" b="1" dirty="0"/>
          </a:p>
          <a:p>
            <a:pPr marL="285750" indent="-285750">
              <a:buFont typeface="+mj-lt"/>
              <a:buAutoNum type="arabicPeriod"/>
            </a:pPr>
            <a:endParaRPr lang="en-US" sz="1200" b="1" dirty="0"/>
          </a:p>
          <a:p>
            <a:pPr marL="285750" indent="-285750">
              <a:buFont typeface="+mj-lt"/>
              <a:buAutoNum type="arabicPeriod"/>
            </a:pPr>
            <a:endParaRPr lang="en-US" sz="1200" b="1" dirty="0"/>
          </a:p>
          <a:p>
            <a:pPr marL="285750" indent="-285750">
              <a:buFont typeface="+mj-lt"/>
              <a:buAutoNum type="arabicPeriod"/>
            </a:pPr>
            <a:endParaRPr lang="en-US" sz="1200" b="1" dirty="0"/>
          </a:p>
          <a:p>
            <a:pPr marL="285750" indent="-285750">
              <a:buFont typeface="+mj-lt"/>
              <a:buAutoNum type="arabicPeriod"/>
            </a:pPr>
            <a:endParaRPr lang="en-US" sz="1200" b="1" dirty="0"/>
          </a:p>
          <a:p>
            <a:pPr marL="285750" indent="-285750">
              <a:buFont typeface="+mj-lt"/>
              <a:buAutoNum type="arabicPeriod"/>
            </a:pPr>
            <a:endParaRPr lang="en-US" sz="1200" b="1" dirty="0"/>
          </a:p>
          <a:p>
            <a:pPr marL="285750" indent="-285750">
              <a:buFont typeface="+mj-lt"/>
              <a:buAutoNum type="arabicPeriod"/>
            </a:pPr>
            <a:endParaRPr lang="en-US" sz="1200" b="1" dirty="0"/>
          </a:p>
          <a:p>
            <a:pPr marL="285750" indent="-285750">
              <a:buFont typeface="+mj-lt"/>
              <a:buAutoNum type="arabicPeriod"/>
            </a:pPr>
            <a:endParaRPr lang="en-US" sz="1200" b="1" dirty="0"/>
          </a:p>
          <a:p>
            <a:pPr marL="285750" indent="-285750">
              <a:buFont typeface="+mj-lt"/>
              <a:buAutoNum type="arabicPeriod"/>
            </a:pPr>
            <a:endParaRPr lang="en-US" sz="1200" b="1" dirty="0"/>
          </a:p>
          <a:p>
            <a:endParaRPr lang="en-US" sz="1200" dirty="0"/>
          </a:p>
          <a:p>
            <a:pPr lvl="1"/>
            <a:endParaRPr lang="en-US" sz="1200" dirty="0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C3B3DD1A-2B07-36DC-FFFD-99B1D12E79DF}"/>
              </a:ext>
            </a:extLst>
          </p:cNvPr>
          <p:cNvSpPr/>
          <p:nvPr/>
        </p:nvSpPr>
        <p:spPr>
          <a:xfrm>
            <a:off x="1272210" y="2836289"/>
            <a:ext cx="274320" cy="27432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997B1FC4-895A-E36D-9057-2030A31CF12A}"/>
              </a:ext>
            </a:extLst>
          </p:cNvPr>
          <p:cNvSpPr/>
          <p:nvPr/>
        </p:nvSpPr>
        <p:spPr>
          <a:xfrm>
            <a:off x="1268139" y="6297419"/>
            <a:ext cx="274320" cy="27432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935D9CA-A381-F47F-B222-8C84B8462799}"/>
              </a:ext>
            </a:extLst>
          </p:cNvPr>
          <p:cNvSpPr txBox="1">
            <a:spLocks/>
          </p:cNvSpPr>
          <p:nvPr/>
        </p:nvSpPr>
        <p:spPr>
          <a:xfrm>
            <a:off x="0" y="6036003"/>
            <a:ext cx="12191999" cy="8219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00" dirty="0"/>
              <a:t>35</a:t>
            </a:r>
            <a:r>
              <a:rPr lang="en-US" sz="1000" baseline="30000" dirty="0"/>
              <a:t>th</a:t>
            </a:r>
            <a:r>
              <a:rPr lang="en-US" sz="1000" dirty="0"/>
              <a:t> Legislature, Committee of the Whole</a:t>
            </a:r>
            <a:br>
              <a:rPr lang="en-US" sz="1000" dirty="0"/>
            </a:br>
            <a:r>
              <a:rPr lang="en-US" sz="1000" dirty="0"/>
              <a:t> VITEMA EOC and Safe Room</a:t>
            </a:r>
          </a:p>
          <a:p>
            <a:pPr algn="r"/>
            <a:r>
              <a:rPr lang="en-US" sz="1000" dirty="0"/>
              <a:t>March 10, 2023</a:t>
            </a:r>
            <a:br>
              <a:rPr lang="en-US" sz="1200" dirty="0"/>
            </a:br>
            <a:endParaRPr lang="en-VI" sz="1200" dirty="0"/>
          </a:p>
        </p:txBody>
      </p:sp>
    </p:spTree>
    <p:extLst>
      <p:ext uri="{BB962C8B-B14F-4D97-AF65-F5344CB8AC3E}">
        <p14:creationId xmlns:p14="http://schemas.microsoft.com/office/powerpoint/2010/main" val="12125400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106F77D-4360-C30C-F48E-352624676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87925" cy="5414294"/>
          </a:xfrm>
        </p:spPr>
        <p:txBody>
          <a:bodyPr>
            <a:normAutofit/>
          </a:bodyPr>
          <a:lstStyle/>
          <a:p>
            <a:br>
              <a:rPr lang="en-US" sz="4000" b="1" dirty="0"/>
            </a:br>
            <a:br>
              <a:rPr lang="en-US" sz="4000" dirty="0"/>
            </a:br>
            <a:endParaRPr lang="en-VI" sz="4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CCEC56-BC30-A0B9-644B-819D10D683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6" t="14911" r="34217" b="53515"/>
          <a:stretch/>
        </p:blipFill>
        <p:spPr>
          <a:xfrm>
            <a:off x="-3" y="-4"/>
            <a:ext cx="11515706" cy="602621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B331BF8-72F3-CC49-7BB1-A357A38A1EB3}"/>
              </a:ext>
            </a:extLst>
          </p:cNvPr>
          <p:cNvGrpSpPr/>
          <p:nvPr/>
        </p:nvGrpSpPr>
        <p:grpSpPr>
          <a:xfrm>
            <a:off x="-2" y="6656172"/>
            <a:ext cx="12187928" cy="201828"/>
            <a:chOff x="-2" y="6656172"/>
            <a:chExt cx="12187928" cy="20182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35A1BB-597B-850D-3276-D53559300E95}"/>
                </a:ext>
              </a:extLst>
            </p:cNvPr>
            <p:cNvSpPr/>
            <p:nvPr/>
          </p:nvSpPr>
          <p:spPr>
            <a:xfrm>
              <a:off x="-2" y="6656173"/>
              <a:ext cx="12187927" cy="2018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A1E580-53A7-4D05-B86D-552097667700}"/>
                </a:ext>
              </a:extLst>
            </p:cNvPr>
            <p:cNvSpPr/>
            <p:nvPr/>
          </p:nvSpPr>
          <p:spPr>
            <a:xfrm flipV="1">
              <a:off x="-2" y="6656172"/>
              <a:ext cx="12187928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" bIns="27432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05A3F6DE-773B-BC90-0FA8-35B202F4D253}"/>
              </a:ext>
            </a:extLst>
          </p:cNvPr>
          <p:cNvSpPr txBox="1">
            <a:spLocks/>
          </p:cNvSpPr>
          <p:nvPr/>
        </p:nvSpPr>
        <p:spPr>
          <a:xfrm>
            <a:off x="0" y="6036003"/>
            <a:ext cx="12191999" cy="8219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00" dirty="0"/>
              <a:t>35</a:t>
            </a:r>
            <a:r>
              <a:rPr lang="en-US" sz="1000" baseline="30000" dirty="0"/>
              <a:t>th</a:t>
            </a:r>
            <a:r>
              <a:rPr lang="en-US" sz="1000" dirty="0"/>
              <a:t> Legislature, Committee of the Whole</a:t>
            </a:r>
            <a:br>
              <a:rPr lang="en-US" sz="1000" dirty="0"/>
            </a:br>
            <a:r>
              <a:rPr lang="en-US" sz="1000" dirty="0"/>
              <a:t> VITEMA EOC and Safe Room</a:t>
            </a:r>
          </a:p>
          <a:p>
            <a:pPr algn="r"/>
            <a:r>
              <a:rPr lang="en-US" sz="1000" dirty="0"/>
              <a:t>March 10, 2023</a:t>
            </a:r>
            <a:br>
              <a:rPr lang="en-US" sz="1200" dirty="0"/>
            </a:br>
            <a:endParaRPr lang="en-VI" sz="1200" dirty="0"/>
          </a:p>
        </p:txBody>
      </p:sp>
    </p:spTree>
    <p:extLst>
      <p:ext uri="{BB962C8B-B14F-4D97-AF65-F5344CB8AC3E}">
        <p14:creationId xmlns:p14="http://schemas.microsoft.com/office/powerpoint/2010/main" val="9951890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106F77D-4360-C30C-F48E-352624676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87925" cy="5414294"/>
          </a:xfrm>
        </p:spPr>
        <p:txBody>
          <a:bodyPr>
            <a:normAutofit/>
          </a:bodyPr>
          <a:lstStyle/>
          <a:p>
            <a:br>
              <a:rPr lang="en-US" sz="4000" b="1" dirty="0"/>
            </a:br>
            <a:br>
              <a:rPr lang="en-US" sz="4000" dirty="0"/>
            </a:br>
            <a:endParaRPr lang="en-VI" sz="4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B331BF8-72F3-CC49-7BB1-A357A38A1EB3}"/>
              </a:ext>
            </a:extLst>
          </p:cNvPr>
          <p:cNvGrpSpPr/>
          <p:nvPr/>
        </p:nvGrpSpPr>
        <p:grpSpPr>
          <a:xfrm>
            <a:off x="-2" y="6656172"/>
            <a:ext cx="12187928" cy="201828"/>
            <a:chOff x="-2" y="6656172"/>
            <a:chExt cx="12187928" cy="20182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35A1BB-597B-850D-3276-D53559300E95}"/>
                </a:ext>
              </a:extLst>
            </p:cNvPr>
            <p:cNvSpPr/>
            <p:nvPr/>
          </p:nvSpPr>
          <p:spPr>
            <a:xfrm>
              <a:off x="-2" y="6656173"/>
              <a:ext cx="12187927" cy="2018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A1E580-53A7-4D05-B86D-552097667700}"/>
                </a:ext>
              </a:extLst>
            </p:cNvPr>
            <p:cNvSpPr/>
            <p:nvPr/>
          </p:nvSpPr>
          <p:spPr>
            <a:xfrm flipV="1">
              <a:off x="-2" y="6656172"/>
              <a:ext cx="12187928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" bIns="27432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6AD6350-5541-8601-9E81-860B6D406D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0" t="29360" r="5428" b="2977"/>
          <a:stretch/>
        </p:blipFill>
        <p:spPr>
          <a:xfrm>
            <a:off x="566057" y="-2"/>
            <a:ext cx="11103429" cy="56425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20B054-BC60-E90D-423D-F55DE4FB1F1C}"/>
              </a:ext>
            </a:extLst>
          </p:cNvPr>
          <p:cNvSpPr txBox="1">
            <a:spLocks/>
          </p:cNvSpPr>
          <p:nvPr/>
        </p:nvSpPr>
        <p:spPr>
          <a:xfrm>
            <a:off x="0" y="6036003"/>
            <a:ext cx="12191999" cy="8219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00" dirty="0"/>
              <a:t>35</a:t>
            </a:r>
            <a:r>
              <a:rPr lang="en-US" sz="1000" baseline="30000" dirty="0"/>
              <a:t>th</a:t>
            </a:r>
            <a:r>
              <a:rPr lang="en-US" sz="1000" dirty="0"/>
              <a:t> Legislature, Committee of the Whole</a:t>
            </a:r>
            <a:br>
              <a:rPr lang="en-US" sz="1000" dirty="0"/>
            </a:br>
            <a:r>
              <a:rPr lang="en-US" sz="1000" dirty="0"/>
              <a:t> VITEMA EOC and Safe Room</a:t>
            </a:r>
          </a:p>
          <a:p>
            <a:pPr algn="r"/>
            <a:r>
              <a:rPr lang="en-US" sz="1000" dirty="0"/>
              <a:t>March 10, 2023</a:t>
            </a:r>
            <a:br>
              <a:rPr lang="en-US" sz="1200" dirty="0"/>
            </a:br>
            <a:endParaRPr lang="en-VI" sz="1200" dirty="0"/>
          </a:p>
        </p:txBody>
      </p:sp>
    </p:spTree>
    <p:extLst>
      <p:ext uri="{BB962C8B-B14F-4D97-AF65-F5344CB8AC3E}">
        <p14:creationId xmlns:p14="http://schemas.microsoft.com/office/powerpoint/2010/main" val="22540989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106F77D-4360-C30C-F48E-352624676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87925" cy="5414294"/>
          </a:xfrm>
        </p:spPr>
        <p:txBody>
          <a:bodyPr>
            <a:normAutofit/>
          </a:bodyPr>
          <a:lstStyle/>
          <a:p>
            <a:br>
              <a:rPr lang="en-US" sz="4000" b="1" dirty="0"/>
            </a:br>
            <a:br>
              <a:rPr lang="en-US" sz="4000" dirty="0"/>
            </a:br>
            <a:endParaRPr lang="en-VI" sz="4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CCEC56-BC30-A0B9-644B-819D10D683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4" t="54832" r="30455" b="10338"/>
          <a:stretch/>
        </p:blipFill>
        <p:spPr>
          <a:xfrm>
            <a:off x="651851" y="8735"/>
            <a:ext cx="12430408" cy="664743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B331BF8-72F3-CC49-7BB1-A357A38A1EB3}"/>
              </a:ext>
            </a:extLst>
          </p:cNvPr>
          <p:cNvGrpSpPr/>
          <p:nvPr/>
        </p:nvGrpSpPr>
        <p:grpSpPr>
          <a:xfrm>
            <a:off x="-2" y="6656172"/>
            <a:ext cx="12187928" cy="201828"/>
            <a:chOff x="-2" y="6656172"/>
            <a:chExt cx="12187928" cy="20182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35A1BB-597B-850D-3276-D53559300E95}"/>
                </a:ext>
              </a:extLst>
            </p:cNvPr>
            <p:cNvSpPr/>
            <p:nvPr/>
          </p:nvSpPr>
          <p:spPr>
            <a:xfrm>
              <a:off x="-2" y="6656173"/>
              <a:ext cx="12187927" cy="2018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A1E580-53A7-4D05-B86D-552097667700}"/>
                </a:ext>
              </a:extLst>
            </p:cNvPr>
            <p:cNvSpPr/>
            <p:nvPr/>
          </p:nvSpPr>
          <p:spPr>
            <a:xfrm flipV="1">
              <a:off x="-2" y="6656172"/>
              <a:ext cx="12187928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" bIns="27432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098D2A-5007-DD88-2E00-42B4478BD8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97" r="8289" b="548"/>
          <a:stretch/>
        </p:blipFill>
        <p:spPr>
          <a:xfrm>
            <a:off x="-2" y="8735"/>
            <a:ext cx="11471997" cy="582544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2B35850-9A03-2801-6A57-81FAB9F176E1}"/>
              </a:ext>
            </a:extLst>
          </p:cNvPr>
          <p:cNvSpPr txBox="1">
            <a:spLocks/>
          </p:cNvSpPr>
          <p:nvPr/>
        </p:nvSpPr>
        <p:spPr>
          <a:xfrm>
            <a:off x="0" y="6036003"/>
            <a:ext cx="12191999" cy="8219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00" dirty="0"/>
              <a:t>35</a:t>
            </a:r>
            <a:r>
              <a:rPr lang="en-US" sz="1000" baseline="30000" dirty="0"/>
              <a:t>th</a:t>
            </a:r>
            <a:r>
              <a:rPr lang="en-US" sz="1000" dirty="0"/>
              <a:t> Legislature, Committee of the Whole</a:t>
            </a:r>
            <a:br>
              <a:rPr lang="en-US" sz="1000" dirty="0"/>
            </a:br>
            <a:r>
              <a:rPr lang="en-US" sz="1000" dirty="0"/>
              <a:t> VITEMA EOC and Safe Room</a:t>
            </a:r>
          </a:p>
          <a:p>
            <a:pPr algn="r"/>
            <a:r>
              <a:rPr lang="en-US" sz="1000" dirty="0"/>
              <a:t>March 10, 2023</a:t>
            </a:r>
            <a:br>
              <a:rPr lang="en-US" sz="1200" dirty="0"/>
            </a:br>
            <a:endParaRPr lang="en-VI" sz="1200" dirty="0"/>
          </a:p>
        </p:txBody>
      </p:sp>
    </p:spTree>
    <p:extLst>
      <p:ext uri="{BB962C8B-B14F-4D97-AF65-F5344CB8AC3E}">
        <p14:creationId xmlns:p14="http://schemas.microsoft.com/office/powerpoint/2010/main" val="18599737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E7F822-6544-9874-DB12-0D4A86066E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98" t="26135" r="6714" b="18085"/>
          <a:stretch/>
        </p:blipFill>
        <p:spPr>
          <a:xfrm>
            <a:off x="-408562" y="716926"/>
            <a:ext cx="12081753" cy="46516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106F77D-4360-C30C-F48E-352624676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87925" cy="5414294"/>
          </a:xfrm>
        </p:spPr>
        <p:txBody>
          <a:bodyPr>
            <a:normAutofit/>
          </a:bodyPr>
          <a:lstStyle/>
          <a:p>
            <a:br>
              <a:rPr lang="en-US" sz="4000" b="1" dirty="0"/>
            </a:br>
            <a:br>
              <a:rPr lang="en-US" sz="4000" dirty="0"/>
            </a:br>
            <a:endParaRPr lang="en-VI" sz="4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DE2CA0F-9306-ED6F-281C-E00327BBB107}"/>
              </a:ext>
            </a:extLst>
          </p:cNvPr>
          <p:cNvGrpSpPr/>
          <p:nvPr/>
        </p:nvGrpSpPr>
        <p:grpSpPr>
          <a:xfrm>
            <a:off x="-2" y="6656172"/>
            <a:ext cx="12187928" cy="201828"/>
            <a:chOff x="-2" y="6656172"/>
            <a:chExt cx="12187928" cy="20182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5C5C15F-DE12-BD37-53A7-6A9BED3281D0}"/>
                </a:ext>
              </a:extLst>
            </p:cNvPr>
            <p:cNvSpPr/>
            <p:nvPr/>
          </p:nvSpPr>
          <p:spPr>
            <a:xfrm>
              <a:off x="-2" y="6656173"/>
              <a:ext cx="12187927" cy="2018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891D811-1AB9-67E8-350D-331565496C58}"/>
                </a:ext>
              </a:extLst>
            </p:cNvPr>
            <p:cNvSpPr/>
            <p:nvPr/>
          </p:nvSpPr>
          <p:spPr>
            <a:xfrm flipV="1">
              <a:off x="-2" y="6656172"/>
              <a:ext cx="12187928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" bIns="27432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22F1BB9-C987-F8EF-2FA6-2113CB603C15}"/>
              </a:ext>
            </a:extLst>
          </p:cNvPr>
          <p:cNvSpPr txBox="1">
            <a:spLocks/>
          </p:cNvSpPr>
          <p:nvPr/>
        </p:nvSpPr>
        <p:spPr>
          <a:xfrm>
            <a:off x="0" y="6036003"/>
            <a:ext cx="12191999" cy="8219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00" dirty="0"/>
              <a:t>35</a:t>
            </a:r>
            <a:r>
              <a:rPr lang="en-US" sz="1000" baseline="30000" dirty="0"/>
              <a:t>th</a:t>
            </a:r>
            <a:r>
              <a:rPr lang="en-US" sz="1000" dirty="0"/>
              <a:t> Legislature, Committee of the Whole</a:t>
            </a:r>
            <a:br>
              <a:rPr lang="en-US" sz="1000" dirty="0"/>
            </a:br>
            <a:r>
              <a:rPr lang="en-US" sz="1000" dirty="0"/>
              <a:t> VITEMA EOC and Safe Room</a:t>
            </a:r>
          </a:p>
          <a:p>
            <a:pPr algn="r"/>
            <a:r>
              <a:rPr lang="en-US" sz="1000" dirty="0"/>
              <a:t>March 10, 2023</a:t>
            </a:r>
            <a:br>
              <a:rPr lang="en-US" sz="1200" dirty="0"/>
            </a:br>
            <a:endParaRPr lang="en-VI" sz="1200" dirty="0"/>
          </a:p>
        </p:txBody>
      </p:sp>
    </p:spTree>
    <p:extLst>
      <p:ext uri="{BB962C8B-B14F-4D97-AF65-F5344CB8AC3E}">
        <p14:creationId xmlns:p14="http://schemas.microsoft.com/office/powerpoint/2010/main" val="2465492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106F77D-4360-C30C-F48E-352624676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87925" cy="5727951"/>
          </a:xfrm>
        </p:spPr>
        <p:txBody>
          <a:bodyPr anchor="ctr" anchorCtr="0">
            <a:normAutofit/>
          </a:bodyPr>
          <a:lstStyle/>
          <a:p>
            <a:br>
              <a:rPr lang="en-US" sz="4000" b="1" dirty="0"/>
            </a:br>
            <a:br>
              <a:rPr lang="en-US" sz="4000" dirty="0"/>
            </a:br>
            <a:endParaRPr lang="en-VI" sz="4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90EF7E-E7C5-3160-0B35-7A11FC913EAC}"/>
              </a:ext>
            </a:extLst>
          </p:cNvPr>
          <p:cNvSpPr txBox="1">
            <a:spLocks/>
          </p:cNvSpPr>
          <p:nvPr/>
        </p:nvSpPr>
        <p:spPr>
          <a:xfrm>
            <a:off x="-4075" y="1"/>
            <a:ext cx="6087849" cy="665616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b="1" dirty="0"/>
          </a:p>
          <a:p>
            <a:endParaRPr lang="en-US" sz="1800" b="1" dirty="0"/>
          </a:p>
          <a:p>
            <a:r>
              <a:rPr lang="en-US" sz="1800" b="1" dirty="0"/>
              <a:t>Daryl </a:t>
            </a:r>
            <a:r>
              <a:rPr lang="en-US" sz="1800" b="1" dirty="0" err="1"/>
              <a:t>Jaschen</a:t>
            </a:r>
            <a:endParaRPr lang="en-US" sz="1800" b="1" dirty="0"/>
          </a:p>
          <a:p>
            <a:r>
              <a:rPr lang="en-US" sz="1800" dirty="0"/>
              <a:t>Director</a:t>
            </a:r>
          </a:p>
          <a:p>
            <a:r>
              <a:rPr lang="en-US" sz="1800" dirty="0"/>
              <a:t>VITEMA</a:t>
            </a:r>
          </a:p>
          <a:p>
            <a:r>
              <a:rPr lang="en-US" sz="1800" dirty="0"/>
              <a:t>2164 King Cross Street</a:t>
            </a:r>
          </a:p>
          <a:p>
            <a:r>
              <a:rPr lang="en-US" sz="1800" dirty="0"/>
              <a:t>St. Croix, US Virgin Islands 00820</a:t>
            </a:r>
          </a:p>
          <a:p>
            <a:endParaRPr lang="en-US" sz="1800" b="1" dirty="0"/>
          </a:p>
          <a:p>
            <a:endParaRPr lang="en-US" sz="1800" b="1" dirty="0"/>
          </a:p>
          <a:p>
            <a:r>
              <a:rPr lang="en-US" sz="1800" b="1" dirty="0"/>
              <a:t>Steve DeBlasio</a:t>
            </a:r>
          </a:p>
          <a:p>
            <a:r>
              <a:rPr lang="en-US" sz="1800" dirty="0"/>
              <a:t>Deputy Director of Logistics</a:t>
            </a:r>
          </a:p>
          <a:p>
            <a:r>
              <a:rPr lang="en-US" sz="1800" dirty="0"/>
              <a:t>VITEMA</a:t>
            </a:r>
          </a:p>
          <a:p>
            <a:endParaRPr lang="en-US" sz="1800" b="1" dirty="0"/>
          </a:p>
          <a:p>
            <a:endParaRPr lang="en-US" sz="1800" b="1" dirty="0"/>
          </a:p>
          <a:p>
            <a:r>
              <a:rPr lang="en-US" sz="1800" b="1" dirty="0"/>
              <a:t>Graciela Rivera</a:t>
            </a:r>
          </a:p>
          <a:p>
            <a:r>
              <a:rPr lang="en-US" sz="1800" dirty="0"/>
              <a:t>Territorial Hazard Mitigation Officer</a:t>
            </a:r>
          </a:p>
          <a:p>
            <a:r>
              <a:rPr lang="en-US" sz="1800" dirty="0"/>
              <a:t>VITEMA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b="1" dirty="0"/>
              <a:t>Asante Richards</a:t>
            </a:r>
          </a:p>
          <a:p>
            <a:r>
              <a:rPr lang="en-US" sz="1800" dirty="0"/>
              <a:t>Construction Program Manager</a:t>
            </a:r>
          </a:p>
          <a:p>
            <a:r>
              <a:rPr lang="en-US" sz="1800" dirty="0"/>
              <a:t>VITEMA</a:t>
            </a:r>
          </a:p>
          <a:p>
            <a:endParaRPr lang="en-US" sz="1800" dirty="0"/>
          </a:p>
          <a:p>
            <a:endParaRPr lang="en-VI" sz="180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384EB29-F307-E7BA-61C8-C28CEA9A7E8E}"/>
              </a:ext>
            </a:extLst>
          </p:cNvPr>
          <p:cNvSpPr txBox="1">
            <a:spLocks/>
          </p:cNvSpPr>
          <p:nvPr/>
        </p:nvSpPr>
        <p:spPr>
          <a:xfrm>
            <a:off x="6108228" y="0"/>
            <a:ext cx="6104151" cy="665616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b="1" dirty="0"/>
          </a:p>
          <a:p>
            <a:endParaRPr lang="en-US" sz="1800" b="1" dirty="0"/>
          </a:p>
          <a:p>
            <a:r>
              <a:rPr lang="en-US" sz="1800" b="1" dirty="0"/>
              <a:t>Gilbert Laban RA</a:t>
            </a:r>
          </a:p>
          <a:p>
            <a:r>
              <a:rPr lang="en-US" sz="1800" dirty="0"/>
              <a:t>Director</a:t>
            </a:r>
          </a:p>
          <a:p>
            <a:r>
              <a:rPr lang="en-US" sz="1800" dirty="0" err="1"/>
              <a:t>Springline</a:t>
            </a:r>
            <a:r>
              <a:rPr lang="en-US" sz="1800" dirty="0"/>
              <a:t> Architects, LLC</a:t>
            </a:r>
          </a:p>
          <a:p>
            <a:r>
              <a:rPr lang="en-US" sz="1800" dirty="0"/>
              <a:t>6346 Estate Smith Bay</a:t>
            </a:r>
          </a:p>
          <a:p>
            <a:r>
              <a:rPr lang="en-US" sz="1800" dirty="0"/>
              <a:t>St. Thomas, US Virgin Islands 00802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b="1" dirty="0"/>
              <a:t>Mike de Haas AIA </a:t>
            </a:r>
          </a:p>
          <a:p>
            <a:r>
              <a:rPr lang="en-US" sz="1800" dirty="0"/>
              <a:t>Principal</a:t>
            </a:r>
          </a:p>
          <a:p>
            <a:r>
              <a:rPr lang="en-US" sz="1800" dirty="0"/>
              <a:t>Springline Architects, LLC</a:t>
            </a:r>
          </a:p>
          <a:p>
            <a:endParaRPr lang="en-US" sz="1800" dirty="0"/>
          </a:p>
          <a:p>
            <a:endParaRPr lang="en-VI" sz="1800" dirty="0"/>
          </a:p>
          <a:p>
            <a:r>
              <a:rPr lang="en-US" sz="1800" b="1" dirty="0"/>
              <a:t>Jerry Traino AIA, REWC</a:t>
            </a:r>
          </a:p>
          <a:p>
            <a:r>
              <a:rPr lang="en-US" sz="1800" dirty="0"/>
              <a:t>Principal</a:t>
            </a:r>
          </a:p>
          <a:p>
            <a:r>
              <a:rPr lang="en-US" sz="1800" dirty="0"/>
              <a:t>Springline Architects, LLC</a:t>
            </a:r>
          </a:p>
          <a:p>
            <a:endParaRPr lang="en-US" sz="1800" dirty="0"/>
          </a:p>
          <a:p>
            <a:endParaRPr lang="en-VI" sz="18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99E6F25-DA16-7FC6-DBF2-96261585C6FD}"/>
              </a:ext>
            </a:extLst>
          </p:cNvPr>
          <p:cNvSpPr txBox="1">
            <a:spLocks/>
          </p:cNvSpPr>
          <p:nvPr/>
        </p:nvSpPr>
        <p:spPr>
          <a:xfrm>
            <a:off x="0" y="5710884"/>
            <a:ext cx="12191999" cy="114711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0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/>
              <a:t>35</a:t>
            </a:r>
            <a:r>
              <a:rPr lang="en-US" sz="1000" baseline="30000" dirty="0"/>
              <a:t>th</a:t>
            </a:r>
            <a:r>
              <a:rPr lang="en-US" sz="1000" dirty="0"/>
              <a:t> Legislature, Committee of the Whole</a:t>
            </a:r>
            <a:br>
              <a:rPr lang="en-US" sz="1000" dirty="0"/>
            </a:br>
            <a:r>
              <a:rPr lang="en-US" sz="1000" dirty="0"/>
              <a:t> VITEMA EOC and Safe Room</a:t>
            </a:r>
          </a:p>
          <a:p>
            <a:r>
              <a:rPr lang="en-US" sz="1000" dirty="0"/>
              <a:t>March 10, 2023</a:t>
            </a:r>
            <a:br>
              <a:rPr lang="en-US" sz="1200" dirty="0"/>
            </a:br>
            <a:endParaRPr lang="en-VI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4DC37D-C4A0-64C1-4146-204BF05E8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07" y="6084070"/>
            <a:ext cx="1027058" cy="1852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CFAA3E-11E4-FCFD-C7A4-3AD299AA26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2" y="5727956"/>
            <a:ext cx="764410" cy="913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9DA557-0CCB-C394-4CC2-DE1872F4B3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932" y="5718479"/>
            <a:ext cx="2469993" cy="93009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9073636-EECE-60DC-689B-0294FA391A11}"/>
              </a:ext>
            </a:extLst>
          </p:cNvPr>
          <p:cNvGrpSpPr/>
          <p:nvPr/>
        </p:nvGrpSpPr>
        <p:grpSpPr>
          <a:xfrm>
            <a:off x="-2" y="6656172"/>
            <a:ext cx="12187928" cy="201828"/>
            <a:chOff x="-2" y="6656172"/>
            <a:chExt cx="12187928" cy="20182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EAFB456-5BC7-7B43-4543-D522F170C765}"/>
                </a:ext>
              </a:extLst>
            </p:cNvPr>
            <p:cNvSpPr/>
            <p:nvPr/>
          </p:nvSpPr>
          <p:spPr>
            <a:xfrm>
              <a:off x="-2" y="6656173"/>
              <a:ext cx="12187927" cy="2018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3C0CED0-3DB1-D9EB-EE90-867E5A29B3B4}"/>
                </a:ext>
              </a:extLst>
            </p:cNvPr>
            <p:cNvSpPr/>
            <p:nvPr/>
          </p:nvSpPr>
          <p:spPr>
            <a:xfrm flipV="1">
              <a:off x="-2" y="6656172"/>
              <a:ext cx="12187928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" bIns="27432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457270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106F77D-4360-C30C-F48E-352624676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87925" cy="5414294"/>
          </a:xfrm>
        </p:spPr>
        <p:txBody>
          <a:bodyPr>
            <a:normAutofit/>
          </a:bodyPr>
          <a:lstStyle/>
          <a:p>
            <a:br>
              <a:rPr lang="en-US" sz="4000" b="1" dirty="0"/>
            </a:br>
            <a:br>
              <a:rPr lang="en-US" sz="4000" dirty="0"/>
            </a:br>
            <a:endParaRPr lang="en-VI" sz="4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1CB08D-DF68-035C-5D2F-60C36FA0D359}"/>
              </a:ext>
            </a:extLst>
          </p:cNvPr>
          <p:cNvSpPr txBox="1"/>
          <p:nvPr/>
        </p:nvSpPr>
        <p:spPr>
          <a:xfrm>
            <a:off x="8590889" y="0"/>
            <a:ext cx="3592965" cy="563231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NEW VITEMA EOC FACILITY</a:t>
            </a:r>
          </a:p>
          <a:p>
            <a:endParaRPr lang="en-US" sz="1200" dirty="0"/>
          </a:p>
          <a:p>
            <a:r>
              <a:rPr lang="en-US" sz="1200" dirty="0"/>
              <a:t>Summary of Exterior Building Materials</a:t>
            </a:r>
          </a:p>
          <a:p>
            <a:pPr marL="228600" indent="-228600">
              <a:buFont typeface="+mj-lt"/>
              <a:buAutoNum type="arabicPeriod"/>
            </a:pPr>
            <a:endParaRPr lang="en-US" sz="1200" dirty="0"/>
          </a:p>
          <a:p>
            <a:pPr marL="285750" indent="-285750">
              <a:buFont typeface="+mj-lt"/>
              <a:buAutoNum type="arabicPeriod"/>
            </a:pPr>
            <a:r>
              <a:rPr lang="en-US" sz="1200" b="1" dirty="0"/>
              <a:t>1</a:t>
            </a:r>
            <a:r>
              <a:rPr lang="en-US" sz="1200" b="1" baseline="30000" dirty="0"/>
              <a:t>st</a:t>
            </a:r>
            <a:r>
              <a:rPr lang="en-US" sz="1200" b="1" dirty="0"/>
              <a:t> Floor Blue-Grey base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Polished- face masonry veneer</a:t>
            </a:r>
          </a:p>
          <a:p>
            <a:pPr marL="228600" indent="-228600">
              <a:buFont typeface="+mj-lt"/>
              <a:buAutoNum type="arabicPeriod"/>
            </a:pPr>
            <a:endParaRPr lang="en-US" sz="1200" dirty="0"/>
          </a:p>
          <a:p>
            <a:pPr marL="285750" indent="-285750">
              <a:buFont typeface="+mj-lt"/>
              <a:buAutoNum type="arabicPeriod"/>
            </a:pPr>
            <a:r>
              <a:rPr lang="en-US" sz="1200" b="1" dirty="0"/>
              <a:t>End- walls at Stairs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Multi-colored glazed masonry veneer</a:t>
            </a:r>
          </a:p>
          <a:p>
            <a:pPr marL="685800" lvl="1" indent="-228600">
              <a:buFont typeface="+mj-lt"/>
              <a:buAutoNum type="arabicPeriod"/>
            </a:pPr>
            <a:endParaRPr lang="en-US" sz="1200" dirty="0"/>
          </a:p>
          <a:p>
            <a:pPr marL="285750" indent="-285750">
              <a:buFont typeface="+mj-lt"/>
              <a:buAutoNum type="arabicPeriod"/>
            </a:pPr>
            <a:r>
              <a:rPr lang="en-US" sz="1200" b="1" dirty="0"/>
              <a:t>Slurry brick veneer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North &amp; South wing end walls</a:t>
            </a:r>
          </a:p>
          <a:p>
            <a:pPr marL="742950" lvl="1" indent="-285750">
              <a:buFont typeface="+mj-lt"/>
              <a:buAutoNum type="arabicPeriod"/>
            </a:pPr>
            <a:endParaRPr lang="en-US" sz="1200" dirty="0"/>
          </a:p>
          <a:p>
            <a:pPr marL="285750" indent="-285750">
              <a:buFont typeface="+mj-lt"/>
              <a:buAutoNum type="arabicPeriod"/>
            </a:pPr>
            <a:r>
              <a:rPr lang="en-US" sz="1200" b="1" dirty="0"/>
              <a:t>Stucco finished concrete structure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Synthetic Stucco finish over concrete at 2</a:t>
            </a:r>
            <a:r>
              <a:rPr lang="en-US" sz="1200" baseline="30000" dirty="0"/>
              <a:t>nd</a:t>
            </a:r>
            <a:r>
              <a:rPr lang="en-US" sz="1200" dirty="0"/>
              <a:t>, 3</a:t>
            </a:r>
            <a:r>
              <a:rPr lang="en-US" sz="1200" baseline="30000" dirty="0"/>
              <a:t>rd</a:t>
            </a:r>
            <a:r>
              <a:rPr lang="en-US" sz="1200" dirty="0"/>
              <a:t>, and 4</a:t>
            </a:r>
            <a:r>
              <a:rPr lang="en-US" sz="1200" baseline="30000" dirty="0"/>
              <a:t>th</a:t>
            </a:r>
            <a:r>
              <a:rPr lang="en-US" sz="1200" dirty="0"/>
              <a:t> floors of North and South wings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Synthetic Stucco finish over concrete at smaller scaled battered wall elements</a:t>
            </a:r>
          </a:p>
          <a:p>
            <a:pPr marL="228600" indent="-228600">
              <a:buFont typeface="+mj-lt"/>
              <a:buAutoNum type="arabicPeriod"/>
            </a:pPr>
            <a:endParaRPr lang="en-US" sz="1200" dirty="0"/>
          </a:p>
          <a:p>
            <a:pPr marL="285750" indent="-285750">
              <a:buFont typeface="+mj-lt"/>
              <a:buAutoNum type="arabicPeriod"/>
            </a:pPr>
            <a:r>
              <a:rPr lang="en-US" sz="1200" b="1" dirty="0"/>
              <a:t>Secure Entry elements with Battered walls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Synthetic Stucco finish over concrete</a:t>
            </a:r>
          </a:p>
          <a:p>
            <a:pPr lvl="1"/>
            <a:endParaRPr lang="en-US" sz="1200" dirty="0"/>
          </a:p>
          <a:p>
            <a:pPr lvl="1"/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DDA71E-0F04-72B6-0BC9-53C1806312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39"/>
          <a:stretch/>
        </p:blipFill>
        <p:spPr>
          <a:xfrm>
            <a:off x="-4076" y="440757"/>
            <a:ext cx="8590891" cy="4544950"/>
          </a:xfrm>
          <a:prstGeom prst="rect">
            <a:avLst/>
          </a:prstGeom>
        </p:spPr>
      </p:pic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1AD3C5E7-8D79-FB7B-37AC-8990C2572B50}"/>
              </a:ext>
            </a:extLst>
          </p:cNvPr>
          <p:cNvSpPr/>
          <p:nvPr/>
        </p:nvSpPr>
        <p:spPr>
          <a:xfrm>
            <a:off x="6638088" y="4520779"/>
            <a:ext cx="274320" cy="27432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6F49E736-2AEB-64D1-9753-AE791733930E}"/>
              </a:ext>
            </a:extLst>
          </p:cNvPr>
          <p:cNvSpPr/>
          <p:nvPr/>
        </p:nvSpPr>
        <p:spPr>
          <a:xfrm>
            <a:off x="7886014" y="3132916"/>
            <a:ext cx="274320" cy="27432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DB4C09AD-E7C8-BB4F-862B-CC6D68B4F1C8}"/>
              </a:ext>
            </a:extLst>
          </p:cNvPr>
          <p:cNvSpPr/>
          <p:nvPr/>
        </p:nvSpPr>
        <p:spPr>
          <a:xfrm>
            <a:off x="7564415" y="4520779"/>
            <a:ext cx="274320" cy="27432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CB7D7BD7-1024-05F7-B71A-3E6F60F90195}"/>
              </a:ext>
            </a:extLst>
          </p:cNvPr>
          <p:cNvCxnSpPr>
            <a:cxnSpLocks/>
          </p:cNvCxnSpPr>
          <p:nvPr/>
        </p:nvCxnSpPr>
        <p:spPr>
          <a:xfrm rot="10800000" flipV="1">
            <a:off x="7464193" y="3283659"/>
            <a:ext cx="392803" cy="23955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6484DEEE-3934-1ED2-8E94-E1CB59417D01}"/>
              </a:ext>
            </a:extLst>
          </p:cNvPr>
          <p:cNvCxnSpPr>
            <a:cxnSpLocks/>
          </p:cNvCxnSpPr>
          <p:nvPr/>
        </p:nvCxnSpPr>
        <p:spPr>
          <a:xfrm rot="16200000" flipV="1">
            <a:off x="6239491" y="4276305"/>
            <a:ext cx="407340" cy="347647"/>
          </a:xfrm>
          <a:prstGeom prst="bentConnector3">
            <a:avLst>
              <a:gd name="adj1" fmla="val 29918"/>
            </a:avLst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E0307121-6043-69C8-4BB4-099B854E301B}"/>
              </a:ext>
            </a:extLst>
          </p:cNvPr>
          <p:cNvSpPr/>
          <p:nvPr/>
        </p:nvSpPr>
        <p:spPr>
          <a:xfrm>
            <a:off x="7886014" y="1414892"/>
            <a:ext cx="274320" cy="27432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FE627E6C-29EF-95C9-65BC-D05248DBC4C9}"/>
              </a:ext>
            </a:extLst>
          </p:cNvPr>
          <p:cNvCxnSpPr>
            <a:cxnSpLocks/>
            <a:stCxn id="25" idx="2"/>
          </p:cNvCxnSpPr>
          <p:nvPr/>
        </p:nvCxnSpPr>
        <p:spPr>
          <a:xfrm rot="10800000" flipV="1">
            <a:off x="6973396" y="1552052"/>
            <a:ext cx="912618" cy="77630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74C195A2-A197-4C9A-FA8D-77D96588765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709087" y="4202552"/>
            <a:ext cx="599157" cy="303338"/>
          </a:xfrm>
          <a:prstGeom prst="bentConnector3">
            <a:avLst>
              <a:gd name="adj1" fmla="val 29741"/>
            </a:avLst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0B9BCD73-D5EE-2C9D-C55D-8EFFC4D9EDF5}"/>
              </a:ext>
            </a:extLst>
          </p:cNvPr>
          <p:cNvSpPr/>
          <p:nvPr/>
        </p:nvSpPr>
        <p:spPr>
          <a:xfrm>
            <a:off x="4892166" y="4520779"/>
            <a:ext cx="274320" cy="27432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16E89D44-D6C3-B6D7-943C-19969EA1AE9B}"/>
              </a:ext>
            </a:extLst>
          </p:cNvPr>
          <p:cNvCxnSpPr>
            <a:cxnSpLocks/>
          </p:cNvCxnSpPr>
          <p:nvPr/>
        </p:nvCxnSpPr>
        <p:spPr>
          <a:xfrm rot="16200000" flipV="1">
            <a:off x="4584899" y="4353876"/>
            <a:ext cx="407341" cy="192505"/>
          </a:xfrm>
          <a:prstGeom prst="bentConnector3">
            <a:avLst>
              <a:gd name="adj1" fmla="val 30134"/>
            </a:avLst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CA35CAE2-6A03-A244-95DC-C18747662301}"/>
              </a:ext>
            </a:extLst>
          </p:cNvPr>
          <p:cNvSpPr/>
          <p:nvPr/>
        </p:nvSpPr>
        <p:spPr>
          <a:xfrm>
            <a:off x="2639488" y="4516639"/>
            <a:ext cx="274320" cy="27432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37" name="Flowchart: Connector 36">
            <a:extLst>
              <a:ext uri="{FF2B5EF4-FFF2-40B4-BE49-F238E27FC236}">
                <a16:creationId xmlns:a16="http://schemas.microsoft.com/office/drawing/2014/main" id="{82A4C519-39E9-184F-E73D-5C4B02DF1987}"/>
              </a:ext>
            </a:extLst>
          </p:cNvPr>
          <p:cNvSpPr/>
          <p:nvPr/>
        </p:nvSpPr>
        <p:spPr>
          <a:xfrm>
            <a:off x="45234" y="4516639"/>
            <a:ext cx="274320" cy="27432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38" name="Flowchart: Connector 37">
            <a:extLst>
              <a:ext uri="{FF2B5EF4-FFF2-40B4-BE49-F238E27FC236}">
                <a16:creationId xmlns:a16="http://schemas.microsoft.com/office/drawing/2014/main" id="{5405D0C7-5AA6-81A0-B7E6-4E1EFA05D8FE}"/>
              </a:ext>
            </a:extLst>
          </p:cNvPr>
          <p:cNvSpPr/>
          <p:nvPr/>
        </p:nvSpPr>
        <p:spPr>
          <a:xfrm>
            <a:off x="45234" y="3154680"/>
            <a:ext cx="274320" cy="27432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1FDC418E-A96A-E8BA-200F-9A7F571A803F}"/>
              </a:ext>
            </a:extLst>
          </p:cNvPr>
          <p:cNvCxnSpPr>
            <a:cxnSpLocks/>
          </p:cNvCxnSpPr>
          <p:nvPr/>
        </p:nvCxnSpPr>
        <p:spPr>
          <a:xfrm>
            <a:off x="319554" y="3283659"/>
            <a:ext cx="472016" cy="239555"/>
          </a:xfrm>
          <a:prstGeom prst="bentConnector3">
            <a:avLst>
              <a:gd name="adj1" fmla="val 31206"/>
            </a:avLst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C5742823-AA73-1341-4A57-05524EB6442D}"/>
              </a:ext>
            </a:extLst>
          </p:cNvPr>
          <p:cNvSpPr/>
          <p:nvPr/>
        </p:nvSpPr>
        <p:spPr>
          <a:xfrm>
            <a:off x="45234" y="1458909"/>
            <a:ext cx="274320" cy="27432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35E8FADA-EDD0-EF77-5C3B-C2AC493FB635}"/>
              </a:ext>
            </a:extLst>
          </p:cNvPr>
          <p:cNvCxnSpPr>
            <a:cxnSpLocks/>
          </p:cNvCxnSpPr>
          <p:nvPr/>
        </p:nvCxnSpPr>
        <p:spPr>
          <a:xfrm rot="16200000" flipH="1">
            <a:off x="17142" y="1898056"/>
            <a:ext cx="1626122" cy="1021299"/>
          </a:xfrm>
          <a:prstGeom prst="bentConnector3">
            <a:avLst>
              <a:gd name="adj1" fmla="val 79955"/>
            </a:avLst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Connector: Elbow 50">
            <a:extLst>
              <a:ext uri="{FF2B5EF4-FFF2-40B4-BE49-F238E27FC236}">
                <a16:creationId xmlns:a16="http://schemas.microsoft.com/office/drawing/2014/main" id="{5C145A99-633D-C717-4729-FD6DF623EB4F}"/>
              </a:ext>
            </a:extLst>
          </p:cNvPr>
          <p:cNvCxnSpPr>
            <a:cxnSpLocks/>
          </p:cNvCxnSpPr>
          <p:nvPr/>
        </p:nvCxnSpPr>
        <p:spPr>
          <a:xfrm rot="10800000">
            <a:off x="2298819" y="4375447"/>
            <a:ext cx="307648" cy="27835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9ED8E834-0EBA-57A3-6AB9-A3FCA2EEAC4B}"/>
              </a:ext>
            </a:extLst>
          </p:cNvPr>
          <p:cNvGrpSpPr/>
          <p:nvPr/>
        </p:nvGrpSpPr>
        <p:grpSpPr>
          <a:xfrm>
            <a:off x="-2" y="6656172"/>
            <a:ext cx="12187928" cy="201828"/>
            <a:chOff x="-2" y="6656172"/>
            <a:chExt cx="12187928" cy="20182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03CD8B1-E9FA-F01A-FA27-18A9FFE73EBE}"/>
                </a:ext>
              </a:extLst>
            </p:cNvPr>
            <p:cNvSpPr/>
            <p:nvPr/>
          </p:nvSpPr>
          <p:spPr>
            <a:xfrm>
              <a:off x="-2" y="6656173"/>
              <a:ext cx="12187927" cy="2018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878B986-E2E6-08CD-2835-11AF38982574}"/>
                </a:ext>
              </a:extLst>
            </p:cNvPr>
            <p:cNvSpPr/>
            <p:nvPr/>
          </p:nvSpPr>
          <p:spPr>
            <a:xfrm flipV="1">
              <a:off x="-2" y="6656172"/>
              <a:ext cx="12187928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" bIns="27432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3FB1819-B580-D985-E3A2-E2B87AC35F63}"/>
              </a:ext>
            </a:extLst>
          </p:cNvPr>
          <p:cNvSpPr txBox="1">
            <a:spLocks/>
          </p:cNvSpPr>
          <p:nvPr/>
        </p:nvSpPr>
        <p:spPr>
          <a:xfrm>
            <a:off x="0" y="6036003"/>
            <a:ext cx="12191999" cy="8219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00" dirty="0"/>
              <a:t>35</a:t>
            </a:r>
            <a:r>
              <a:rPr lang="en-US" sz="1000" baseline="30000" dirty="0"/>
              <a:t>th</a:t>
            </a:r>
            <a:r>
              <a:rPr lang="en-US" sz="1000" dirty="0"/>
              <a:t> Legislature, Committee of the Whole</a:t>
            </a:r>
            <a:br>
              <a:rPr lang="en-US" sz="1000" dirty="0"/>
            </a:br>
            <a:r>
              <a:rPr lang="en-US" sz="1000" dirty="0"/>
              <a:t> VITEMA EOC and Safe Room</a:t>
            </a:r>
          </a:p>
          <a:p>
            <a:pPr algn="r"/>
            <a:r>
              <a:rPr lang="en-US" sz="1000" dirty="0"/>
              <a:t>March 10, 2023</a:t>
            </a:r>
            <a:br>
              <a:rPr lang="en-US" sz="1200" dirty="0"/>
            </a:br>
            <a:endParaRPr lang="en-VI" sz="1200" dirty="0"/>
          </a:p>
        </p:txBody>
      </p:sp>
    </p:spTree>
    <p:extLst>
      <p:ext uri="{BB962C8B-B14F-4D97-AF65-F5344CB8AC3E}">
        <p14:creationId xmlns:p14="http://schemas.microsoft.com/office/powerpoint/2010/main" val="39273128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106F77D-4360-C30C-F48E-352624676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87925" cy="5414294"/>
          </a:xfrm>
        </p:spPr>
        <p:txBody>
          <a:bodyPr>
            <a:normAutofit/>
          </a:bodyPr>
          <a:lstStyle/>
          <a:p>
            <a:br>
              <a:rPr lang="en-US" sz="4000" b="1" dirty="0"/>
            </a:br>
            <a:br>
              <a:rPr lang="en-US" sz="4000" dirty="0"/>
            </a:br>
            <a:endParaRPr lang="en-VI" sz="4000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69F0EB0-360E-5192-E0A7-BC453C6A0DE2}"/>
              </a:ext>
            </a:extLst>
          </p:cNvPr>
          <p:cNvSpPr txBox="1">
            <a:spLocks/>
          </p:cNvSpPr>
          <p:nvPr/>
        </p:nvSpPr>
        <p:spPr>
          <a:xfrm>
            <a:off x="457200" y="1927976"/>
            <a:ext cx="4764649" cy="5355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>
                <a:solidFill>
                  <a:schemeClr val="tx1"/>
                </a:solidFill>
                <a:cs typeface="Segoe UI" panose="020B0502040204020203" pitchFamily="34" charset="0"/>
              </a:rPr>
              <a:t>NEXT STEPS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A38D7FF4-7A09-3398-7F66-A711D908C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0" r="16390"/>
          <a:stretch/>
        </p:blipFill>
        <p:spPr bwMode="auto">
          <a:xfrm>
            <a:off x="5221850" y="0"/>
            <a:ext cx="696607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AF05D6C-47D8-3353-C6AC-7B698673C10C}"/>
              </a:ext>
            </a:extLst>
          </p:cNvPr>
          <p:cNvSpPr txBox="1">
            <a:spLocks/>
          </p:cNvSpPr>
          <p:nvPr/>
        </p:nvSpPr>
        <p:spPr>
          <a:xfrm>
            <a:off x="115330" y="2463507"/>
            <a:ext cx="5106519" cy="365330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342900" indent="-342900" algn="l" defTabSz="1341150" rtl="0" eaLnBrk="1" latinLnBrk="0" hangingPunct="1">
              <a:lnSpc>
                <a:spcPct val="90000"/>
              </a:lnSpc>
              <a:spcBef>
                <a:spcPts val="1467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682625" indent="-341313" algn="l" defTabSz="1341150" rtl="0" eaLnBrk="1" latinLnBrk="0" hangingPunct="1">
              <a:lnSpc>
                <a:spcPct val="90000"/>
              </a:lnSpc>
              <a:spcBef>
                <a:spcPts val="733"/>
              </a:spcBef>
              <a:buFont typeface="Forza Bold" pitchFamily="50" charset="0"/>
              <a:buChar char="−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+mn-ea"/>
                <a:cs typeface="+mn-cs"/>
              </a:defRPr>
            </a:lvl2pPr>
            <a:lvl3pPr marL="1022350" indent="-339725" algn="l" defTabSz="1341150" rtl="0" eaLnBrk="1" latinLnBrk="0" hangingPunct="1">
              <a:lnSpc>
                <a:spcPct val="90000"/>
              </a:lnSpc>
              <a:spcBef>
                <a:spcPts val="733"/>
              </a:spcBef>
              <a:buFont typeface="Wingdings" panose="05000000000000000000" pitchFamily="2" charset="2"/>
              <a:buChar char="§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+mn-ea"/>
                <a:cs typeface="+mn-cs"/>
              </a:defRPr>
            </a:lvl3pPr>
            <a:lvl4pPr marL="2011725" indent="0" algn="l" defTabSz="134115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Forza Bold" pitchFamily="50" charset="0"/>
                <a:ea typeface="+mn-ea"/>
                <a:cs typeface="+mn-cs"/>
              </a:defRPr>
            </a:lvl4pPr>
            <a:lvl5pPr marL="2682301" indent="0" algn="l" defTabSz="134115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Forza Bold" pitchFamily="50" charset="0"/>
                <a:ea typeface="+mn-ea"/>
                <a:cs typeface="+mn-cs"/>
              </a:defRPr>
            </a:lvl5pPr>
            <a:lvl6pPr marL="3688164" indent="-335288" algn="l" defTabSz="134115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8739" indent="-335288" algn="l" defTabSz="134115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29314" indent="-335288" algn="l" defTabSz="134115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99890" indent="-335288" algn="l" defTabSz="134115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  <a:latin typeface="+mn-lt"/>
            </a:endParaRPr>
          </a:p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Federal Consistency Determination</a:t>
            </a:r>
          </a:p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Finalize Site Improvements and Building Design</a:t>
            </a:r>
          </a:p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Complete Construction and Permit Documents</a:t>
            </a:r>
          </a:p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Complete All DPNR-Required Permitting</a:t>
            </a:r>
          </a:p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Major Land Disturbance Application and Public Hearing</a:t>
            </a:r>
          </a:p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Building Permits</a:t>
            </a:r>
          </a:p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Construction </a:t>
            </a:r>
          </a:p>
          <a:p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D2DB03-099B-7C16-DA7A-B353BAD3FD6B}"/>
              </a:ext>
            </a:extLst>
          </p:cNvPr>
          <p:cNvGrpSpPr/>
          <p:nvPr/>
        </p:nvGrpSpPr>
        <p:grpSpPr>
          <a:xfrm>
            <a:off x="-2" y="6656172"/>
            <a:ext cx="12187928" cy="201828"/>
            <a:chOff x="-2" y="6656172"/>
            <a:chExt cx="12187928" cy="20182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B5340B0-0D71-8533-0CCA-BD1999BCCDE4}"/>
                </a:ext>
              </a:extLst>
            </p:cNvPr>
            <p:cNvSpPr/>
            <p:nvPr/>
          </p:nvSpPr>
          <p:spPr>
            <a:xfrm>
              <a:off x="-2" y="6656173"/>
              <a:ext cx="12187927" cy="2018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D33EF87-A776-C883-74F5-00088248815D}"/>
                </a:ext>
              </a:extLst>
            </p:cNvPr>
            <p:cNvSpPr/>
            <p:nvPr/>
          </p:nvSpPr>
          <p:spPr>
            <a:xfrm flipV="1">
              <a:off x="-2" y="6656172"/>
              <a:ext cx="12187928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" bIns="27432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1F5630F6-88AF-6FCE-9804-ED880AC7DCAC}"/>
              </a:ext>
            </a:extLst>
          </p:cNvPr>
          <p:cNvSpPr txBox="1">
            <a:spLocks/>
          </p:cNvSpPr>
          <p:nvPr/>
        </p:nvSpPr>
        <p:spPr>
          <a:xfrm>
            <a:off x="0" y="6036003"/>
            <a:ext cx="12191999" cy="8219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00" dirty="0"/>
              <a:t>35</a:t>
            </a:r>
            <a:r>
              <a:rPr lang="en-US" sz="1000" baseline="30000" dirty="0"/>
              <a:t>th</a:t>
            </a:r>
            <a:r>
              <a:rPr lang="en-US" sz="1000" dirty="0"/>
              <a:t> Legislature, Committee of the Whole</a:t>
            </a:r>
            <a:br>
              <a:rPr lang="en-US" sz="1000" dirty="0"/>
            </a:br>
            <a:r>
              <a:rPr lang="en-US" sz="1000" dirty="0"/>
              <a:t> VITEMA EOC and Safe Room</a:t>
            </a:r>
          </a:p>
          <a:p>
            <a:pPr algn="r"/>
            <a:r>
              <a:rPr lang="en-US" sz="1000" dirty="0"/>
              <a:t>March 10, 2023</a:t>
            </a:r>
            <a:br>
              <a:rPr lang="en-US" sz="1200" dirty="0"/>
            </a:br>
            <a:endParaRPr lang="en-VI" sz="1200" dirty="0"/>
          </a:p>
        </p:txBody>
      </p:sp>
    </p:spTree>
    <p:extLst>
      <p:ext uri="{BB962C8B-B14F-4D97-AF65-F5344CB8AC3E}">
        <p14:creationId xmlns:p14="http://schemas.microsoft.com/office/powerpoint/2010/main" val="747917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106F77D-4360-C30C-F48E-352624676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87925" cy="5414294"/>
          </a:xfrm>
        </p:spPr>
        <p:txBody>
          <a:bodyPr>
            <a:normAutofit/>
          </a:bodyPr>
          <a:lstStyle/>
          <a:p>
            <a:br>
              <a:rPr lang="en-US" sz="4000" b="1" dirty="0"/>
            </a:br>
            <a:br>
              <a:rPr lang="en-US" sz="4000" dirty="0"/>
            </a:br>
            <a:endParaRPr lang="en-VI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395901-8FAA-8C66-A019-C17FE4BEE604}"/>
              </a:ext>
            </a:extLst>
          </p:cNvPr>
          <p:cNvSpPr txBox="1"/>
          <p:nvPr/>
        </p:nvSpPr>
        <p:spPr>
          <a:xfrm>
            <a:off x="-3" y="-1"/>
            <a:ext cx="12192003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/>
          </a:p>
          <a:p>
            <a:pPr algn="ctr"/>
            <a:r>
              <a:rPr lang="en-US" b="1" dirty="0"/>
              <a:t>BENEFITS VS NO ACTION</a:t>
            </a:r>
          </a:p>
          <a:p>
            <a:endParaRPr lang="en-US" sz="1400" dirty="0"/>
          </a:p>
          <a:p>
            <a:endParaRPr lang="en-US" sz="1400" dirty="0"/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1400" dirty="0"/>
              <a:t>Public Service that Benefits St. Croix </a:t>
            </a:r>
            <a:r>
              <a:rPr lang="en-US" sz="1400" u="sng" dirty="0"/>
              <a:t>AND</a:t>
            </a:r>
            <a:r>
              <a:rPr lang="en-US" sz="1400" dirty="0"/>
              <a:t> US Virgin Islands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1400" dirty="0"/>
              <a:t>Caribbean Territorial Collaboration and Data Sharing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1400" dirty="0"/>
              <a:t>Better Comprehensive All-Hazards Planning and Prediction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1400" dirty="0"/>
              <a:t>Primary Employment Center for Emergency Response Employees Currently in Christiansted (EOC) &amp; La Reine (9-1-1 ECC)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1400" dirty="0"/>
              <a:t>New Building Facilitates Collaboration between FEMA/HLS, VITEMA, US VI 9-1-1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1400" dirty="0"/>
              <a:t>Direct Line of Site to All Four Radio Towers for USVI 9-1-1 / Emergency Communications Center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1400" dirty="0"/>
              <a:t>New Facility will Support Programs Badly Needed for Federal and Local Emergency Personnel to Respond to Contemporary Disasters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1400" dirty="0"/>
              <a:t>Improve Post-Disaster Response</a:t>
            </a:r>
          </a:p>
          <a:p>
            <a:pPr lvl="2"/>
            <a:endParaRPr lang="en-US" sz="1400" dirty="0"/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1400" dirty="0"/>
              <a:t>New Development on Existing EOC Property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1400" dirty="0"/>
              <a:t>New Development on Previously Disturbed Land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1400" dirty="0"/>
              <a:t>Opportunity to Improve Site Conditions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1400" dirty="0"/>
              <a:t>Eliminate On-going Annual Rental and Utility Costs of Separate Office Leases for VITEMA and 9-1-1 ECC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  <a:p>
            <a:r>
              <a:rPr lang="en-US" dirty="0"/>
              <a:t>	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D96E92-9443-2229-0AFB-4F5322C01378}"/>
              </a:ext>
            </a:extLst>
          </p:cNvPr>
          <p:cNvGrpSpPr/>
          <p:nvPr/>
        </p:nvGrpSpPr>
        <p:grpSpPr>
          <a:xfrm>
            <a:off x="-2" y="6656172"/>
            <a:ext cx="12187928" cy="201828"/>
            <a:chOff x="-2" y="6656172"/>
            <a:chExt cx="12187928" cy="20182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5C4E1BB-6E65-F16D-44E8-AE6D75D974B6}"/>
                </a:ext>
              </a:extLst>
            </p:cNvPr>
            <p:cNvSpPr/>
            <p:nvPr/>
          </p:nvSpPr>
          <p:spPr>
            <a:xfrm>
              <a:off x="-2" y="6656173"/>
              <a:ext cx="12187927" cy="2018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D7826E4-E76A-3F1C-7A03-E0E05AD78D94}"/>
                </a:ext>
              </a:extLst>
            </p:cNvPr>
            <p:cNvSpPr/>
            <p:nvPr/>
          </p:nvSpPr>
          <p:spPr>
            <a:xfrm flipV="1">
              <a:off x="-2" y="6656172"/>
              <a:ext cx="12187928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" bIns="27432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2F342913-75B7-B4E7-0D9E-4852FA397984}"/>
              </a:ext>
            </a:extLst>
          </p:cNvPr>
          <p:cNvSpPr txBox="1">
            <a:spLocks/>
          </p:cNvSpPr>
          <p:nvPr/>
        </p:nvSpPr>
        <p:spPr>
          <a:xfrm>
            <a:off x="0" y="6036003"/>
            <a:ext cx="12191999" cy="8219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00" dirty="0"/>
              <a:t>35</a:t>
            </a:r>
            <a:r>
              <a:rPr lang="en-US" sz="1000" baseline="30000" dirty="0"/>
              <a:t>th</a:t>
            </a:r>
            <a:r>
              <a:rPr lang="en-US" sz="1000" dirty="0"/>
              <a:t> Legislature, Committee of the Whole</a:t>
            </a:r>
            <a:br>
              <a:rPr lang="en-US" sz="1000" dirty="0"/>
            </a:br>
            <a:r>
              <a:rPr lang="en-US" sz="1000" dirty="0"/>
              <a:t> VITEMA EOC and Safe Room</a:t>
            </a:r>
          </a:p>
          <a:p>
            <a:pPr algn="r"/>
            <a:r>
              <a:rPr lang="en-US" sz="1000" dirty="0"/>
              <a:t>March 10, 2023</a:t>
            </a:r>
            <a:br>
              <a:rPr lang="en-US" sz="1200" dirty="0"/>
            </a:br>
            <a:endParaRPr lang="en-VI" sz="1200" dirty="0"/>
          </a:p>
        </p:txBody>
      </p:sp>
    </p:spTree>
    <p:extLst>
      <p:ext uri="{BB962C8B-B14F-4D97-AF65-F5344CB8AC3E}">
        <p14:creationId xmlns:p14="http://schemas.microsoft.com/office/powerpoint/2010/main" val="796980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D83D68-1E2D-3BC7-125B-B0B6D37EB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7462" y="114297"/>
            <a:ext cx="4087306" cy="143203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Benefits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 to the Territory</a:t>
            </a:r>
          </a:p>
        </p:txBody>
      </p:sp>
      <p:pic>
        <p:nvPicPr>
          <p:cNvPr id="7" name="Content Placeholder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4E010290-0AFD-8834-BC73-595A788A69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6" r="1" b="13858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B5E148-DE2E-E8E5-DB3E-057D1F21FB4A}"/>
              </a:ext>
            </a:extLst>
          </p:cNvPr>
          <p:cNvSpPr txBox="1"/>
          <p:nvPr/>
        </p:nvSpPr>
        <p:spPr>
          <a:xfrm>
            <a:off x="7028496" y="3630554"/>
            <a:ext cx="446769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200" b="1" dirty="0"/>
              <a:t>World Class Facility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200" b="1" dirty="0"/>
              <a:t>World Class Technology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200" b="1" dirty="0"/>
              <a:t>World Class Workforce</a:t>
            </a:r>
            <a:endParaRPr lang="en-VI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982999-F7BC-66CB-2436-E52F3F5B95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352" t="44740" r="36583" b="28297"/>
          <a:stretch/>
        </p:blipFill>
        <p:spPr>
          <a:xfrm>
            <a:off x="8063941" y="1663882"/>
            <a:ext cx="2568256" cy="184912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863D37-6FB8-7554-72EE-3386011EA8C8}"/>
              </a:ext>
            </a:extLst>
          </p:cNvPr>
          <p:cNvSpPr txBox="1">
            <a:spLocks/>
          </p:cNvSpPr>
          <p:nvPr/>
        </p:nvSpPr>
        <p:spPr>
          <a:xfrm>
            <a:off x="0" y="6036003"/>
            <a:ext cx="12191999" cy="8219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00" dirty="0"/>
              <a:t>35</a:t>
            </a:r>
            <a:r>
              <a:rPr lang="en-US" sz="1000" baseline="30000" dirty="0"/>
              <a:t>th</a:t>
            </a:r>
            <a:r>
              <a:rPr lang="en-US" sz="1000" dirty="0"/>
              <a:t> Legislature, Committee of the Whole</a:t>
            </a:r>
            <a:br>
              <a:rPr lang="en-US" sz="1000" dirty="0"/>
            </a:br>
            <a:r>
              <a:rPr lang="en-US" sz="1000" dirty="0"/>
              <a:t> VITEMA EOC and Safe Room</a:t>
            </a:r>
          </a:p>
          <a:p>
            <a:pPr algn="r"/>
            <a:r>
              <a:rPr lang="en-US" sz="1000" dirty="0"/>
              <a:t>March 10, 2023</a:t>
            </a:r>
            <a:br>
              <a:rPr lang="en-US" sz="1200" dirty="0"/>
            </a:br>
            <a:endParaRPr lang="en-VI" sz="1200" dirty="0"/>
          </a:p>
        </p:txBody>
      </p:sp>
    </p:spTree>
    <p:extLst>
      <p:ext uri="{BB962C8B-B14F-4D97-AF65-F5344CB8AC3E}">
        <p14:creationId xmlns:p14="http://schemas.microsoft.com/office/powerpoint/2010/main" val="10237224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106F77D-4360-C30C-F48E-352624676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87925" cy="5414294"/>
          </a:xfrm>
        </p:spPr>
        <p:txBody>
          <a:bodyPr>
            <a:normAutofit/>
          </a:bodyPr>
          <a:lstStyle/>
          <a:p>
            <a:br>
              <a:rPr lang="en-US" sz="4000" b="1" dirty="0"/>
            </a:br>
            <a:br>
              <a:rPr lang="en-US" sz="4000" dirty="0"/>
            </a:br>
            <a:endParaRPr lang="en-VI" sz="4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EF28C8-E400-3722-2B28-7253AAAA7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4" r="11364"/>
          <a:stretch/>
        </p:blipFill>
        <p:spPr>
          <a:xfrm>
            <a:off x="0" y="-99390"/>
            <a:ext cx="15544800" cy="100584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5A562D4-C18F-FC62-E1EC-4D51FB44DDCD}"/>
              </a:ext>
            </a:extLst>
          </p:cNvPr>
          <p:cNvGrpSpPr/>
          <p:nvPr/>
        </p:nvGrpSpPr>
        <p:grpSpPr>
          <a:xfrm>
            <a:off x="0" y="4143375"/>
            <a:ext cx="15544800" cy="1771650"/>
            <a:chOff x="0" y="4143375"/>
            <a:chExt cx="15544800" cy="177165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7182B5F-1075-2826-26E5-A6E7A8CC9421}"/>
                </a:ext>
              </a:extLst>
            </p:cNvPr>
            <p:cNvSpPr/>
            <p:nvPr/>
          </p:nvSpPr>
          <p:spPr>
            <a:xfrm>
              <a:off x="0" y="4143375"/>
              <a:ext cx="15544800" cy="1771650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25393B5-9448-42A2-AAAB-435FEF58CE66}"/>
                </a:ext>
              </a:extLst>
            </p:cNvPr>
            <p:cNvSpPr txBox="1"/>
            <p:nvPr/>
          </p:nvSpPr>
          <p:spPr>
            <a:xfrm>
              <a:off x="2046855" y="4244370"/>
              <a:ext cx="11451090" cy="156966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600" dirty="0">
                  <a:solidFill>
                    <a:schemeClr val="bg1"/>
                  </a:solidFill>
                  <a:latin typeface="Segoe UI" panose="020B0502040204020203" pitchFamily="34" charset="0"/>
                </a:rPr>
                <a:t>Thank you!</a:t>
              </a: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04189605-B791-65D0-E10B-CE7633930A39}"/>
              </a:ext>
            </a:extLst>
          </p:cNvPr>
          <p:cNvSpPr txBox="1">
            <a:spLocks/>
          </p:cNvSpPr>
          <p:nvPr/>
        </p:nvSpPr>
        <p:spPr>
          <a:xfrm>
            <a:off x="0" y="6036003"/>
            <a:ext cx="12191999" cy="8219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00" dirty="0">
                <a:solidFill>
                  <a:schemeClr val="bg1"/>
                </a:solidFill>
              </a:rPr>
              <a:t>35</a:t>
            </a:r>
            <a:r>
              <a:rPr lang="en-US" sz="1000" baseline="30000" dirty="0">
                <a:solidFill>
                  <a:schemeClr val="bg1"/>
                </a:solidFill>
              </a:rPr>
              <a:t>th</a:t>
            </a:r>
            <a:r>
              <a:rPr lang="en-US" sz="1000" dirty="0">
                <a:solidFill>
                  <a:schemeClr val="bg1"/>
                </a:solidFill>
              </a:rPr>
              <a:t> Legislature, Committee of the Whole</a:t>
            </a:r>
            <a:br>
              <a:rPr lang="en-US" sz="1000" dirty="0">
                <a:solidFill>
                  <a:schemeClr val="bg1"/>
                </a:solidFill>
              </a:rPr>
            </a:br>
            <a:r>
              <a:rPr lang="en-US" sz="1000" dirty="0">
                <a:solidFill>
                  <a:schemeClr val="bg1"/>
                </a:solidFill>
              </a:rPr>
              <a:t> VITEMA EOC and Safe Room</a:t>
            </a:r>
          </a:p>
          <a:p>
            <a:pPr algn="r"/>
            <a:r>
              <a:rPr lang="en-US" sz="1000" dirty="0">
                <a:solidFill>
                  <a:schemeClr val="bg1"/>
                </a:solidFill>
              </a:rPr>
              <a:t>March 10, 2023</a:t>
            </a:r>
            <a:br>
              <a:rPr lang="en-US" sz="1200" dirty="0">
                <a:solidFill>
                  <a:schemeClr val="bg1"/>
                </a:solidFill>
              </a:rPr>
            </a:br>
            <a:endParaRPr lang="en-VI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306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106F77D-4360-C30C-F48E-352624676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87925" cy="5414294"/>
          </a:xfrm>
        </p:spPr>
        <p:txBody>
          <a:bodyPr>
            <a:normAutofit/>
          </a:bodyPr>
          <a:lstStyle/>
          <a:p>
            <a:br>
              <a:rPr lang="en-US" sz="4000" b="1" dirty="0"/>
            </a:br>
            <a:br>
              <a:rPr lang="en-US" sz="4000" dirty="0"/>
            </a:br>
            <a:endParaRPr lang="en-VI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92AE37-A71E-4D7A-B281-A9F7CE2C98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1" t="19" r="52" b="37"/>
          <a:stretch/>
        </p:blipFill>
        <p:spPr bwMode="auto">
          <a:xfrm>
            <a:off x="5115337" y="19878"/>
            <a:ext cx="707666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782B7D36-2EF1-7369-2468-6946B9F4E176}"/>
              </a:ext>
            </a:extLst>
          </p:cNvPr>
          <p:cNvSpPr txBox="1">
            <a:spLocks/>
          </p:cNvSpPr>
          <p:nvPr/>
        </p:nvSpPr>
        <p:spPr>
          <a:xfrm>
            <a:off x="457200" y="1927976"/>
            <a:ext cx="5265549" cy="5355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Proposed Site</a:t>
            </a:r>
          </a:p>
        </p:txBody>
      </p:sp>
      <p:pic>
        <p:nvPicPr>
          <p:cNvPr id="8" name="Picture 8" descr="Image result for shoes steps path">
            <a:extLst>
              <a:ext uri="{FF2B5EF4-FFF2-40B4-BE49-F238E27FC236}">
                <a16:creationId xmlns:a16="http://schemas.microsoft.com/office/drawing/2014/main" id="{3565E885-4D02-541E-F71A-4BF29864FC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300" t="25593" r="100212" b="31818"/>
          <a:stretch/>
        </p:blipFill>
        <p:spPr bwMode="auto">
          <a:xfrm>
            <a:off x="5446644" y="2574235"/>
            <a:ext cx="924340" cy="428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724237F-1329-FEA0-9B6E-0F43E8D2E2E5}"/>
              </a:ext>
            </a:extLst>
          </p:cNvPr>
          <p:cNvGrpSpPr/>
          <p:nvPr/>
        </p:nvGrpSpPr>
        <p:grpSpPr>
          <a:xfrm>
            <a:off x="-2" y="6656172"/>
            <a:ext cx="12187928" cy="201828"/>
            <a:chOff x="-2" y="6656172"/>
            <a:chExt cx="12187928" cy="20182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28FD8FA-41C5-3BA6-ED65-621E1A8E5F09}"/>
                </a:ext>
              </a:extLst>
            </p:cNvPr>
            <p:cNvSpPr/>
            <p:nvPr/>
          </p:nvSpPr>
          <p:spPr>
            <a:xfrm>
              <a:off x="-2" y="6656173"/>
              <a:ext cx="12187927" cy="2018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139C9CF-FD50-6CDF-4EC8-117803AC02C8}"/>
                </a:ext>
              </a:extLst>
            </p:cNvPr>
            <p:cNvSpPr/>
            <p:nvPr/>
          </p:nvSpPr>
          <p:spPr>
            <a:xfrm flipV="1">
              <a:off x="-2" y="6656172"/>
              <a:ext cx="12187928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" bIns="27432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ADE2D673-CA48-D2F7-FF38-90B863DA678E}"/>
              </a:ext>
            </a:extLst>
          </p:cNvPr>
          <p:cNvSpPr txBox="1">
            <a:spLocks/>
          </p:cNvSpPr>
          <p:nvPr/>
        </p:nvSpPr>
        <p:spPr>
          <a:xfrm>
            <a:off x="0" y="6036003"/>
            <a:ext cx="12191999" cy="8219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00" dirty="0"/>
              <a:t>35</a:t>
            </a:r>
            <a:r>
              <a:rPr lang="en-US" sz="1000" baseline="30000" dirty="0"/>
              <a:t>th</a:t>
            </a:r>
            <a:r>
              <a:rPr lang="en-US" sz="1000" dirty="0"/>
              <a:t> Legislature, Committee of the Whole</a:t>
            </a:r>
            <a:br>
              <a:rPr lang="en-US" sz="1000" dirty="0"/>
            </a:br>
            <a:r>
              <a:rPr lang="en-US" sz="1000" dirty="0"/>
              <a:t> VITEMA EOC and Safe Room</a:t>
            </a:r>
          </a:p>
          <a:p>
            <a:pPr algn="r"/>
            <a:r>
              <a:rPr lang="en-US" sz="1000" dirty="0"/>
              <a:t>March 10, 2023</a:t>
            </a:r>
            <a:br>
              <a:rPr lang="en-US" sz="1200" dirty="0"/>
            </a:br>
            <a:endParaRPr lang="en-VI" sz="1200" dirty="0"/>
          </a:p>
        </p:txBody>
      </p:sp>
    </p:spTree>
    <p:extLst>
      <p:ext uri="{BB962C8B-B14F-4D97-AF65-F5344CB8AC3E}">
        <p14:creationId xmlns:p14="http://schemas.microsoft.com/office/powerpoint/2010/main" val="3911138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208585E4-5EE1-0A6D-F8C0-A629BCDA15A1}"/>
              </a:ext>
            </a:extLst>
          </p:cNvPr>
          <p:cNvSpPr txBox="1"/>
          <p:nvPr/>
        </p:nvSpPr>
        <p:spPr>
          <a:xfrm>
            <a:off x="0" y="62917"/>
            <a:ext cx="12196077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PROPOSED USE – SUMMARY</a:t>
            </a:r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PROPOSED USE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/>
              <a:t>Main offices for VITEMA, Emergency Operations Center (EOC) and 9-1-1 Emergency Call Center (ECC)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/>
              <a:t>New 4-story, 25,000 sf facility on existing footprint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/>
              <a:t>VITEMA Operational Facility, Connecting Corridor, Safe Room, Mechanical Equipment Building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/>
              <a:t>Support facilities – Water collection/connection, stormwater basin, generator </a:t>
            </a:r>
          </a:p>
          <a:p>
            <a:pPr lvl="2"/>
            <a:endParaRPr lang="en-US" sz="1200" dirty="0"/>
          </a:p>
          <a:p>
            <a:pPr lvl="2"/>
            <a:endParaRPr lang="en-US" sz="1200" dirty="0"/>
          </a:p>
          <a:p>
            <a:pPr lvl="2"/>
            <a:endParaRPr lang="en-US" sz="1200" dirty="0"/>
          </a:p>
          <a:p>
            <a:pPr lvl="2"/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CONSTRUCTION PHASES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/>
              <a:t>No phasing, New Construction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/>
              <a:t>Demolition – 2 months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/>
              <a:t>Construction – 18 months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lvl="1"/>
            <a:endParaRPr lang="en-US" sz="1200" dirty="0"/>
          </a:p>
          <a:p>
            <a:pPr lvl="1"/>
            <a:endParaRPr lang="en-US" sz="1200" dirty="0"/>
          </a:p>
          <a:p>
            <a:pPr lvl="1"/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STAFFING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/>
              <a:t>Office Staff and 911 – 60 occupants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/>
              <a:t>Safe Room – 24 to 48 hour operations – 200 occupants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/>
              <a:t>Training/Pre and Post-Hazard Staffing – 150 occupants	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FUNDING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ea typeface="Calibri" panose="020F0502020204030204" pitchFamily="34" charset="0"/>
              </a:rPr>
              <a:t>FEMA-4340-DR-VI Hazard Mitigation Grant Program (HMGP) - Project 4340-0010</a:t>
            </a:r>
            <a:endParaRPr lang="en-US" sz="12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E3B0BB9-4E78-5F0C-71CD-5F5210FC1A30}"/>
              </a:ext>
            </a:extLst>
          </p:cNvPr>
          <p:cNvGrpSpPr/>
          <p:nvPr/>
        </p:nvGrpSpPr>
        <p:grpSpPr>
          <a:xfrm>
            <a:off x="5376001" y="2687692"/>
            <a:ext cx="5583866" cy="1972690"/>
            <a:chOff x="3405960" y="2673205"/>
            <a:chExt cx="5583866" cy="197269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156F2CD-C174-2B08-F83B-FEACD447397D}"/>
                </a:ext>
              </a:extLst>
            </p:cNvPr>
            <p:cNvSpPr/>
            <p:nvPr/>
          </p:nvSpPr>
          <p:spPr>
            <a:xfrm>
              <a:off x="3405960" y="4160415"/>
              <a:ext cx="861238" cy="485479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Office Staff &amp;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9-1-1</a:t>
              </a:r>
              <a:endParaRPr kumimoji="0" lang="en-VI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EE71D60-9EDC-8A20-AEE4-7B5E409551FA}"/>
                </a:ext>
              </a:extLst>
            </p:cNvPr>
            <p:cNvSpPr/>
            <p:nvPr/>
          </p:nvSpPr>
          <p:spPr>
            <a:xfrm>
              <a:off x="4320361" y="3596890"/>
              <a:ext cx="861238" cy="1049005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Training or 24-hr  operations Pre-Storm Staffing</a:t>
              </a:r>
              <a:endParaRPr kumimoji="0" lang="en-VI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281DA5-1C05-1EA2-5750-5B6EACAEB282}"/>
                </a:ext>
              </a:extLst>
            </p:cNvPr>
            <p:cNvSpPr/>
            <p:nvPr/>
          </p:nvSpPr>
          <p:spPr>
            <a:xfrm>
              <a:off x="5234762" y="3054626"/>
              <a:ext cx="861238" cy="1591267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Safe Room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24-hrs to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48-hrs</a:t>
              </a:r>
              <a:endParaRPr kumimoji="0" lang="en-VI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AD6FEEF-DD29-0C3F-1DB7-011547516A26}"/>
                </a:ext>
              </a:extLst>
            </p:cNvPr>
            <p:cNvSpPr/>
            <p:nvPr/>
          </p:nvSpPr>
          <p:spPr>
            <a:xfrm>
              <a:off x="6186374" y="3596890"/>
              <a:ext cx="861238" cy="1049004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24–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hr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operations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Post Storm Staffing</a:t>
              </a:r>
              <a:endParaRPr kumimoji="0" lang="en-VI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EF99D66-D0C3-16F7-6522-45A6A4D22C0F}"/>
                </a:ext>
              </a:extLst>
            </p:cNvPr>
            <p:cNvSpPr/>
            <p:nvPr/>
          </p:nvSpPr>
          <p:spPr>
            <a:xfrm>
              <a:off x="7137987" y="3917675"/>
              <a:ext cx="861238" cy="728218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Training or 12-hr operations Post Storm Staffing</a:t>
              </a:r>
              <a:endParaRPr kumimoji="0" lang="en-VI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FFD68E7-72D5-BD84-4D8C-D318BF66B808}"/>
                </a:ext>
              </a:extLst>
            </p:cNvPr>
            <p:cNvSpPr/>
            <p:nvPr/>
          </p:nvSpPr>
          <p:spPr>
            <a:xfrm>
              <a:off x="8128588" y="4160415"/>
              <a:ext cx="861238" cy="485479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Office Staff &amp;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9-1-1</a:t>
              </a:r>
              <a:endParaRPr kumimoji="0" lang="en-VI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33F46AD-A654-E11E-D24C-8FA027AFA73D}"/>
                </a:ext>
              </a:extLst>
            </p:cNvPr>
            <p:cNvSpPr txBox="1"/>
            <p:nvPr/>
          </p:nvSpPr>
          <p:spPr>
            <a:xfrm>
              <a:off x="7320238" y="3512147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100</a:t>
              </a:r>
              <a:endParaRPr kumimoji="0" lang="en-VI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AB1A58F-E8BA-124E-2E3D-665D7EA56CBA}"/>
                </a:ext>
              </a:extLst>
            </p:cNvPr>
            <p:cNvSpPr txBox="1"/>
            <p:nvPr/>
          </p:nvSpPr>
          <p:spPr>
            <a:xfrm>
              <a:off x="4464513" y="3227557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150</a:t>
              </a:r>
              <a:endParaRPr kumimoji="0" lang="en-VI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C1D2DC2-BBDC-AA1A-59C5-4D9BBA0E9A0E}"/>
                </a:ext>
              </a:extLst>
            </p:cNvPr>
            <p:cNvSpPr txBox="1"/>
            <p:nvPr/>
          </p:nvSpPr>
          <p:spPr>
            <a:xfrm>
              <a:off x="8291345" y="378737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60</a:t>
              </a:r>
              <a:endParaRPr kumimoji="0" lang="en-VI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40A5436-9F0A-174D-39F6-D41DD1EE40BC}"/>
                </a:ext>
              </a:extLst>
            </p:cNvPr>
            <p:cNvSpPr txBox="1"/>
            <p:nvPr/>
          </p:nvSpPr>
          <p:spPr>
            <a:xfrm>
              <a:off x="3568717" y="378737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60</a:t>
              </a:r>
              <a:endParaRPr kumimoji="0" lang="en-VI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0902B99-6166-C38F-66AF-777DFF6A039B}"/>
                </a:ext>
              </a:extLst>
            </p:cNvPr>
            <p:cNvSpPr txBox="1"/>
            <p:nvPr/>
          </p:nvSpPr>
          <p:spPr>
            <a:xfrm>
              <a:off x="5397519" y="2673205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200</a:t>
              </a:r>
              <a:endParaRPr kumimoji="0" lang="en-VI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C083535-806D-3400-92C5-D6C04350D325}"/>
                </a:ext>
              </a:extLst>
            </p:cNvPr>
            <p:cNvSpPr txBox="1"/>
            <p:nvPr/>
          </p:nvSpPr>
          <p:spPr>
            <a:xfrm>
              <a:off x="6368626" y="3184334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150</a:t>
              </a:r>
              <a:endParaRPr kumimoji="0" lang="en-VI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98C99A0E-0883-D911-6AE3-A7791ED421FA}"/>
              </a:ext>
            </a:extLst>
          </p:cNvPr>
          <p:cNvSpPr txBox="1">
            <a:spLocks/>
          </p:cNvSpPr>
          <p:nvPr/>
        </p:nvSpPr>
        <p:spPr>
          <a:xfrm>
            <a:off x="0" y="6036003"/>
            <a:ext cx="12191999" cy="5694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00" dirty="0"/>
              <a:t>35</a:t>
            </a:r>
            <a:r>
              <a:rPr lang="en-US" sz="1000" baseline="30000" dirty="0"/>
              <a:t>th</a:t>
            </a:r>
            <a:r>
              <a:rPr lang="en-US" sz="1000" dirty="0"/>
              <a:t> Legislature, Committee of the Whole</a:t>
            </a:r>
            <a:br>
              <a:rPr lang="en-US" sz="1000" dirty="0"/>
            </a:br>
            <a:r>
              <a:rPr lang="en-US" sz="1000" dirty="0"/>
              <a:t> VITEMA EOC and Safe Room</a:t>
            </a:r>
          </a:p>
          <a:p>
            <a:pPr algn="r"/>
            <a:r>
              <a:rPr lang="en-US" sz="1000" dirty="0"/>
              <a:t>March 10, 2023</a:t>
            </a:r>
            <a:endParaRPr lang="en-VI" sz="12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FDDB690-44E9-A939-5516-31D5507BB6DB}"/>
              </a:ext>
            </a:extLst>
          </p:cNvPr>
          <p:cNvGrpSpPr/>
          <p:nvPr/>
        </p:nvGrpSpPr>
        <p:grpSpPr>
          <a:xfrm>
            <a:off x="-2" y="6656172"/>
            <a:ext cx="12187928" cy="201828"/>
            <a:chOff x="-2" y="6656172"/>
            <a:chExt cx="12187928" cy="20182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708144B-2A50-AB4A-3D45-C8CC0B511F4C}"/>
                </a:ext>
              </a:extLst>
            </p:cNvPr>
            <p:cNvSpPr/>
            <p:nvPr/>
          </p:nvSpPr>
          <p:spPr>
            <a:xfrm>
              <a:off x="-2" y="6656173"/>
              <a:ext cx="12187927" cy="2018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4BB8713-6B07-2B47-16F3-8D7DE523E976}"/>
                </a:ext>
              </a:extLst>
            </p:cNvPr>
            <p:cNvSpPr/>
            <p:nvPr/>
          </p:nvSpPr>
          <p:spPr>
            <a:xfrm flipV="1">
              <a:off x="-2" y="6656172"/>
              <a:ext cx="12187928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" bIns="27432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63389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29EA86-911C-A144-F8F7-DA5118772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2" y="-10532"/>
            <a:ext cx="8564752" cy="666670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63059AB-5013-E420-5861-715098EBA70E}"/>
              </a:ext>
            </a:extLst>
          </p:cNvPr>
          <p:cNvSpPr txBox="1"/>
          <p:nvPr/>
        </p:nvSpPr>
        <p:spPr>
          <a:xfrm>
            <a:off x="8570517" y="0"/>
            <a:ext cx="3613337" cy="449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PROPERTY LOCATION/DETAILS</a:t>
            </a:r>
          </a:p>
          <a:p>
            <a:endParaRPr lang="en-US" sz="1200" dirty="0"/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ESTATE</a:t>
            </a:r>
          </a:p>
          <a:p>
            <a:pPr lvl="1"/>
            <a:r>
              <a:rPr lang="en-US" sz="1200" dirty="0"/>
              <a:t>Hermon Hill</a:t>
            </a:r>
          </a:p>
          <a:p>
            <a:endParaRPr lang="en-US" sz="1200" dirty="0"/>
          </a:p>
          <a:p>
            <a:endParaRPr lang="en-US" sz="1200" dirty="0"/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PROJECT LAT/LONG</a:t>
            </a:r>
            <a:endParaRPr lang="en-US" sz="12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</a:pPr>
            <a:r>
              <a:rPr lang="en-US" sz="12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17º43’58.27’’ N </a:t>
            </a:r>
            <a:r>
              <a:rPr lang="en-US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64 º42’51.08” W</a:t>
            </a:r>
          </a:p>
          <a:p>
            <a:pPr lvl="1">
              <a:lnSpc>
                <a:spcPct val="107000"/>
              </a:lnSpc>
            </a:pPr>
            <a:endParaRPr lang="en-US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</a:pPr>
            <a:endParaRPr lang="en-US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PROPERTY DESCRIPTION</a:t>
            </a:r>
          </a:p>
          <a:p>
            <a:pPr lvl="1">
              <a:lnSpc>
                <a:spcPct val="107000"/>
              </a:lnSpc>
            </a:pPr>
            <a:r>
              <a: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Plot 102-A Remainder</a:t>
            </a:r>
            <a:br>
              <a: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Plot 102-B</a:t>
            </a:r>
            <a:br>
              <a: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Plot 102-C</a:t>
            </a:r>
            <a:br>
              <a: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Estate Hermon Hill, Company Quarter</a:t>
            </a:r>
          </a:p>
          <a:p>
            <a:pPr lvl="1">
              <a:lnSpc>
                <a:spcPct val="107000"/>
              </a:lnSpc>
            </a:pPr>
            <a:endParaRPr lang="en-US" sz="1200" dirty="0"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</a:pPr>
            <a:r>
              <a:rPr lang="en-US" sz="1200" dirty="0">
                <a:cs typeface="Times New Roman" panose="02020603050405020304" pitchFamily="18" charset="0"/>
              </a:rPr>
              <a:t>4.579 Acres</a:t>
            </a:r>
          </a:p>
          <a:p>
            <a:pPr lvl="1">
              <a:lnSpc>
                <a:spcPct val="107000"/>
              </a:lnSpc>
            </a:pPr>
            <a:endParaRPr lang="en-US" sz="1200" dirty="0"/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ZONING</a:t>
            </a:r>
          </a:p>
          <a:p>
            <a:r>
              <a:rPr lang="en-US" sz="1200" dirty="0"/>
              <a:t>       Current – R-3 (Residential-Medium Density)</a:t>
            </a:r>
          </a:p>
          <a:p>
            <a:r>
              <a:rPr lang="en-US" sz="1200" dirty="0"/>
              <a:t>       Proposed – P (Public) – VITEMA EOC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2CBE9F-CC89-B141-E5B7-385CB71AFEE1}"/>
              </a:ext>
            </a:extLst>
          </p:cNvPr>
          <p:cNvSpPr txBox="1">
            <a:spLocks/>
          </p:cNvSpPr>
          <p:nvPr/>
        </p:nvSpPr>
        <p:spPr>
          <a:xfrm>
            <a:off x="0" y="6036003"/>
            <a:ext cx="12191999" cy="8219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00" dirty="0"/>
              <a:t>35</a:t>
            </a:r>
            <a:r>
              <a:rPr lang="en-US" sz="1000" baseline="30000" dirty="0"/>
              <a:t>th</a:t>
            </a:r>
            <a:r>
              <a:rPr lang="en-US" sz="1000" dirty="0"/>
              <a:t> Legislature, Committee of the Whole</a:t>
            </a:r>
            <a:br>
              <a:rPr lang="en-US" sz="1000" dirty="0"/>
            </a:br>
            <a:r>
              <a:rPr lang="en-US" sz="1000" dirty="0"/>
              <a:t> VITEMA EOC and Safe Room</a:t>
            </a:r>
          </a:p>
          <a:p>
            <a:pPr algn="r"/>
            <a:r>
              <a:rPr lang="en-US" sz="1000" dirty="0"/>
              <a:t>March 10, 2023</a:t>
            </a:r>
            <a:br>
              <a:rPr lang="en-US" sz="1200" dirty="0"/>
            </a:br>
            <a:endParaRPr lang="en-VI" sz="12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4B97B37-FFC5-489B-63F6-DFC37AECECB8}"/>
              </a:ext>
            </a:extLst>
          </p:cNvPr>
          <p:cNvGrpSpPr/>
          <p:nvPr/>
        </p:nvGrpSpPr>
        <p:grpSpPr>
          <a:xfrm>
            <a:off x="-2" y="6656172"/>
            <a:ext cx="12187928" cy="201828"/>
            <a:chOff x="-2" y="6656172"/>
            <a:chExt cx="12187928" cy="20182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AD558B0-9AA0-E35C-5EC3-BF3351FD10C4}"/>
                </a:ext>
              </a:extLst>
            </p:cNvPr>
            <p:cNvSpPr/>
            <p:nvPr/>
          </p:nvSpPr>
          <p:spPr>
            <a:xfrm>
              <a:off x="-2" y="6656173"/>
              <a:ext cx="12187927" cy="2018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3AA5375-709D-8095-4DCD-B8A28638D160}"/>
                </a:ext>
              </a:extLst>
            </p:cNvPr>
            <p:cNvSpPr/>
            <p:nvPr/>
          </p:nvSpPr>
          <p:spPr>
            <a:xfrm flipV="1">
              <a:off x="-2" y="6656172"/>
              <a:ext cx="12187928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" bIns="27432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4404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106F77D-4360-C30C-F48E-352624676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87925" cy="5414294"/>
          </a:xfrm>
        </p:spPr>
        <p:txBody>
          <a:bodyPr>
            <a:normAutofit/>
          </a:bodyPr>
          <a:lstStyle/>
          <a:p>
            <a:br>
              <a:rPr lang="en-US" sz="4000" b="1" dirty="0"/>
            </a:br>
            <a:br>
              <a:rPr lang="en-US" sz="4000" dirty="0"/>
            </a:br>
            <a:endParaRPr lang="en-VI" sz="4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3C79C6-CF59-A9A4-C7A4-A751C3776129}"/>
              </a:ext>
            </a:extLst>
          </p:cNvPr>
          <p:cNvSpPr txBox="1"/>
          <p:nvPr/>
        </p:nvSpPr>
        <p:spPr>
          <a:xfrm>
            <a:off x="8633254" y="-6931"/>
            <a:ext cx="35546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ADJACENT LAND USE</a:t>
            </a:r>
          </a:p>
          <a:p>
            <a:endParaRPr lang="en-US" sz="1200" dirty="0"/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LAND USE WITHIN ¼ MILE OF PROJECT</a:t>
            </a:r>
          </a:p>
          <a:p>
            <a:pPr lvl="1"/>
            <a:endParaRPr lang="en-US" sz="1200" dirty="0"/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200" dirty="0"/>
              <a:t>Multi-Family Residential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200" dirty="0"/>
              <a:t>Single Family Residential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200" dirty="0"/>
              <a:t>Religious/Institutional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200" dirty="0"/>
              <a:t>Open Space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200" dirty="0"/>
              <a:t>Vacant Land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endParaRPr lang="en-US" sz="1200" dirty="0"/>
          </a:p>
          <a:p>
            <a:pPr marL="628650" lvl="1" indent="-171450">
              <a:buFont typeface="Courier New" panose="02070309020205020404" pitchFamily="49" charset="0"/>
              <a:buChar char="o"/>
            </a:pPr>
            <a:endParaRPr lang="en-US" sz="1200" dirty="0"/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200" dirty="0"/>
              <a:t>NEAREST RESIDENTIAL BUILDING TO LOT LINE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1200" dirty="0"/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200" dirty="0"/>
              <a:t>~ 25 Feet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endParaRPr lang="en-US" sz="1200" dirty="0"/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200" dirty="0"/>
              <a:t>NEAREST RESIDENTIAL BUILDING TO EXISTING AND PROPOSED BUILDING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1200" dirty="0"/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200" dirty="0"/>
              <a:t>~ 110 Feet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DF712B2-A6AC-5978-BFE6-DE3F7231EE29}"/>
              </a:ext>
            </a:extLst>
          </p:cNvPr>
          <p:cNvGrpSpPr/>
          <p:nvPr/>
        </p:nvGrpSpPr>
        <p:grpSpPr>
          <a:xfrm>
            <a:off x="-2" y="6656172"/>
            <a:ext cx="12187928" cy="201828"/>
            <a:chOff x="-2" y="6656172"/>
            <a:chExt cx="12187928" cy="20182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53C0B6F-DE43-2D99-1CFE-9A3C4C729468}"/>
                </a:ext>
              </a:extLst>
            </p:cNvPr>
            <p:cNvSpPr/>
            <p:nvPr/>
          </p:nvSpPr>
          <p:spPr>
            <a:xfrm>
              <a:off x="-2" y="6656173"/>
              <a:ext cx="12187927" cy="2018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6E8A314-1475-707D-C0C9-B2509A6EE497}"/>
                </a:ext>
              </a:extLst>
            </p:cNvPr>
            <p:cNvSpPr/>
            <p:nvPr/>
          </p:nvSpPr>
          <p:spPr>
            <a:xfrm flipV="1">
              <a:off x="-2" y="6656172"/>
              <a:ext cx="12187928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" bIns="27432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9FB5675-8088-5559-9651-6907329E0B92}"/>
              </a:ext>
            </a:extLst>
          </p:cNvPr>
          <p:cNvGrpSpPr/>
          <p:nvPr/>
        </p:nvGrpSpPr>
        <p:grpSpPr>
          <a:xfrm>
            <a:off x="4073" y="-6931"/>
            <a:ext cx="8656667" cy="6676049"/>
            <a:chOff x="4073" y="-6931"/>
            <a:chExt cx="8656667" cy="66760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1937117-A577-D4DE-186E-2037B479B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" y="-6931"/>
              <a:ext cx="8656667" cy="6676049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AF01384-102C-2B52-D824-BB6C59222908}"/>
                </a:ext>
              </a:extLst>
            </p:cNvPr>
            <p:cNvSpPr/>
            <p:nvPr/>
          </p:nvSpPr>
          <p:spPr>
            <a:xfrm>
              <a:off x="1794294" y="1754962"/>
              <a:ext cx="4259413" cy="4124932"/>
            </a:xfrm>
            <a:prstGeom prst="ellipse">
              <a:avLst/>
            </a:prstGeom>
            <a:noFill/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DDDB2A0-A74B-2626-2DFF-1770C389A630}"/>
                </a:ext>
              </a:extLst>
            </p:cNvPr>
            <p:cNvSpPr/>
            <p:nvPr/>
          </p:nvSpPr>
          <p:spPr>
            <a:xfrm>
              <a:off x="3930230" y="3682661"/>
              <a:ext cx="97021" cy="111125"/>
            </a:xfrm>
            <a:prstGeom prst="ellipse">
              <a:avLst/>
            </a:prstGeom>
            <a:solidFill>
              <a:srgbClr val="C000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5D9B5686-13BE-2157-E67A-35AF37D740C8}"/>
              </a:ext>
            </a:extLst>
          </p:cNvPr>
          <p:cNvSpPr txBox="1">
            <a:spLocks/>
          </p:cNvSpPr>
          <p:nvPr/>
        </p:nvSpPr>
        <p:spPr>
          <a:xfrm>
            <a:off x="0" y="6036003"/>
            <a:ext cx="12191999" cy="8219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00" dirty="0"/>
              <a:t>35</a:t>
            </a:r>
            <a:r>
              <a:rPr lang="en-US" sz="1000" baseline="30000" dirty="0"/>
              <a:t>th</a:t>
            </a:r>
            <a:r>
              <a:rPr lang="en-US" sz="1000" dirty="0"/>
              <a:t> Legislature, Committee of the Whole</a:t>
            </a:r>
            <a:br>
              <a:rPr lang="en-US" sz="1000" dirty="0"/>
            </a:br>
            <a:r>
              <a:rPr lang="en-US" sz="1000" dirty="0"/>
              <a:t> VITEMA EOC and Safe Room</a:t>
            </a:r>
          </a:p>
          <a:p>
            <a:pPr algn="r"/>
            <a:r>
              <a:rPr lang="en-US" sz="1000" dirty="0"/>
              <a:t>March 10, 2023</a:t>
            </a:r>
            <a:br>
              <a:rPr lang="en-US" sz="1200" dirty="0"/>
            </a:br>
            <a:endParaRPr lang="en-VI" sz="1200" dirty="0"/>
          </a:p>
        </p:txBody>
      </p:sp>
    </p:spTree>
    <p:extLst>
      <p:ext uri="{BB962C8B-B14F-4D97-AF65-F5344CB8AC3E}">
        <p14:creationId xmlns:p14="http://schemas.microsoft.com/office/powerpoint/2010/main" val="52176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106F77D-4360-C30C-F48E-352624676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96" y="0"/>
            <a:ext cx="12187925" cy="5414294"/>
          </a:xfrm>
        </p:spPr>
        <p:txBody>
          <a:bodyPr>
            <a:normAutofit/>
          </a:bodyPr>
          <a:lstStyle/>
          <a:p>
            <a:br>
              <a:rPr lang="en-US" sz="4000" b="1" dirty="0"/>
            </a:br>
            <a:br>
              <a:rPr lang="en-US" sz="4000" dirty="0"/>
            </a:br>
            <a:endParaRPr lang="en-VI" sz="4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3BA0B8-A7F7-FA00-9BC7-D53C31498F04}"/>
              </a:ext>
            </a:extLst>
          </p:cNvPr>
          <p:cNvSpPr txBox="1"/>
          <p:nvPr/>
        </p:nvSpPr>
        <p:spPr>
          <a:xfrm>
            <a:off x="8765059" y="0"/>
            <a:ext cx="3439162" cy="4473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EXISTING CONDITIONS</a:t>
            </a:r>
          </a:p>
          <a:p>
            <a:endParaRPr lang="en-US" sz="1200" dirty="0"/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BUILDINGS</a:t>
            </a:r>
          </a:p>
          <a:p>
            <a:pPr lvl="1"/>
            <a:endParaRPr lang="en-US" sz="1200" dirty="0"/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200" dirty="0"/>
              <a:t>2-Story L Shaped Building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200" dirty="0"/>
              <a:t>Built circa 1976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200" dirty="0"/>
              <a:t>North Wing and South Wing</a:t>
            </a:r>
          </a:p>
          <a:p>
            <a:endParaRPr lang="en-US" sz="1200" dirty="0"/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STRUCTURES AND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200" dirty="0"/>
              <a:t>Tennis Courts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200" dirty="0"/>
              <a:t>Driveways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200" dirty="0"/>
              <a:t>Parking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200" dirty="0"/>
              <a:t>Underground Utilities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lvl="1"/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USE	</a:t>
            </a:r>
          </a:p>
          <a:p>
            <a:endParaRPr lang="en-US" sz="1200" dirty="0"/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200" dirty="0"/>
              <a:t>Original Use as Tennis Club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200" dirty="0"/>
              <a:t>VITEMA-occupied to 2011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200" dirty="0"/>
              <a:t>Currently Vacant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796E6E3-1F72-A19F-6830-04C775DB5E04}"/>
              </a:ext>
            </a:extLst>
          </p:cNvPr>
          <p:cNvCxnSpPr/>
          <p:nvPr/>
        </p:nvCxnSpPr>
        <p:spPr>
          <a:xfrm>
            <a:off x="5519351" y="75788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4E31B40-F56B-F18B-EAE3-A3FCA441A223}"/>
              </a:ext>
            </a:extLst>
          </p:cNvPr>
          <p:cNvGrpSpPr/>
          <p:nvPr/>
        </p:nvGrpSpPr>
        <p:grpSpPr>
          <a:xfrm>
            <a:off x="-1" y="0"/>
            <a:ext cx="8765060" cy="6858000"/>
            <a:chOff x="-1" y="221990"/>
            <a:chExt cx="8574589" cy="663601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7587793-7744-298B-0FDA-1CDA46F0EE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96" r="16091"/>
            <a:stretch/>
          </p:blipFill>
          <p:spPr>
            <a:xfrm>
              <a:off x="-1" y="221990"/>
              <a:ext cx="8574589" cy="663601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77E8415-B82C-7714-A234-AEA42454CA43}"/>
                </a:ext>
              </a:extLst>
            </p:cNvPr>
            <p:cNvSpPr txBox="1"/>
            <p:nvPr/>
          </p:nvSpPr>
          <p:spPr>
            <a:xfrm>
              <a:off x="4295442" y="3194492"/>
              <a:ext cx="16887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Existing North Wing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D0729F6-C3C1-A9F3-DFEC-68F910376E45}"/>
                </a:ext>
              </a:extLst>
            </p:cNvPr>
            <p:cNvSpPr txBox="1"/>
            <p:nvPr/>
          </p:nvSpPr>
          <p:spPr>
            <a:xfrm>
              <a:off x="4816918" y="4009389"/>
              <a:ext cx="16887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Existing South Wing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F3C49E0-0D0A-7068-F68E-621E913EBE65}"/>
                </a:ext>
              </a:extLst>
            </p:cNvPr>
            <p:cNvSpPr txBox="1"/>
            <p:nvPr/>
          </p:nvSpPr>
          <p:spPr>
            <a:xfrm>
              <a:off x="4475047" y="4824287"/>
              <a:ext cx="16887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Parking and Driveway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DBBD6AB-7BA6-498A-2EA1-5B5BAF26C27B}"/>
                </a:ext>
              </a:extLst>
            </p:cNvPr>
            <p:cNvSpPr txBox="1"/>
            <p:nvPr/>
          </p:nvSpPr>
          <p:spPr>
            <a:xfrm>
              <a:off x="3451064" y="3403089"/>
              <a:ext cx="16887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Tennis Courts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0BB1327-9925-5B7F-9E10-33F6CD3F8A0A}"/>
                </a:ext>
              </a:extLst>
            </p:cNvPr>
            <p:cNvSpPr/>
            <p:nvPr/>
          </p:nvSpPr>
          <p:spPr>
            <a:xfrm>
              <a:off x="2809103" y="774357"/>
              <a:ext cx="3534032" cy="4967416"/>
            </a:xfrm>
            <a:custGeom>
              <a:avLst/>
              <a:gdLst>
                <a:gd name="connsiteX0" fmla="*/ 2726724 w 3534032"/>
                <a:gd name="connsiteY0" fmla="*/ 0 h 4967416"/>
                <a:gd name="connsiteX1" fmla="*/ 3072713 w 3534032"/>
                <a:gd name="connsiteY1" fmla="*/ 453081 h 4967416"/>
                <a:gd name="connsiteX2" fmla="*/ 3253946 w 3534032"/>
                <a:gd name="connsiteY2" fmla="*/ 947351 h 4967416"/>
                <a:gd name="connsiteX3" fmla="*/ 3534032 w 3534032"/>
                <a:gd name="connsiteY3" fmla="*/ 2397211 h 4967416"/>
                <a:gd name="connsiteX4" fmla="*/ 3534032 w 3534032"/>
                <a:gd name="connsiteY4" fmla="*/ 2545492 h 4967416"/>
                <a:gd name="connsiteX5" fmla="*/ 3245708 w 3534032"/>
                <a:gd name="connsiteY5" fmla="*/ 3599935 h 4967416"/>
                <a:gd name="connsiteX6" fmla="*/ 2751438 w 3534032"/>
                <a:gd name="connsiteY6" fmla="*/ 4843848 h 4967416"/>
                <a:gd name="connsiteX7" fmla="*/ 1853513 w 3534032"/>
                <a:gd name="connsiteY7" fmla="*/ 4967416 h 4967416"/>
                <a:gd name="connsiteX8" fmla="*/ 0 w 3534032"/>
                <a:gd name="connsiteY8" fmla="*/ 2438400 h 4967416"/>
                <a:gd name="connsiteX9" fmla="*/ 2726724 w 3534032"/>
                <a:gd name="connsiteY9" fmla="*/ 0 h 496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34032" h="4967416">
                  <a:moveTo>
                    <a:pt x="2726724" y="0"/>
                  </a:moveTo>
                  <a:lnTo>
                    <a:pt x="3072713" y="453081"/>
                  </a:lnTo>
                  <a:lnTo>
                    <a:pt x="3253946" y="947351"/>
                  </a:lnTo>
                  <a:lnTo>
                    <a:pt x="3534032" y="2397211"/>
                  </a:lnTo>
                  <a:lnTo>
                    <a:pt x="3534032" y="2545492"/>
                  </a:lnTo>
                  <a:lnTo>
                    <a:pt x="3245708" y="3599935"/>
                  </a:lnTo>
                  <a:lnTo>
                    <a:pt x="2751438" y="4843848"/>
                  </a:lnTo>
                  <a:lnTo>
                    <a:pt x="1853513" y="4967416"/>
                  </a:lnTo>
                  <a:lnTo>
                    <a:pt x="0" y="2438400"/>
                  </a:lnTo>
                  <a:lnTo>
                    <a:pt x="2726724" y="0"/>
                  </a:lnTo>
                  <a:close/>
                </a:path>
              </a:pathLst>
            </a:cu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13D47F-393B-AA33-27E8-BD7ED6203555}"/>
              </a:ext>
            </a:extLst>
          </p:cNvPr>
          <p:cNvGrpSpPr/>
          <p:nvPr/>
        </p:nvGrpSpPr>
        <p:grpSpPr>
          <a:xfrm>
            <a:off x="-2" y="6656172"/>
            <a:ext cx="12187928" cy="201828"/>
            <a:chOff x="-2" y="6656172"/>
            <a:chExt cx="12187928" cy="20182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BF9E54D-C441-CBA1-A472-47F0654943AD}"/>
                </a:ext>
              </a:extLst>
            </p:cNvPr>
            <p:cNvSpPr/>
            <p:nvPr/>
          </p:nvSpPr>
          <p:spPr>
            <a:xfrm>
              <a:off x="-2" y="6656173"/>
              <a:ext cx="12187927" cy="2018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0788CAB-C74A-5BC3-F0CB-1D47D3764941}"/>
                </a:ext>
              </a:extLst>
            </p:cNvPr>
            <p:cNvSpPr/>
            <p:nvPr/>
          </p:nvSpPr>
          <p:spPr>
            <a:xfrm flipV="1">
              <a:off x="-2" y="6656172"/>
              <a:ext cx="12187928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" bIns="27432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71B0EF36-30F9-5A34-EF77-0D0CB3973DF1}"/>
              </a:ext>
            </a:extLst>
          </p:cNvPr>
          <p:cNvSpPr txBox="1">
            <a:spLocks/>
          </p:cNvSpPr>
          <p:nvPr/>
        </p:nvSpPr>
        <p:spPr>
          <a:xfrm>
            <a:off x="0" y="6036003"/>
            <a:ext cx="12191999" cy="8219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00" dirty="0"/>
              <a:t>35</a:t>
            </a:r>
            <a:r>
              <a:rPr lang="en-US" sz="1000" baseline="30000" dirty="0"/>
              <a:t>th</a:t>
            </a:r>
            <a:r>
              <a:rPr lang="en-US" sz="1000" dirty="0"/>
              <a:t> Legislature, Committee of the Whole</a:t>
            </a:r>
            <a:br>
              <a:rPr lang="en-US" sz="1000" dirty="0"/>
            </a:br>
            <a:r>
              <a:rPr lang="en-US" sz="1000" dirty="0"/>
              <a:t> VITEMA EOC and Safe Room</a:t>
            </a:r>
          </a:p>
          <a:p>
            <a:pPr algn="r"/>
            <a:r>
              <a:rPr lang="en-US" sz="1000" dirty="0"/>
              <a:t>March 10, 2023</a:t>
            </a:r>
            <a:br>
              <a:rPr lang="en-US" sz="1200" dirty="0"/>
            </a:br>
            <a:endParaRPr lang="en-VI" sz="1200" dirty="0"/>
          </a:p>
        </p:txBody>
      </p:sp>
    </p:spTree>
    <p:extLst>
      <p:ext uri="{BB962C8B-B14F-4D97-AF65-F5344CB8AC3E}">
        <p14:creationId xmlns:p14="http://schemas.microsoft.com/office/powerpoint/2010/main" val="1262512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A656334-00AC-BE55-53AA-375BCAA453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0" t="3099" r="18056"/>
          <a:stretch/>
        </p:blipFill>
        <p:spPr>
          <a:xfrm>
            <a:off x="0" y="-294"/>
            <a:ext cx="7636476" cy="665617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106F77D-4360-C30C-F48E-352624676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87925" cy="5414294"/>
          </a:xfrm>
        </p:spPr>
        <p:txBody>
          <a:bodyPr>
            <a:normAutofit/>
          </a:bodyPr>
          <a:lstStyle/>
          <a:p>
            <a:br>
              <a:rPr lang="en-US" sz="4000" b="1" dirty="0"/>
            </a:br>
            <a:br>
              <a:rPr lang="en-US" sz="4000" dirty="0"/>
            </a:br>
            <a:endParaRPr lang="en-VI" sz="4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6A6184-0E34-7AEB-2134-0A55ED93E3C9}"/>
              </a:ext>
            </a:extLst>
          </p:cNvPr>
          <p:cNvSpPr txBox="1"/>
          <p:nvPr/>
        </p:nvSpPr>
        <p:spPr>
          <a:xfrm>
            <a:off x="8582737" y="0"/>
            <a:ext cx="3613337" cy="2135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PROPERTY LOCATION/DETAILS</a:t>
            </a:r>
          </a:p>
          <a:p>
            <a:endParaRPr lang="en-US" sz="1200" dirty="0"/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PROPERTY ID</a:t>
            </a:r>
          </a:p>
          <a:p>
            <a:r>
              <a:rPr lang="en-US" sz="1200" dirty="0"/>
              <a:t>        204913023300</a:t>
            </a:r>
          </a:p>
          <a:p>
            <a:r>
              <a:rPr lang="en-US" sz="1200" dirty="0"/>
              <a:t>        102 Hermon Hill</a:t>
            </a:r>
          </a:p>
          <a:p>
            <a:r>
              <a:rPr lang="en-US" sz="1200" dirty="0"/>
              <a:t>        STX</a:t>
            </a:r>
          </a:p>
          <a:p>
            <a:endParaRPr lang="en-US" sz="1200" dirty="0"/>
          </a:p>
          <a:p>
            <a:endParaRPr lang="en-US" sz="1200" dirty="0"/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OLG MAP No.</a:t>
            </a:r>
            <a:endParaRPr lang="en-US" sz="12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</a:pPr>
            <a:r>
              <a:rPr lang="en-US" sz="12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A9-42-C010</a:t>
            </a:r>
            <a:endParaRPr lang="en-US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C4C08B0-CA73-F2C1-7C55-2230E5344715}"/>
              </a:ext>
            </a:extLst>
          </p:cNvPr>
          <p:cNvGrpSpPr/>
          <p:nvPr/>
        </p:nvGrpSpPr>
        <p:grpSpPr>
          <a:xfrm>
            <a:off x="-2" y="6656172"/>
            <a:ext cx="12187928" cy="201828"/>
            <a:chOff x="-2" y="6656172"/>
            <a:chExt cx="12187928" cy="20182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DEE17AF-D944-8850-5CB8-1C93CAFB2E68}"/>
                </a:ext>
              </a:extLst>
            </p:cNvPr>
            <p:cNvSpPr/>
            <p:nvPr/>
          </p:nvSpPr>
          <p:spPr>
            <a:xfrm>
              <a:off x="-2" y="6656173"/>
              <a:ext cx="12187927" cy="2018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EABC49D-29D4-0360-8E27-9353A99835C9}"/>
                </a:ext>
              </a:extLst>
            </p:cNvPr>
            <p:cNvSpPr/>
            <p:nvPr/>
          </p:nvSpPr>
          <p:spPr>
            <a:xfrm flipV="1">
              <a:off x="-2" y="6656172"/>
              <a:ext cx="12187928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" bIns="27432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8318EAA8-3345-FED0-72CC-51325A7BBBC2}"/>
              </a:ext>
            </a:extLst>
          </p:cNvPr>
          <p:cNvSpPr txBox="1">
            <a:spLocks/>
          </p:cNvSpPr>
          <p:nvPr/>
        </p:nvSpPr>
        <p:spPr>
          <a:xfrm>
            <a:off x="0" y="6036003"/>
            <a:ext cx="12191999" cy="8219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00" dirty="0"/>
              <a:t>35</a:t>
            </a:r>
            <a:r>
              <a:rPr lang="en-US" sz="1000" baseline="30000" dirty="0"/>
              <a:t>th</a:t>
            </a:r>
            <a:r>
              <a:rPr lang="en-US" sz="1000" dirty="0"/>
              <a:t> Legislature, Committee of the Whole</a:t>
            </a:r>
            <a:br>
              <a:rPr lang="en-US" sz="1000" dirty="0"/>
            </a:br>
            <a:r>
              <a:rPr lang="en-US" sz="1000" dirty="0"/>
              <a:t> VITEMA EOC and Safe Room</a:t>
            </a:r>
          </a:p>
          <a:p>
            <a:pPr algn="r"/>
            <a:r>
              <a:rPr lang="en-US" sz="1000" dirty="0"/>
              <a:t>March 10, 2023</a:t>
            </a:r>
            <a:br>
              <a:rPr lang="en-US" sz="1200" dirty="0"/>
            </a:br>
            <a:endParaRPr lang="en-VI" sz="1200" dirty="0"/>
          </a:p>
        </p:txBody>
      </p:sp>
    </p:spTree>
    <p:extLst>
      <p:ext uri="{BB962C8B-B14F-4D97-AF65-F5344CB8AC3E}">
        <p14:creationId xmlns:p14="http://schemas.microsoft.com/office/powerpoint/2010/main" val="753788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373C3E"/>
      </a:dk2>
      <a:lt2>
        <a:srgbClr val="E7E6E6"/>
      </a:lt2>
      <a:accent1>
        <a:srgbClr val="F7BB17"/>
      </a:accent1>
      <a:accent2>
        <a:srgbClr val="373C3E"/>
      </a:accent2>
      <a:accent3>
        <a:srgbClr val="A5A5A5"/>
      </a:accent3>
      <a:accent4>
        <a:srgbClr val="FFC000"/>
      </a:accent4>
      <a:accent5>
        <a:srgbClr val="8785C0"/>
      </a:accent5>
      <a:accent6>
        <a:srgbClr val="A2C7A2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5578</TotalTime>
  <Words>2089</Words>
  <Application>Microsoft Office PowerPoint</Application>
  <PresentationFormat>Widescreen</PresentationFormat>
  <Paragraphs>742</Paragraphs>
  <Slides>34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Courier New</vt:lpstr>
      <vt:lpstr>Segoe UI</vt:lpstr>
      <vt:lpstr>Times New Roman</vt:lpstr>
      <vt:lpstr>Wingdings</vt:lpstr>
      <vt:lpstr>Office Theme</vt:lpstr>
      <vt:lpstr> Bill ZAC-22-12   Amending the zoning designation  of Plot Nos. 102-A Remainder, 102-B, and102-C  Estate Hermon Hill, Company Quarter, St. Croix   from R-3 (Residential - Medium Density) to P (Public)   for VITEMA’s main office/center of operations on St. Croix to include an Emergency Operations Center, a safe room for emergency responders to shelter in place during storm/disasters, and a 9-1-1 Emergency Center</vt:lpstr>
      <vt:lpstr>  </vt:lpstr>
      <vt:lpstr>  </vt:lpstr>
      <vt:lpstr>  </vt:lpstr>
      <vt:lpstr>PowerPoint Presentation</vt:lpstr>
      <vt:lpstr>PowerPoint Presentation</vt:lpstr>
      <vt:lpstr>  </vt:lpstr>
      <vt:lpstr>  </vt:lpstr>
      <vt:lpstr>  </vt:lpstr>
      <vt:lpstr>  </vt:lpstr>
      <vt:lpstr>  </vt:lpstr>
      <vt:lpstr>  </vt:lpstr>
      <vt:lpstr>  </vt:lpstr>
      <vt:lpstr>PowerPoint Presentation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 </vt:lpstr>
      <vt:lpstr>  </vt:lpstr>
      <vt:lpstr>  </vt:lpstr>
      <vt:lpstr>  </vt:lpstr>
      <vt:lpstr>  </vt:lpstr>
      <vt:lpstr>  </vt:lpstr>
      <vt:lpstr>  </vt:lpstr>
      <vt:lpstr>  </vt:lpstr>
      <vt:lpstr>  </vt:lpstr>
      <vt:lpstr>Benefits  to the Territory</vt:lpstr>
      <vt:lpstr>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Lydia Smith</dc:creator>
  <cp:lastModifiedBy>Daryl Jaschen</cp:lastModifiedBy>
  <cp:revision>142</cp:revision>
  <cp:lastPrinted>2022-10-17T13:49:32Z</cp:lastPrinted>
  <dcterms:created xsi:type="dcterms:W3CDTF">2020-12-22T14:05:29Z</dcterms:created>
  <dcterms:modified xsi:type="dcterms:W3CDTF">2023-03-09T14:23:09Z</dcterms:modified>
</cp:coreProperties>
</file>