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6" r:id="rId2"/>
    <p:sldId id="257" r:id="rId3"/>
    <p:sldId id="258" r:id="rId4"/>
    <p:sldId id="261" r:id="rId5"/>
    <p:sldId id="262" r:id="rId6"/>
    <p:sldId id="259" r:id="rId7"/>
    <p:sldId id="26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40250A-EFCB-CA0F-E8BE-2F67BFCE144F}" v="1168" dt="2025-09-13T22:03:23.7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AA29EC-5620-4CFA-B666-985806E29A68}" type="datetimeFigureOut">
              <a:t>9/13/2025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8699BA-0B2D-4DC0-9586-6E6529D4B9F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009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Left: Image of the overview of the entire proposed cable network from Trans America Fiber, U.S.</a:t>
            </a:r>
          </a:p>
          <a:p>
            <a:r>
              <a:rPr lang="en-US">
                <a:ea typeface="Calibri"/>
                <a:cs typeface="Calibri"/>
              </a:rPr>
              <a:t>Right: Zoom in to the proposed branches in Puerto Rico and St. Croix, image from Telegraphy Transport Networks Research Service and the online submarine cable 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699BA-0B2D-4DC0-9586-6E6529D4B9FA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58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Top Left: Full view image of St. Croix showing northern location of the site in reference to the island (Google Maps Image using Map Geo)</a:t>
            </a:r>
          </a:p>
          <a:p>
            <a:r>
              <a:rPr lang="en-US">
                <a:ea typeface="Calibri"/>
                <a:cs typeface="Calibri"/>
              </a:rPr>
              <a:t>Bottom Left: North side of the island showing with the site highlighted (Google Maps image using </a:t>
            </a:r>
            <a:r>
              <a:rPr lang="en-US" err="1">
                <a:ea typeface="Calibri"/>
                <a:cs typeface="Calibri"/>
              </a:rPr>
              <a:t>MapGeo</a:t>
            </a:r>
            <a:r>
              <a:rPr lang="en-US">
                <a:ea typeface="Calibri"/>
                <a:cs typeface="Calibri"/>
              </a:rPr>
              <a:t>)</a:t>
            </a:r>
          </a:p>
          <a:p>
            <a:r>
              <a:rPr lang="en-US">
                <a:ea typeface="Calibri"/>
                <a:cs typeface="Calibri"/>
              </a:rPr>
              <a:t>Right: Static hi-res imagery of the site from </a:t>
            </a:r>
            <a:r>
              <a:rPr lang="en-US" err="1">
                <a:ea typeface="Calibri"/>
                <a:cs typeface="Calibri"/>
              </a:rPr>
              <a:t>MapGeo</a:t>
            </a:r>
            <a:r>
              <a:rPr lang="en-US">
                <a:ea typeface="Calibri"/>
                <a:cs typeface="Calibri"/>
              </a:rPr>
              <a:t>. Location is Parcel 4A, Butler Bay, STX. Building is currently owned by AT&amp;T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699BA-0B2D-4DC0-9586-6E6529D4B9FA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96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-Squiggly Lines: Existing submarine cables in the area</a:t>
            </a:r>
          </a:p>
          <a:p>
            <a:r>
              <a:rPr lang="en-US" dirty="0">
                <a:ea typeface="Calibri"/>
                <a:cs typeface="Calibri"/>
              </a:rPr>
              <a:t>-Solid red line perpendicular to St. Croix is the proposed cable installation.</a:t>
            </a:r>
          </a:p>
          <a:p>
            <a:r>
              <a:rPr lang="en-US" dirty="0">
                <a:ea typeface="Calibri"/>
                <a:cs typeface="Calibri"/>
              </a:rPr>
              <a:t>-Numbers are depths in Fathoms</a:t>
            </a:r>
          </a:p>
          <a:p>
            <a:r>
              <a:rPr lang="en-US" dirty="0">
                <a:ea typeface="Calibri"/>
                <a:cs typeface="Calibri"/>
              </a:rPr>
              <a:t>Image taken directly from the environmental assessment report (</a:t>
            </a:r>
            <a:r>
              <a:rPr lang="en-US" dirty="0" err="1">
                <a:ea typeface="Calibri"/>
                <a:cs typeface="Calibri"/>
              </a:rPr>
              <a:t>pg</a:t>
            </a:r>
            <a:r>
              <a:rPr lang="en-US" dirty="0">
                <a:ea typeface="Calibri"/>
                <a:cs typeface="Calibri"/>
              </a:rPr>
              <a:t> 12)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699BA-0B2D-4DC0-9586-6E6529D4B9FA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02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2986" y="-3576"/>
            <a:ext cx="10793103" cy="4070823"/>
          </a:xfrm>
        </p:spPr>
        <p:txBody>
          <a:bodyPr>
            <a:normAutofit/>
          </a:bodyPr>
          <a:lstStyle/>
          <a:p>
            <a:r>
              <a:rPr lang="en-US" sz="4400" dirty="0">
                <a:ea typeface="+mj-lt"/>
                <a:cs typeface="+mj-lt"/>
              </a:rPr>
              <a:t>Lindbergh Bay , St. Thomas Lime Out 2 LLC Floating Restaurant and  Support Moorings</a:t>
            </a:r>
            <a:br>
              <a:rPr lang="en-US" sz="4400" dirty="0">
                <a:ea typeface="+mj-lt"/>
                <a:cs typeface="+mj-lt"/>
              </a:rPr>
            </a:br>
            <a:r>
              <a:rPr lang="en-US" sz="4400" dirty="0">
                <a:ea typeface="+mj-lt"/>
                <a:cs typeface="+mj-lt"/>
              </a:rPr>
              <a:t>Committee of the Whole</a:t>
            </a:r>
            <a:br>
              <a:rPr lang="en-US" sz="4400" dirty="0">
                <a:ea typeface="+mj-lt"/>
                <a:cs typeface="+mj-lt"/>
              </a:rPr>
            </a:br>
            <a:r>
              <a:rPr lang="en-US" sz="4400" dirty="0"/>
              <a:t>September 17th, 2025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5205650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3200" dirty="0">
                <a:latin typeface="Aptos Display"/>
              </a:rPr>
              <a:t>Permit Number: CZT –08-21(W)  </a:t>
            </a:r>
            <a:endParaRPr lang="en-US" sz="3200" dirty="0"/>
          </a:p>
          <a:p>
            <a:pPr algn="r"/>
            <a:r>
              <a:rPr lang="en-US" sz="3200" dirty="0">
                <a:latin typeface="Aptos Display"/>
              </a:rPr>
              <a:t>Applicant: Lime Out 2 LLC</a:t>
            </a:r>
            <a:endParaRPr lang="en-US" sz="3200" dirty="0">
              <a:latin typeface="Aptos"/>
            </a:endParaRPr>
          </a:p>
          <a:p>
            <a:pPr algn="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8FB8C-7272-0923-2F6D-382180296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18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31AC5-5126-214F-B15F-07E1E2EE0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1656"/>
            <a:ext cx="10515600" cy="25502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Goal of project: To install moorings to tie up floating restaurant (Taco Bar) and support mooring for vessels visiting the restaurant. Lime Out. </a:t>
            </a:r>
          </a:p>
          <a:p>
            <a:pPr marL="914400" lvl="2" indent="0">
              <a:buNone/>
            </a:pP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58AEFC7-6813-A9A4-66C1-E27AA0C5FC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138689"/>
              </p:ext>
            </p:extLst>
          </p:nvPr>
        </p:nvGraphicFramePr>
        <p:xfrm>
          <a:off x="1603611" y="2640936"/>
          <a:ext cx="9757297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6991">
                  <a:extLst>
                    <a:ext uri="{9D8B030D-6E8A-4147-A177-3AD203B41FA5}">
                      <a16:colId xmlns:a16="http://schemas.microsoft.com/office/drawing/2014/main" val="2442501355"/>
                    </a:ext>
                  </a:extLst>
                </a:gridCol>
                <a:gridCol w="4604876">
                  <a:extLst>
                    <a:ext uri="{9D8B030D-6E8A-4147-A177-3AD203B41FA5}">
                      <a16:colId xmlns:a16="http://schemas.microsoft.com/office/drawing/2014/main" val="35788203"/>
                    </a:ext>
                  </a:extLst>
                </a:gridCol>
                <a:gridCol w="305430">
                  <a:extLst>
                    <a:ext uri="{9D8B030D-6E8A-4147-A177-3AD203B41FA5}">
                      <a16:colId xmlns:a16="http://schemas.microsoft.com/office/drawing/2014/main" val="599626274"/>
                    </a:ext>
                  </a:extLst>
                </a:gridCol>
              </a:tblGrid>
              <a:tr h="1549811">
                <a:tc>
                  <a:txBody>
                    <a:bodyPr/>
                    <a:lstStyle/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Lime Out  1 operates in Coral Bay St John 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Grey Water and Black Water Tanks- </a:t>
                      </a:r>
                      <a:r>
                        <a:rPr lang="en-US" sz="2400" b="0" err="1">
                          <a:solidFill>
                            <a:schemeClr val="tx1"/>
                          </a:solidFill>
                        </a:rPr>
                        <a:t>pumpout</a:t>
                      </a:r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 at 50%.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Active service contract proof 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No Swim up , Kayak or Paddle board.  </a:t>
                      </a:r>
                    </a:p>
                    <a:p>
                      <a:pPr marL="0" lvl="0" indent="0">
                        <a:buNone/>
                      </a:pP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Hurricane and Emergency Plan. 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Decibel Level conditions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Daytime operations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Monitoring of benthos and marine life for 3 years after operations commence. 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/>
                        <a:buChar char="•"/>
                      </a:pPr>
                      <a:endParaRPr lang="en-US" sz="2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9709352"/>
                  </a:ext>
                </a:extLst>
              </a:tr>
              <a:tr h="352928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endParaRPr lang="en-US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endParaRPr lang="en-US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endParaRPr lang="en-US" sz="2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54818"/>
                  </a:ext>
                </a:extLst>
              </a:tr>
              <a:tr h="352928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endParaRPr lang="en-US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endParaRPr lang="en-US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endParaRPr lang="en-US" sz="2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7632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627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B6D49-8D26-97E7-A6C3-8004D16EB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Google Earth Image of Lindbergh Bay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F716FB-595A-0051-1FE1-3EEF6A4BBFB4}"/>
              </a:ext>
            </a:extLst>
          </p:cNvPr>
          <p:cNvSpPr>
            <a:spLocks noChangeAspect="1"/>
          </p:cNvSpPr>
          <p:nvPr/>
        </p:nvSpPr>
        <p:spPr>
          <a:xfrm>
            <a:off x="4912740" y="3434603"/>
            <a:ext cx="751882" cy="546313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07C0C5C-4B4E-0DE4-65B4-556F15D37A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54851" t="2848" r="104814" b="12954"/>
          <a:stretch>
            <a:fillRect/>
          </a:stretch>
        </p:blipFill>
        <p:spPr>
          <a:xfrm>
            <a:off x="136769" y="2120162"/>
            <a:ext cx="6696875" cy="3306651"/>
          </a:xfrm>
          <a:prstGeom prst="rect">
            <a:avLst/>
          </a:prstGeom>
        </p:spPr>
      </p:pic>
      <p:pic>
        <p:nvPicPr>
          <p:cNvPr id="11" name="Content Placeholder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4B18AAB-3272-060B-8DE3-DD41F3DCB8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8171" t="16887" r="49861" b="6954"/>
          <a:stretch>
            <a:fillRect/>
          </a:stretch>
        </p:blipFill>
        <p:spPr>
          <a:xfrm>
            <a:off x="701429" y="1223232"/>
            <a:ext cx="10108701" cy="519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86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EC3B5-0606-53F1-6301-60ABB366A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3033" y="365125"/>
            <a:ext cx="8532447" cy="504948"/>
          </a:xfrm>
        </p:spPr>
        <p:txBody>
          <a:bodyPr>
            <a:normAutofit fontScale="90000"/>
          </a:bodyPr>
          <a:lstStyle/>
          <a:p>
            <a:r>
              <a:rPr lang="en-GB" dirty="0"/>
              <a:t>Approximate Location of Lime Out 2 </a:t>
            </a:r>
          </a:p>
        </p:txBody>
      </p:sp>
      <p:pic>
        <p:nvPicPr>
          <p:cNvPr id="4" name="Content Placeholder 3" descr="An aerial view of a body of water and land&#10;&#10;AI-generated content may be incorrect.">
            <a:extLst>
              <a:ext uri="{FF2B5EF4-FFF2-40B4-BE49-F238E27FC236}">
                <a16:creationId xmlns:a16="http://schemas.microsoft.com/office/drawing/2014/main" id="{30DF34EA-1999-1F5D-D8D8-1A28084DC2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1073" y="868241"/>
            <a:ext cx="6157699" cy="572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25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A6152-EBC2-11A8-5C78-FA7794DC8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1117" y="5292"/>
            <a:ext cx="7213600" cy="1346729"/>
          </a:xfrm>
        </p:spPr>
        <p:txBody>
          <a:bodyPr/>
          <a:lstStyle/>
          <a:p>
            <a:r>
              <a:rPr lang="en-GB" dirty="0"/>
              <a:t>Simplified Image of Helix Anchor with floating lines </a:t>
            </a:r>
          </a:p>
        </p:txBody>
      </p:sp>
      <p:pic>
        <p:nvPicPr>
          <p:cNvPr id="4" name="Content Placeholder 3" descr="A diagram of a fishing line&#10;&#10;AI-generated content may be incorrect.">
            <a:extLst>
              <a:ext uri="{FF2B5EF4-FFF2-40B4-BE49-F238E27FC236}">
                <a16:creationId xmlns:a16="http://schemas.microsoft.com/office/drawing/2014/main" id="{71925CBD-B67F-3362-0A71-AAD4A1EBD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912" y="1254153"/>
            <a:ext cx="5194592" cy="517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87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1B1BA-946E-51BF-445A-94BD0D476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651" y="1710"/>
            <a:ext cx="10515600" cy="878040"/>
          </a:xfrm>
        </p:spPr>
        <p:txBody>
          <a:bodyPr/>
          <a:lstStyle/>
          <a:p>
            <a:pPr algn="ctr"/>
            <a:r>
              <a:rPr lang="en-US" dirty="0"/>
              <a:t>Lime Out Locations </a:t>
            </a:r>
          </a:p>
        </p:txBody>
      </p:sp>
      <p:pic>
        <p:nvPicPr>
          <p:cNvPr id="6" name="Picture 5" descr="A satellite image of a land&#10;&#10;AI-generated content may be incorrect.">
            <a:extLst>
              <a:ext uri="{FF2B5EF4-FFF2-40B4-BE49-F238E27FC236}">
                <a16:creationId xmlns:a16="http://schemas.microsoft.com/office/drawing/2014/main" id="{D867A7D6-2AE5-200C-1227-571D9E779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160" y="759558"/>
            <a:ext cx="7230134" cy="601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597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4413F-CC7F-4045-C7A4-F14971E4A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39385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Image of Lime Out 1- photograph courtesy of Limeoutvi.com</a:t>
            </a:r>
            <a:br>
              <a:rPr lang="en-US" dirty="0"/>
            </a:br>
            <a:endParaRPr lang="en-US"/>
          </a:p>
        </p:txBody>
      </p:sp>
      <p:pic>
        <p:nvPicPr>
          <p:cNvPr id="10" name="Content Placeholder 9" descr="Boats in a body of water with a boat in it&#10;&#10;AI-generated content may be incorrect.">
            <a:extLst>
              <a:ext uri="{FF2B5EF4-FFF2-40B4-BE49-F238E27FC236}">
                <a16:creationId xmlns:a16="http://schemas.microsoft.com/office/drawing/2014/main" id="{2C8BA359-0203-AAD5-4551-0B201B5517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58706" y="1423459"/>
            <a:ext cx="9118004" cy="513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74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7</Slides>
  <Notes>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Lindbergh Bay , St. Thomas Lime Out 2 LLC Floating Restaurant and  Support Moorings Committee of the Whole September 17th, 2025</vt:lpstr>
      <vt:lpstr>Project Overview</vt:lpstr>
      <vt:lpstr>Google Earth Image of Lindbergh Bay </vt:lpstr>
      <vt:lpstr>Approximate Location of Lime Out 2 </vt:lpstr>
      <vt:lpstr>Simplified Image of Helix Anchor with floating lines </vt:lpstr>
      <vt:lpstr>Lime Out Locations </vt:lpstr>
      <vt:lpstr>Image of Lime Out 1- photograph courtesy of Limeoutvi.com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207</cp:revision>
  <dcterms:created xsi:type="dcterms:W3CDTF">2025-07-25T13:35:52Z</dcterms:created>
  <dcterms:modified xsi:type="dcterms:W3CDTF">2025-09-13T22:04:06Z</dcterms:modified>
</cp:coreProperties>
</file>