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22"/>
  </p:notesMasterIdLst>
  <p:sldIdLst>
    <p:sldId id="312" r:id="rId2"/>
    <p:sldId id="281" r:id="rId3"/>
    <p:sldId id="328" r:id="rId4"/>
    <p:sldId id="332" r:id="rId5"/>
    <p:sldId id="333" r:id="rId6"/>
    <p:sldId id="277" r:id="rId7"/>
    <p:sldId id="278" r:id="rId8"/>
    <p:sldId id="317" r:id="rId9"/>
    <p:sldId id="314" r:id="rId10"/>
    <p:sldId id="256" r:id="rId11"/>
    <p:sldId id="325" r:id="rId12"/>
    <p:sldId id="324" r:id="rId13"/>
    <p:sldId id="323" r:id="rId14"/>
    <p:sldId id="322" r:id="rId15"/>
    <p:sldId id="296" r:id="rId16"/>
    <p:sldId id="319" r:id="rId17"/>
    <p:sldId id="326" r:id="rId18"/>
    <p:sldId id="321" r:id="rId19"/>
    <p:sldId id="307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4705D1-52D9-41A7-84B2-286E6969108B}">
          <p14:sldIdLst>
            <p14:sldId id="312"/>
            <p14:sldId id="281"/>
            <p14:sldId id="328"/>
            <p14:sldId id="332"/>
            <p14:sldId id="333"/>
            <p14:sldId id="277"/>
            <p14:sldId id="278"/>
            <p14:sldId id="317"/>
            <p14:sldId id="314"/>
            <p14:sldId id="256"/>
            <p14:sldId id="325"/>
            <p14:sldId id="324"/>
            <p14:sldId id="323"/>
            <p14:sldId id="322"/>
          </p14:sldIdLst>
        </p14:section>
        <p14:section name="Untitled Section" id="{F0182517-327C-41B0-AFBA-45502D9F9FF0}">
          <p14:sldIdLst>
            <p14:sldId id="296"/>
            <p14:sldId id="319"/>
            <p14:sldId id="326"/>
            <p14:sldId id="321"/>
            <p14:sldId id="307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F3C"/>
    <a:srgbClr val="09B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3" autoAdjust="0"/>
  </p:normalViewPr>
  <p:slideViewPr>
    <p:cSldViewPr>
      <p:cViewPr varScale="1">
        <p:scale>
          <a:sx n="94" d="100"/>
          <a:sy n="94" d="100"/>
        </p:scale>
        <p:origin x="209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1A3B8-59C0-4F65-A782-67963760967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D18D-DAA3-4192-842E-5AB3C3FB5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2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E99C8-194B-6F25-838B-B995451E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F216C-35E3-4B52-056C-FB0C1BBEF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35C1C-2136-49BB-A7FB-AD07B7A8E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DADDB-4E33-E621-31E7-604D52DE3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9E9F-73CA-6DB7-13BC-06BD1C9D8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893FC-86F7-A43D-BBE7-F8F36610B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6EA9F-505B-7977-3557-9565B585A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A3FE-9E61-41E1-550F-F9806EF96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2A36-03C8-9A5D-BB98-1AD79B5D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89850-F67E-B120-3C6C-29FB054C3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0FE8C-77A6-3148-376A-C5D96B289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4E7F3-4797-8B28-2142-402568BAD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A82B-067F-F74C-2DE6-6C91B600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0597A-9673-F5BB-A437-3CFD5139D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549C7-5A49-30A2-A743-73E30C377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D969-7989-9C4F-FC35-457D2D8A3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7D18D-DAA3-4192-842E-5AB3C3FB5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33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92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9612-722E-431B-8B41-604AF8B2FAFB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A34085-BF4F-455F-B107-602280053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4844-1067-4F84-95D6-14CFDACD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02" y="179390"/>
            <a:ext cx="7741845" cy="1981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Petition for Amendment to Zoning Map </a:t>
            </a:r>
            <a:b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No</a:t>
            </a: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. 19-1-2-4 Estate Smith Bay</a:t>
            </a:r>
            <a:b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Legislative Public Hearing</a:t>
            </a:r>
            <a:b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March 3, 2025</a:t>
            </a:r>
            <a:endParaRPr lang="en-US" sz="28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FAB03-0DDA-395C-108B-7A351F6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4" descr="A sandy beach with blue water and islands in the background&#10;&#10;Description automatically generated">
            <a:extLst>
              <a:ext uri="{FF2B5EF4-FFF2-40B4-BE49-F238E27FC236}">
                <a16:creationId xmlns:a16="http://schemas.microsoft.com/office/drawing/2014/main" id="{69C1FA3D-BF9E-0A9D-3D2E-C0C082E7A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1" y="2145350"/>
            <a:ext cx="7392436" cy="4346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3B741-6D82-8E17-BEBE-5229809388E2}"/>
              </a:ext>
            </a:extLst>
          </p:cNvPr>
          <p:cNvSpPr txBox="1"/>
          <p:nvPr/>
        </p:nvSpPr>
        <p:spPr>
          <a:xfrm>
            <a:off x="7188248" y="6041363"/>
            <a:ext cx="914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Lindquist Beach</a:t>
            </a:r>
            <a:endParaRPr lang="LID4096" sz="800" dirty="0"/>
          </a:p>
        </p:txBody>
      </p:sp>
    </p:spTree>
    <p:extLst>
      <p:ext uri="{BB962C8B-B14F-4D97-AF65-F5344CB8AC3E}">
        <p14:creationId xmlns:p14="http://schemas.microsoft.com/office/powerpoint/2010/main" val="52981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782" y="-152400"/>
            <a:ext cx="7772400" cy="1828799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AMENDMENT REQUEST PURPOSE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508" y="1828800"/>
            <a:ext cx="8151091" cy="4724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Rezone Parcel No. 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19-1-2-4 Estate Smith Bay, St. Thomas</a:t>
            </a: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, U.S. Virgin Islands from 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R-1 Residential—Low Density to B-3 Business—Scattered, with  a variance for warehouse and storage services.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The future development for that property will include mixed use residential and commercial uses. </a:t>
            </a:r>
          </a:p>
          <a:p>
            <a:endParaRPr lang="en-US" sz="1800" dirty="0">
              <a:solidFill>
                <a:srgbClr val="0070C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0F5D1-2EF9-003A-F94F-1562B158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C95D00-87D4-453F-0295-64B3440A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-152400"/>
            <a:ext cx="7772400" cy="182879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AMENDMENT REQUEST  PURPOSE  </a:t>
            </a:r>
            <a:b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cont’d</a:t>
            </a: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D9BF44-D438-CE67-4DB6-F79CBF6F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08" y="1828800"/>
            <a:ext cx="8151091" cy="472440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Residential Complex:  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The property will feature a residential complex, with one, two and three-bedroom apartments.</a:t>
            </a:r>
            <a:endParaRPr lang="en-US" sz="3200" dirty="0">
              <a:solidFill>
                <a:srgbClr val="FF000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Complex will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accommodate multiple sized families for long-term quality housing.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Complex will help m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eet the growing demand for residential units in the Smith Bay area. 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A small percentage of short-term rentals may be provided as well.  </a:t>
            </a:r>
          </a:p>
          <a:p>
            <a:pPr>
              <a:buClr>
                <a:srgbClr val="FF0000"/>
              </a:buClr>
            </a:pPr>
            <a:endParaRPr lang="en-US" sz="3200" dirty="0">
              <a:solidFill>
                <a:srgbClr val="00206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0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CB399-9E32-6DC7-4F97-02BE715E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5E295-86EF-C263-551F-1BC69B98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-152400"/>
            <a:ext cx="7772400" cy="182879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AMENDMENT REQUEST PURPOSE </a:t>
            </a:r>
            <a:b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cont’d</a:t>
            </a: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508CE-9B03-81A9-5711-A9F69EBC0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08" y="1828800"/>
            <a:ext cx="8151091" cy="4724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Nursery School (Children’s Day Care): A daycare center is proposed to serve families in the project area as well as the surrounding area. </a:t>
            </a:r>
            <a:endParaRPr lang="en-US" sz="3200" dirty="0">
              <a:solidFill>
                <a:srgbClr val="FF000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Daycare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will offer a safe and convenient place for children during their parents’ work hours.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The location is ideal as a daycare, as it is within proximity to residential areas and would provide a much-needed service to working parents.</a:t>
            </a:r>
          </a:p>
          <a:p>
            <a:pPr>
              <a:buClr>
                <a:srgbClr val="FF0000"/>
              </a:buClr>
            </a:pPr>
            <a:endParaRPr lang="en-US" sz="3200" dirty="0">
              <a:solidFill>
                <a:srgbClr val="00206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4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F25B4-77FB-CB47-B075-442C5ACE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E6B61-6FC9-4927-25B8-F451AE65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-152400"/>
            <a:ext cx="7772400" cy="182879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AMENDMENT REQUEST PURPOSE </a:t>
            </a:r>
            <a:b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cont’d</a:t>
            </a: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79FE4B-D5AF-9073-F557-08793435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08" y="1828800"/>
            <a:ext cx="8151091" cy="472440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General offices:  The future development will include services such as a management/leasing office to mainly support the operations of the complex.</a:t>
            </a:r>
            <a:endParaRPr lang="en-US" sz="3200" dirty="0">
              <a:solidFill>
                <a:srgbClr val="FF000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Other businesses opportunities will include, a small commercial laundry for use by tenants and area residents.</a:t>
            </a:r>
          </a:p>
          <a:p>
            <a:pPr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3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mailbox rental business providing rental options to individuals and businesses. 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3200" dirty="0">
              <a:solidFill>
                <a:srgbClr val="00206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8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09145-38B6-20AE-0442-4F5CAE95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47BB8-A505-437A-8A46-D788ED75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-152400"/>
            <a:ext cx="7772400" cy="182879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AMENDMENT REQUEST PURPOSE </a:t>
            </a:r>
            <a:b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cont’d</a:t>
            </a:r>
            <a:r>
              <a:rPr lang="en-US" sz="36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C60E48-A85C-69B5-1EB4-090EF88D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08" y="1828800"/>
            <a:ext cx="8151091" cy="4724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Warehouse and Storage Use: Development will include a warehouse/storage area for long-term storage needs of individuals and businesses. 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Storage facility will be discreetly located and designed to minimize visual impact on the surrounding neighborhood. 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A variance will be necessary for this use.  </a:t>
            </a:r>
            <a:endParaRPr lang="en-US" sz="1800" dirty="0">
              <a:solidFill>
                <a:srgbClr val="00206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70C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1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6BD3-5BDF-4990-BC19-69CC15E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PROPOSED USE IF THE REZONING WERE TO OCCUR</a:t>
            </a:r>
            <a:br>
              <a:rPr lang="en-US" b="1" dirty="0">
                <a:solidFill>
                  <a:srgbClr val="FF000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46FA75-6EC6-7327-AA1D-D2C0A1D61F6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97951"/>
              </p:ext>
            </p:extLst>
          </p:nvPr>
        </p:nvGraphicFramePr>
        <p:xfrm>
          <a:off x="65291" y="914400"/>
          <a:ext cx="9013418" cy="579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0972800" imgH="7315200" progId="AcroExch.Document.DC">
                  <p:embed/>
                </p:oleObj>
              </mc:Choice>
              <mc:Fallback>
                <p:oleObj name="Acrobat Document" r:id="rId2" imgW="10972800" imgH="7315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291" y="914400"/>
                        <a:ext cx="9013418" cy="579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12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B87F2-0AB6-F476-A1ED-E07EF4F9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3E5F-2C2F-C6AD-2F3D-B0AF71B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PROPOSED USE IF THE REZONING WERE TO OCCUR</a:t>
            </a:r>
            <a:b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(cont’d)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64E16-9E9C-3B75-69B3-1349E26F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Six 3-story buildings featuring a </a:t>
            </a: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mix of residential and commercial spaces.</a:t>
            </a:r>
          </a:p>
          <a:p>
            <a:pPr marR="0"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#1 is proposed to be used for short and long-term rentals: 	</a:t>
            </a:r>
          </a:p>
          <a:p>
            <a:pPr marL="741363" lvl="1" indent="-341313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1 four-bedroom unit</a:t>
            </a:r>
          </a:p>
          <a:p>
            <a:pPr marL="741363" lvl="1" indent="-341313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2 two-bedroom units </a:t>
            </a:r>
          </a:p>
          <a:p>
            <a:pPr marL="741363" lvl="1" indent="-341313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one-bedroom units ​</a:t>
            </a:r>
          </a:p>
          <a:p>
            <a:pPr marL="741363" lvl="1" indent="-341313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Cistern capacity is 30,935 gallons and the septic capacity is 2,500 gallons.</a:t>
            </a:r>
          </a:p>
          <a:p>
            <a:pPr marR="0"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#2 is proposed to be used as a daycare center on the first level, with office spaces on the second and third floors. ​Cistern capacity is 34,260 gallons and the septic capacity is 2,500 gallons.</a:t>
            </a:r>
          </a:p>
          <a:p>
            <a:pPr marR="0"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#3 is proposed to contain residential units: </a:t>
            </a:r>
          </a:p>
          <a:p>
            <a:pPr marL="457200" lvl="1" indent="-57150" defTabSz="37147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three-bedroom units</a:t>
            </a:r>
          </a:p>
          <a:p>
            <a:pPr marL="457200" lvl="1" indent="-57150" defTabSz="37147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one-bedroom units. </a:t>
            </a:r>
          </a:p>
          <a:p>
            <a:pPr marL="457200" lvl="1" indent="-57150" defTabSz="37147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Cistern capacity is 38,208 gallons and the septic capacity is 2,500 gallons.</a:t>
            </a:r>
          </a:p>
          <a:p>
            <a:pPr marL="0" marR="0" indent="0">
              <a:buNone/>
            </a:pPr>
            <a:endParaRPr lang="en-US" sz="2100" dirty="0">
              <a:solidFill>
                <a:srgbClr val="FF000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6A0E2-E5C8-579F-E5CA-C46B257C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022B-79FC-A87B-D116-D2421995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PROPOSED USE IF THE REZONING WERE TO OCCUR</a:t>
            </a:r>
            <a:b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(cont’d)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6B9C-9385-C484-73EB-BFB1D68E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876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#4 is proposed to contain residential units:</a:t>
            </a:r>
          </a:p>
          <a:p>
            <a:pPr lvl="1" defTabSz="1143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one-bedroom units</a:t>
            </a:r>
          </a:p>
          <a:p>
            <a:pPr lvl="1" defTabSz="1143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two-</a:t>
            </a: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bedroom units. ​</a:t>
            </a:r>
            <a:endParaRPr lang="en-US" sz="2200" dirty="0">
              <a:solidFill>
                <a:srgbClr val="002060"/>
              </a:solidFill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lvl="1" defTabSz="1143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Cistern capacity is 34,260 gallons</a:t>
            </a: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#5 is proposed to contain residential units:</a:t>
            </a:r>
          </a:p>
          <a:p>
            <a:pPr lvl="1" indent="-3429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one-bedroom units </a:t>
            </a:r>
            <a:endParaRPr lang="en-US" sz="2200" dirty="0">
              <a:solidFill>
                <a:srgbClr val="002060"/>
              </a:solidFill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lvl="1" indent="-3429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3 two</a:t>
            </a: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-bedroom units. ​	</a:t>
            </a:r>
          </a:p>
          <a:p>
            <a:pPr lvl="1" indent="-342900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Cistern capacity is 34,260 gallons and the septic capacity is 2,500 gallons.</a:t>
            </a:r>
          </a:p>
          <a:p>
            <a:pPr marR="0"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4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Building #6 is proposed to contain residential units, specifically </a:t>
            </a:r>
          </a:p>
          <a:p>
            <a:pPr marL="741363" lvl="2" indent="-33972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0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2 three-bedroom units and</a:t>
            </a:r>
          </a:p>
          <a:p>
            <a:pPr marL="741363" lvl="2" indent="-33972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0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2 one-bedroom units on the second and third floors. </a:t>
            </a:r>
            <a:endParaRPr lang="en-US" sz="2000" dirty="0">
              <a:solidFill>
                <a:srgbClr val="002060"/>
              </a:solidFill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741363" lvl="2" indent="-339725">
              <a:buClr>
                <a:srgbClr val="002060"/>
              </a:buClr>
              <a:buFont typeface="Franklin Gothic Medium Cond" panose="020B0606030402020204" pitchFamily="34" charset="0"/>
              <a:buChar char="●"/>
            </a:pPr>
            <a:r>
              <a:rPr lang="en-US" sz="2200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This building will also contain a laundry and storage areas on the first floor.</a:t>
            </a:r>
          </a:p>
          <a:p>
            <a:pPr marL="0" marR="0" indent="0">
              <a:buNone/>
            </a:pPr>
            <a:endParaRPr lang="en-US" sz="2100" dirty="0">
              <a:solidFill>
                <a:srgbClr val="FF0000"/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D44D8-D3C1-2DC9-624D-B05A2459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9391-299B-F08C-C8E7-A422AEDA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PROPOSED USE IF THE REZONING WERE TO OCCUR </a:t>
            </a:r>
            <a:b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(cont’d)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90E87-2C3A-1526-8D85-2EEF75CC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8689"/>
            <a:ext cx="8001000" cy="5243111"/>
          </a:xfrm>
          <a:noFill/>
        </p:spPr>
        <p:txBody>
          <a:bodyPr>
            <a:noAutofit/>
          </a:bodyPr>
          <a:lstStyle/>
          <a:p>
            <a:pPr algn="l"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In summary, t</a:t>
            </a:r>
            <a:r>
              <a:rPr lang="en-US" sz="2800" i="0" u="none" strike="noStrike" baseline="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here will be one 4-bedroom unit, five 3-bedroom units, eight 2-bedroom units, and fourteen 1-bedroom units, for a total of 28 residential units</a:t>
            </a: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and </a:t>
            </a:r>
            <a:r>
              <a:rPr lang="en-US" sz="2800" i="0" u="none" strike="noStrike" baseline="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9 commercial spaces.</a:t>
            </a:r>
          </a:p>
          <a:p>
            <a:pPr algn="l">
              <a:buClr>
                <a:srgbClr val="FF0000"/>
              </a:buClr>
            </a:pPr>
            <a:r>
              <a:rPr lang="en-US" sz="2800" b="0" i="0" u="none" strike="noStrike" baseline="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The maximum number of people occupying this lot will be 112 .</a:t>
            </a:r>
            <a:endParaRPr lang="en-US" sz="2800" i="0" u="none" strike="noStrike" baseline="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en-US" sz="2800" b="0" i="0" u="none" strike="noStrike" baseline="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Each building will have the required size cistern along with public access water and well water access. </a:t>
            </a:r>
          </a:p>
          <a:p>
            <a:pPr algn="l">
              <a:buClr>
                <a:srgbClr val="FF0000"/>
              </a:buClr>
            </a:pPr>
            <a:r>
              <a:rPr lang="en-US" sz="2800" b="0" i="0" u="none" strike="noStrike" baseline="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The total maximum lot occupancy is 26,710 SF, the actual lot occupancy is 15,755 SF.  Permitted lot occupancy is 58%.</a:t>
            </a:r>
          </a:p>
        </p:txBody>
      </p:sp>
    </p:spTree>
    <p:extLst>
      <p:ext uri="{BB962C8B-B14F-4D97-AF65-F5344CB8AC3E}">
        <p14:creationId xmlns:p14="http://schemas.microsoft.com/office/powerpoint/2010/main" val="118356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3B0-799E-47E0-B90D-98A54313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COMPATIBILITY OF USES</a:t>
            </a:r>
            <a:endParaRPr lang="en-US" sz="3100" b="1" dirty="0">
              <a:solidFill>
                <a:srgbClr val="FF000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901A-7A48-49DD-9311-41E9779C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0"/>
            <a:ext cx="7010401" cy="4572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Use is Compatible with surrounding land uses that include scattered residential and commercial elements.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US Citizenship and Immigration Services Building is nearby.  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 shopping center (Crosswinds Plaza) with a gym, restaurant and furniture store is located nearby.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closest residence is more than 300 feet away.  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Property is near to the Red Hook Dock.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Property is within walking distance of Lindqvist Beach and Sapphire Beach.  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There are three churches within walking distance.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DF6-13BF-453A-A0B6-AE2FCCAF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301"/>
            <a:ext cx="8077200" cy="8492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WHERE THE PROPERTY IS LOCATED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C893-D007-4445-8CCD-75D49DFB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113"/>
            <a:ext cx="7162800" cy="8492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Estate Smith Bay, St. Thomas, U.S. Virgin Islands</a:t>
            </a:r>
          </a:p>
          <a:p>
            <a:endParaRPr lang="en-US" dirty="0">
              <a:solidFill>
                <a:srgbClr val="318F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58B5E-96DC-866A-CE42-053721A7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99404"/>
            <a:ext cx="6482240" cy="37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A20DE-AE20-A9D2-9919-D5440896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FDE07-F4C2-6B8F-0933-F9ABD460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6324600" cy="3304117"/>
          </a:xfrm>
        </p:spPr>
        <p:txBody>
          <a:bodyPr/>
          <a:lstStyle/>
          <a:p>
            <a:r>
              <a:rPr lang="en-US" dirty="0"/>
              <a:t>ADD PHOTO</a:t>
            </a:r>
          </a:p>
        </p:txBody>
      </p:sp>
      <p:pic>
        <p:nvPicPr>
          <p:cNvPr id="5" name="Picture 4" descr="Lindquist Beach &amp; Smith Bay Park">
            <a:extLst>
              <a:ext uri="{FF2B5EF4-FFF2-40B4-BE49-F238E27FC236}">
                <a16:creationId xmlns:a16="http://schemas.microsoft.com/office/drawing/2014/main" id="{5F30088F-A466-4057-AC42-07AD484A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r="2" b="2"/>
          <a:stretch/>
        </p:blipFill>
        <p:spPr bwMode="auto">
          <a:xfrm>
            <a:off x="761999" y="914401"/>
            <a:ext cx="6951453" cy="4071656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B7E40D-A11C-3000-D835-843B1003B469}"/>
              </a:ext>
            </a:extLst>
          </p:cNvPr>
          <p:cNvSpPr txBox="1">
            <a:spLocks/>
          </p:cNvSpPr>
          <p:nvPr/>
        </p:nvSpPr>
        <p:spPr>
          <a:xfrm>
            <a:off x="3048000" y="5105400"/>
            <a:ext cx="6216024" cy="61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2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819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5BF85-6E4E-ECF6-8AF2-DF616CB3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B46-3EF4-5A30-B993-4F4E81D8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938"/>
            <a:ext cx="8077200" cy="6560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WHERE IS PROPERTY IS LOCATED (</a:t>
            </a:r>
            <a:r>
              <a:rPr lang="en-US" b="1" dirty="0" err="1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con’t</a:t>
            </a:r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A22724-75D9-8554-ED4A-66F4E61F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584948"/>
              </p:ext>
            </p:extLst>
          </p:nvPr>
        </p:nvGraphicFramePr>
        <p:xfrm>
          <a:off x="707136" y="1787098"/>
          <a:ext cx="6836664" cy="52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143196" imgH="4800484" progId="Acrobat.Document.DC">
                  <p:embed/>
                </p:oleObj>
              </mc:Choice>
              <mc:Fallback>
                <p:oleObj name="Acrobat Document" r:id="rId2" imgW="5143196" imgH="4800484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E68741-6907-EA34-C8DB-B9D45A5DA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136" y="1787098"/>
                        <a:ext cx="6836664" cy="5268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E68421-7F69-4A40-5287-DA1C5E23FE68}"/>
              </a:ext>
            </a:extLst>
          </p:cNvPr>
          <p:cNvSpPr txBox="1"/>
          <p:nvPr/>
        </p:nvSpPr>
        <p:spPr>
          <a:xfrm>
            <a:off x="685800" y="894546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rgbClr val="FF0000"/>
              </a:buClr>
              <a:buFont typeface="Franklin Gothic Medium Cond" panose="020B0606030402020204" pitchFamily="34" charset="0"/>
              <a:buChar char="►"/>
            </a:pPr>
            <a:r>
              <a:rPr lang="en-US" sz="26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East of the  Eastern Cemetery near the Emile Francis Memorial Drive.</a:t>
            </a:r>
          </a:p>
        </p:txBody>
      </p:sp>
    </p:spTree>
    <p:extLst>
      <p:ext uri="{BB962C8B-B14F-4D97-AF65-F5344CB8AC3E}">
        <p14:creationId xmlns:p14="http://schemas.microsoft.com/office/powerpoint/2010/main" val="76767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0B20C-5AE6-7B10-D15D-7BDED464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651D-DB4D-128A-D339-4808C67C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7796"/>
            <a:ext cx="7543800" cy="9875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WHAT IS ON THE PROPERTY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EE18-B513-62A7-3FFE-1766A03FD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350314"/>
            <a:ext cx="6172200" cy="124048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The property presently has a 2-story concrete structure under construction and is enclosed by an existing chain-link fencing.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92540-E304-E0DA-81FD-2EA3F715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6324600" cy="3304117"/>
          </a:xfrm>
        </p:spPr>
        <p:txBody>
          <a:bodyPr/>
          <a:lstStyle/>
          <a:p>
            <a:r>
              <a:rPr lang="en-US" dirty="0"/>
              <a:t>ADD PHOTO</a:t>
            </a:r>
          </a:p>
        </p:txBody>
      </p:sp>
      <p:pic>
        <p:nvPicPr>
          <p:cNvPr id="5" name="Picture 4" descr="A building with a fence and a truck&#10;&#10;Description automatically generated">
            <a:extLst>
              <a:ext uri="{FF2B5EF4-FFF2-40B4-BE49-F238E27FC236}">
                <a16:creationId xmlns:a16="http://schemas.microsoft.com/office/drawing/2014/main" id="{C25C530E-D499-4D44-A7CE-E6A3F863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743200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47173-27F1-0365-5BC3-6AEEB1C8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974E-DEF2-DC32-650C-F71AB44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7796"/>
            <a:ext cx="7543800" cy="7295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ACCESS ROAD</a:t>
            </a:r>
            <a:br>
              <a:rPr lang="en-US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2060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0DA02-05BD-2E05-D738-6C40B491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6324600" cy="3304117"/>
          </a:xfrm>
        </p:spPr>
        <p:txBody>
          <a:bodyPr/>
          <a:lstStyle/>
          <a:p>
            <a:r>
              <a:rPr lang="en-US" dirty="0"/>
              <a:t>ADD PHOTO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FDD6870-48E7-6A08-B70D-ACE1D6E9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33165"/>
            <a:ext cx="6934200" cy="52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C5480948-2975-450F-875E-C87862A9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64" y="1066800"/>
            <a:ext cx="2381290" cy="28390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What’s surrounding the property</a:t>
            </a:r>
            <a:b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To the North</a:t>
            </a:r>
            <a:endParaRPr lang="en-US" sz="2800" b="1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A building with a fence and a truck&#10;&#10;Description automatically generated">
            <a:extLst>
              <a:ext uri="{FF2B5EF4-FFF2-40B4-BE49-F238E27FC236}">
                <a16:creationId xmlns:a16="http://schemas.microsoft.com/office/drawing/2014/main" id="{42371B0F-3E96-DC7D-DA2A-0A08CA37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9" y="4657593"/>
            <a:ext cx="2689496" cy="2017122"/>
          </a:xfrm>
          <a:prstGeom prst="rect">
            <a:avLst/>
          </a:prstGeom>
        </p:spPr>
      </p:pic>
      <p:pic>
        <p:nvPicPr>
          <p:cNvPr id="6" name="Content Placeholder 5" descr="A dirt road with trees and bushes&#10;&#10;Description automatically generated">
            <a:extLst>
              <a:ext uri="{FF2B5EF4-FFF2-40B4-BE49-F238E27FC236}">
                <a16:creationId xmlns:a16="http://schemas.microsoft.com/office/drawing/2014/main" id="{B81498B8-1976-B328-B926-D1709F4E3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12500"/>
          <a:stretch/>
        </p:blipFill>
        <p:spPr>
          <a:xfrm>
            <a:off x="192024" y="577035"/>
            <a:ext cx="2577029" cy="2413369"/>
          </a:xfrm>
          <a:prstGeom prst="rect">
            <a:avLst/>
          </a:prstGeom>
        </p:spPr>
      </p:pic>
      <p:pic>
        <p:nvPicPr>
          <p:cNvPr id="9" name="Picture 8" descr="A fence with a crane in the background&#10;&#10;Description automatically generated">
            <a:extLst>
              <a:ext uri="{FF2B5EF4-FFF2-40B4-BE49-F238E27FC236}">
                <a16:creationId xmlns:a16="http://schemas.microsoft.com/office/drawing/2014/main" id="{AEC71F3A-5E7C-CB6D-E3EC-018EB82A2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4103" b="3"/>
          <a:stretch/>
        </p:blipFill>
        <p:spPr>
          <a:xfrm>
            <a:off x="2818759" y="2044673"/>
            <a:ext cx="2842432" cy="2567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55A940-78E6-A683-2E16-13DF568CCDC4}"/>
              </a:ext>
            </a:extLst>
          </p:cNvPr>
          <p:cNvSpPr txBox="1"/>
          <p:nvPr/>
        </p:nvSpPr>
        <p:spPr>
          <a:xfrm>
            <a:off x="4059257" y="2621071"/>
            <a:ext cx="4475143" cy="55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9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BBC49F-5251-45BF-A071-3524C156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425" y="2353436"/>
            <a:ext cx="292007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What’s surrounding the property</a:t>
            </a:r>
            <a:b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effectLst/>
                <a:latin typeface="Franklin Gothic Medium Cond" panose="020B0606030402020204" pitchFamily="34" charset="0"/>
              </a:rPr>
              <a:t>To the </a:t>
            </a: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East</a:t>
            </a:r>
          </a:p>
        </p:txBody>
      </p:sp>
      <p:pic>
        <p:nvPicPr>
          <p:cNvPr id="12" name="Picture 11" descr="A blue bucket in a field&#10;&#10;Description automatically generated">
            <a:extLst>
              <a:ext uri="{FF2B5EF4-FFF2-40B4-BE49-F238E27FC236}">
                <a16:creationId xmlns:a16="http://schemas.microsoft.com/office/drawing/2014/main" id="{0C5B3C83-0B08-550E-8038-E373D6AEA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7296"/>
          <a:stretch/>
        </p:blipFill>
        <p:spPr>
          <a:xfrm>
            <a:off x="249510" y="-1"/>
            <a:ext cx="379671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9" name="Picture 8" descr="A tree next to a fence&#10;&#10;Description automatically generated">
            <a:extLst>
              <a:ext uri="{FF2B5EF4-FFF2-40B4-BE49-F238E27FC236}">
                <a16:creationId xmlns:a16="http://schemas.microsoft.com/office/drawing/2014/main" id="{9E1B0E01-4403-59E3-3038-71F7ED8B5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r="-3" b="26213"/>
          <a:stretch/>
        </p:blipFill>
        <p:spPr>
          <a:xfrm>
            <a:off x="20" y="3428999"/>
            <a:ext cx="3661552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009" y="3433493"/>
            <a:ext cx="3412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</p:grpSp>
      <p:pic>
        <p:nvPicPr>
          <p:cNvPr id="5" name="Content Placeholder 4" descr="A dirt road with a field and trees in the background&#10;&#10;Description automatically generated">
            <a:extLst>
              <a:ext uri="{FF2B5EF4-FFF2-40B4-BE49-F238E27FC236}">
                <a16:creationId xmlns:a16="http://schemas.microsoft.com/office/drawing/2014/main" id="{2048AE0B-687E-BB6A-E8C5-ADFAD7FD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11"/>
          <a:stretch/>
        </p:blipFill>
        <p:spPr>
          <a:xfrm>
            <a:off x="339610" y="-1"/>
            <a:ext cx="3706610" cy="2621148"/>
          </a:xfrm>
          <a:custGeom>
            <a:avLst/>
            <a:gdLst/>
            <a:ahLst/>
            <a:cxnLst/>
            <a:rect l="l" t="t" r="r" b="b"/>
            <a:pathLst>
              <a:path w="4942147" h="2621148">
                <a:moveTo>
                  <a:pt x="389783" y="0"/>
                </a:moveTo>
                <a:lnTo>
                  <a:pt x="4942147" y="0"/>
                </a:lnTo>
                <a:lnTo>
                  <a:pt x="4942147" y="21851"/>
                </a:lnTo>
                <a:lnTo>
                  <a:pt x="4550886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44089-799C-4F3F-8794-8BC39378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422" y="2404534"/>
            <a:ext cx="2990458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What’s surrounding the property</a:t>
            </a:r>
            <a:b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To the </a:t>
            </a:r>
            <a:b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South</a:t>
            </a:r>
          </a:p>
        </p:txBody>
      </p:sp>
      <p:pic>
        <p:nvPicPr>
          <p:cNvPr id="7" name="Picture 6" descr="A grass field with trees and a metal fence&#10;&#10;Description automatically generated">
            <a:extLst>
              <a:ext uri="{FF2B5EF4-FFF2-40B4-BE49-F238E27FC236}">
                <a16:creationId xmlns:a16="http://schemas.microsoft.com/office/drawing/2014/main" id="{168CED9D-D5CC-1C89-54E1-CA20F509B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r="13943" b="3"/>
          <a:stretch/>
        </p:blipFill>
        <p:spPr>
          <a:xfrm>
            <a:off x="20" y="2621147"/>
            <a:ext cx="3752755" cy="4236853"/>
          </a:xfrm>
          <a:custGeom>
            <a:avLst/>
            <a:gdLst/>
            <a:ahLst/>
            <a:cxnLst/>
            <a:rect l="l" t="t" r="r" b="b"/>
            <a:pathLst>
              <a:path w="5003699" h="4236853">
                <a:moveTo>
                  <a:pt x="452813" y="0"/>
                </a:moveTo>
                <a:lnTo>
                  <a:pt x="5003699" y="0"/>
                </a:lnTo>
                <a:lnTo>
                  <a:pt x="4365943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846BEE-5671-4408-8FD8-F80F705B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0719" y="2621146"/>
            <a:ext cx="3412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5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C03D80-C74D-479E-967A-10CE4DB0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92" y="2232539"/>
            <a:ext cx="2373909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What’s surrounding the property</a:t>
            </a:r>
            <a:b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</a:br>
            <a:b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To the West</a:t>
            </a:r>
          </a:p>
        </p:txBody>
      </p:sp>
      <p:pic>
        <p:nvPicPr>
          <p:cNvPr id="9" name="Picture 8" descr="A dirt road with grass and trees&#10;&#10;Description automatically generated">
            <a:extLst>
              <a:ext uri="{FF2B5EF4-FFF2-40B4-BE49-F238E27FC236}">
                <a16:creationId xmlns:a16="http://schemas.microsoft.com/office/drawing/2014/main" id="{33CBD7CE-8390-7502-1ECA-7ABE1358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r="19828" b="-1"/>
          <a:stretch/>
        </p:blipFill>
        <p:spPr>
          <a:xfrm>
            <a:off x="2218020" y="10"/>
            <a:ext cx="2729482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1" name="Picture 10" descr="A group of black containers in a field&#10;&#10;Description automatically generated">
            <a:extLst>
              <a:ext uri="{FF2B5EF4-FFF2-40B4-BE49-F238E27FC236}">
                <a16:creationId xmlns:a16="http://schemas.microsoft.com/office/drawing/2014/main" id="{6D746040-C5CF-66FF-ACB6-DABEA9FE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r="20631" b="1"/>
          <a:stretch/>
        </p:blipFill>
        <p:spPr>
          <a:xfrm>
            <a:off x="239402" y="10"/>
            <a:ext cx="2365038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7" name="Picture 6" descr="A green grass and trees&#10;&#10;Description automatically generated with medium confidence">
            <a:extLst>
              <a:ext uri="{FF2B5EF4-FFF2-40B4-BE49-F238E27FC236}">
                <a16:creationId xmlns:a16="http://schemas.microsoft.com/office/drawing/2014/main" id="{B721E837-6957-0CC9-F14E-70DF07FDC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r="21699" b="1"/>
          <a:stretch/>
        </p:blipFill>
        <p:spPr>
          <a:xfrm>
            <a:off x="20" y="3437504"/>
            <a:ext cx="2217337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5" name="Content Placeholder 4" descr="A field with a fence and trees&#10;&#10;Description automatically generated">
            <a:extLst>
              <a:ext uri="{FF2B5EF4-FFF2-40B4-BE49-F238E27FC236}">
                <a16:creationId xmlns:a16="http://schemas.microsoft.com/office/drawing/2014/main" id="{79EBAEC7-D428-742A-CA18-D73D64853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r="21566" b="1"/>
          <a:stretch/>
        </p:blipFill>
        <p:spPr>
          <a:xfrm>
            <a:off x="1832849" y="3437504"/>
            <a:ext cx="2703368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402" y="3437504"/>
            <a:ext cx="3957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833354" y="0"/>
            <a:ext cx="77108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86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15601</TotalTime>
  <Words>917</Words>
  <Application>Microsoft Office PowerPoint</Application>
  <PresentationFormat>On-screen Show (4:3)</PresentationFormat>
  <Paragraphs>84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Franklin Gothic Medium Cond</vt:lpstr>
      <vt:lpstr>Georgia</vt:lpstr>
      <vt:lpstr>Times New Roman</vt:lpstr>
      <vt:lpstr>Wingdings 3</vt:lpstr>
      <vt:lpstr>Facet</vt:lpstr>
      <vt:lpstr>Acrobat Document</vt:lpstr>
      <vt:lpstr>Petition for Amendment to Zoning Map  No. 19-1-2-4 Estate Smith Bay Legislative Public Hearing March 3, 2025</vt:lpstr>
      <vt:lpstr>WHERE THE PROPERTY IS LOCATED</vt:lpstr>
      <vt:lpstr>WHERE IS PROPERTY IS LOCATED (con’t)</vt:lpstr>
      <vt:lpstr>WHAT IS ON THE PROPERTY</vt:lpstr>
      <vt:lpstr>ACCESS ROAD </vt:lpstr>
      <vt:lpstr>What’s surrounding the property  To the North</vt:lpstr>
      <vt:lpstr>What’s surrounding the property  To the East</vt:lpstr>
      <vt:lpstr>What’s surrounding the property  To the  South</vt:lpstr>
      <vt:lpstr>What’s surrounding the property  To the West</vt:lpstr>
      <vt:lpstr> AMENDMENT REQUEST PURPOSE </vt:lpstr>
      <vt:lpstr> AMENDMENT REQUEST  PURPOSE   (cont’d)  </vt:lpstr>
      <vt:lpstr> AMENDMENT REQUEST PURPOSE  (cont’d)  </vt:lpstr>
      <vt:lpstr> AMENDMENT REQUEST PURPOSE  (cont’d)  </vt:lpstr>
      <vt:lpstr> AMENDMENT REQUEST PURPOSE  (cont’d)  </vt:lpstr>
      <vt:lpstr>THE PROPOSED USE IF THE REZONING WERE TO OCCUR </vt:lpstr>
      <vt:lpstr>THE PROPOSED USE IF THE REZONING WERE TO OCCUR (cont’d)</vt:lpstr>
      <vt:lpstr>THE PROPOSED USE IF THE REZONING WERE TO OCCUR (cont’d)</vt:lpstr>
      <vt:lpstr>THE PROPOSED USE IF THE REZONING WERE TO OCCUR  (cont’d)</vt:lpstr>
      <vt:lpstr>COMPATIBILITY OF USES</vt:lpstr>
      <vt:lpstr>PowerPoint Presentation</vt:lpstr>
    </vt:vector>
  </TitlesOfParts>
  <Company>VI-Environmental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ORLANDO MARTINEZ ZONING REQUEST</dc:title>
  <dc:creator>Jenifer Jones</dc:creator>
  <cp:lastModifiedBy>Jennifer Jones</cp:lastModifiedBy>
  <cp:revision>81</cp:revision>
  <dcterms:created xsi:type="dcterms:W3CDTF">2021-03-08T14:00:48Z</dcterms:created>
  <dcterms:modified xsi:type="dcterms:W3CDTF">2025-02-27T16:50:52Z</dcterms:modified>
</cp:coreProperties>
</file>